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5"/>
  </p:notesMasterIdLst>
  <p:sldIdLst>
    <p:sldId id="256" r:id="rId2"/>
    <p:sldId id="257" r:id="rId3"/>
    <p:sldId id="261" r:id="rId4"/>
    <p:sldId id="258" r:id="rId5"/>
    <p:sldId id="263" r:id="rId6"/>
    <p:sldId id="315" r:id="rId7"/>
    <p:sldId id="309" r:id="rId8"/>
    <p:sldId id="271" r:id="rId9"/>
    <p:sldId id="285" r:id="rId10"/>
    <p:sldId id="321" r:id="rId11"/>
    <p:sldId id="266" r:id="rId12"/>
    <p:sldId id="267" r:id="rId13"/>
    <p:sldId id="268" r:id="rId14"/>
    <p:sldId id="327" r:id="rId15"/>
    <p:sldId id="270" r:id="rId16"/>
    <p:sldId id="288" r:id="rId17"/>
    <p:sldId id="287" r:id="rId18"/>
    <p:sldId id="324" r:id="rId19"/>
    <p:sldId id="279" r:id="rId20"/>
    <p:sldId id="280" r:id="rId21"/>
    <p:sldId id="294" r:id="rId22"/>
    <p:sldId id="295" r:id="rId23"/>
    <p:sldId id="325" r:id="rId24"/>
    <p:sldId id="281" r:id="rId25"/>
    <p:sldId id="298" r:id="rId26"/>
    <p:sldId id="299" r:id="rId27"/>
    <p:sldId id="300" r:id="rId28"/>
    <p:sldId id="305" r:id="rId29"/>
    <p:sldId id="306" r:id="rId30"/>
    <p:sldId id="318" r:id="rId31"/>
    <p:sldId id="326" r:id="rId32"/>
    <p:sldId id="307" r:id="rId33"/>
    <p:sldId id="308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7" autoAdjust="0"/>
  </p:normalViewPr>
  <p:slideViewPr>
    <p:cSldViewPr>
      <p:cViewPr varScale="1">
        <p:scale>
          <a:sx n="100" d="100"/>
          <a:sy n="100" d="100"/>
        </p:scale>
        <p:origin x="-2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36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77643E-27D1-4EF3-B2DB-E4176C9137F0}" type="datetimeFigureOut">
              <a:rPr lang="en-US"/>
              <a:pPr/>
              <a:t>3/13/2009</a:t>
            </a:fld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CFFDEA-1135-4B3C-978D-6B2F1BA379B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/>
              <a:t>We’re testing the effect of an instruction, not of  treatment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 dirty="0"/>
              <a:t>There are a small number of </a:t>
            </a:r>
            <a:r>
              <a:rPr lang="en-US" dirty="0" err="1"/>
              <a:t>european</a:t>
            </a:r>
            <a:r>
              <a:rPr lang="en-US" dirty="0"/>
              <a:t> and </a:t>
            </a:r>
            <a:r>
              <a:rPr lang="en-US" dirty="0" err="1"/>
              <a:t>british</a:t>
            </a:r>
            <a:r>
              <a:rPr lang="en-US" dirty="0"/>
              <a:t> groups who are using electronic occlusion monitors. I’ll be presenting data from their several publications over the last 5 years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0B0299-82E2-450D-9908-78774490A4BF}" type="slidenum">
              <a:rPr lang="en-US"/>
              <a:pPr/>
              <a:t>26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F84513-FD28-4E45-B83D-5EB5B67B9246}" type="slidenum">
              <a:rPr lang="en-US"/>
              <a:pPr/>
              <a:t>27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AEB82-186A-4F50-A1FF-ABC34DF6A0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E61D69-B283-4311-82DA-9B0B5D0474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453E8-A758-4D71-9508-8DECF249F1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9C4525-4C8F-4168-8A7F-030B88BFE8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-1857375" y="1785938"/>
            <a:ext cx="914400" cy="91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4024E-5404-41A5-BCF6-B0ED90758A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3AD6A-334E-4EE6-9128-FA9C8F23FA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D522C-EC2A-41F0-AE0C-584819367A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ADF09-73A5-4E9C-8549-BF5E54BBFC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95978-F7A2-4AE5-A6F3-4058FF2A2A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DAFF6-C99C-4C2A-9055-C31134B184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1FD1C29E-3A9C-41E8-B223-4B5BE44046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7E2F3FD-DF12-4D7B-B2DB-4025034C1D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28586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Amblyopia</a:t>
            </a:r>
            <a:r>
              <a:rPr lang="en-GB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Treatment in 2009</a:t>
            </a:r>
            <a:endParaRPr lang="en-US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7506"/>
            <a:ext cx="6400800" cy="1900254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bg2"/>
                </a:solidFill>
              </a:rPr>
              <a:t>Lloyd Bender</a:t>
            </a:r>
          </a:p>
          <a:p>
            <a:pPr eaLnBrk="1" hangingPunct="1"/>
            <a:r>
              <a:rPr lang="en-GB" dirty="0" smtClean="0">
                <a:solidFill>
                  <a:schemeClr val="bg2"/>
                </a:solidFill>
              </a:rPr>
              <a:t>Lionel Kowal</a:t>
            </a:r>
          </a:p>
          <a:p>
            <a:pPr eaLnBrk="1" hangingPunct="1"/>
            <a:r>
              <a:rPr lang="en-GB" sz="2800" i="1" dirty="0" smtClean="0">
                <a:solidFill>
                  <a:schemeClr val="bg2"/>
                </a:solidFill>
              </a:rPr>
              <a:t>Royal Victorian Eye and Ear Hospital</a:t>
            </a:r>
            <a:endParaRPr lang="en-US" sz="2800" i="1" dirty="0" smtClean="0">
              <a:solidFill>
                <a:schemeClr val="bg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6215082"/>
            <a:ext cx="8631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RANZCO Victorian State Branch Meeting                                                March 2009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939792"/>
            <a:ext cx="8229600" cy="1417638"/>
          </a:xfrm>
        </p:spPr>
        <p:txBody>
          <a:bodyPr>
            <a:noAutofit/>
          </a:bodyPr>
          <a:lstStyle/>
          <a:p>
            <a:r>
              <a:rPr lang="en-US" dirty="0" smtClean="0"/>
              <a:t>PEDIG: 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17747"/>
            <a:ext cx="8229600" cy="4525963"/>
          </a:xfrm>
        </p:spPr>
        <p:txBody>
          <a:bodyPr/>
          <a:lstStyle/>
          <a:p>
            <a:r>
              <a:rPr lang="en-US" sz="2800" dirty="0" smtClean="0"/>
              <a:t>Ages 3-7</a:t>
            </a:r>
          </a:p>
          <a:p>
            <a:endParaRPr lang="en-US" sz="2800" dirty="0" smtClean="0"/>
          </a:p>
          <a:p>
            <a:r>
              <a:rPr lang="en-US" sz="2800" dirty="0" smtClean="0"/>
              <a:t>Can do reliable HOTV  </a:t>
            </a:r>
          </a:p>
          <a:p>
            <a:endParaRPr lang="en-US" sz="2800" dirty="0" smtClean="0"/>
          </a:p>
          <a:p>
            <a:r>
              <a:rPr lang="en-US" sz="2800" dirty="0" smtClean="0"/>
              <a:t>1h/d near activity</a:t>
            </a:r>
          </a:p>
          <a:p>
            <a:endParaRPr lang="en-US" sz="2800" dirty="0" smtClean="0"/>
          </a:p>
        </p:txBody>
      </p:sp>
      <p:pic>
        <p:nvPicPr>
          <p:cNvPr id="5" name="Picture 2" descr="C:\Users\Lloyd\Desktop\529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238376"/>
            <a:ext cx="2863406" cy="25479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786314" y="928669"/>
            <a:ext cx="3757610" cy="4286281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VA 6/12 to 6/24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2h vs. 6h/d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4mo: 2.4 line improvement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8596" y="6429396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PEDIG</a:t>
            </a:r>
            <a:endParaRPr lang="en-GB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71472" y="928669"/>
            <a:ext cx="3757610" cy="42862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60000"/>
                  <a:lumOff val="40000"/>
                </a:schemeClr>
              </a:buClr>
              <a:buSzPct val="151000"/>
              <a:buFontTx/>
              <a:buChar char="•"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 6/30 to 6/120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60000"/>
                  <a:lumOff val="40000"/>
                </a:schemeClr>
              </a:buClr>
              <a:buSzPct val="151000"/>
              <a:buFontTx/>
              <a:buChar char="•"/>
              <a:tabLst/>
              <a:defRPr/>
            </a:pPr>
            <a:endParaRPr kumimoji="0" lang="en-US" sz="2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60000"/>
                  <a:lumOff val="40000"/>
                </a:schemeClr>
              </a:buClr>
              <a:buSzPct val="151000"/>
              <a:buFontTx/>
              <a:buChar char="•"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6h/d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vs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all waking </a:t>
            </a:r>
            <a:r>
              <a:rPr lang="en-US" sz="2800" kern="0" dirty="0" smtClean="0">
                <a:latin typeface="+mn-lt"/>
              </a:rPr>
              <a:t> 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hours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60000"/>
                  <a:lumOff val="40000"/>
                </a:schemeClr>
              </a:buClr>
              <a:buSzPct val="151000"/>
              <a:buFontTx/>
              <a:buChar char="•"/>
              <a:tabLst/>
              <a:defRPr/>
            </a:pPr>
            <a:endParaRPr kumimoji="0" lang="en-US" sz="2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60000"/>
                  <a:lumOff val="40000"/>
                </a:schemeClr>
              </a:buClr>
              <a:buSzPct val="151000"/>
              <a:buFontTx/>
              <a:buChar char="•"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4mo: 4+ line improvement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5429264"/>
            <a:ext cx="7927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Age and severity of </a:t>
            </a:r>
            <a:r>
              <a:rPr lang="en-GB" sz="3200" dirty="0" err="1" smtClean="0"/>
              <a:t>amblyopia</a:t>
            </a:r>
            <a:r>
              <a:rPr lang="en-GB" sz="3200" dirty="0" smtClean="0"/>
              <a:t> not relevant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17681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 smtClean="0"/>
              <a:t>Daily atropine vs. patch 6h/d</a:t>
            </a:r>
            <a:endParaRPr lang="en-US" dirty="0" smtClean="0"/>
          </a:p>
          <a:p>
            <a:r>
              <a:rPr lang="en-US" dirty="0" smtClean="0"/>
              <a:t>6 months and 2 years: no difference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Daily  </a:t>
            </a:r>
            <a:r>
              <a:rPr lang="en-US" b="1" dirty="0" err="1" smtClean="0"/>
              <a:t>vs</a:t>
            </a:r>
            <a:r>
              <a:rPr lang="en-US" b="1" dirty="0" smtClean="0"/>
              <a:t> weekend Atropine </a:t>
            </a:r>
          </a:p>
          <a:p>
            <a:r>
              <a:rPr lang="en-US" dirty="0" smtClean="0"/>
              <a:t>1/80 Occlusion </a:t>
            </a:r>
            <a:r>
              <a:rPr lang="en-US" dirty="0" err="1" smtClean="0"/>
              <a:t>amblyopia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Atropine and reduced plus</a:t>
            </a:r>
          </a:p>
          <a:p>
            <a:r>
              <a:rPr lang="en-US" sz="2800" dirty="0" smtClean="0"/>
              <a:t>No benefit </a:t>
            </a:r>
            <a:r>
              <a:rPr lang="en-US" sz="2800" dirty="0" err="1" smtClean="0"/>
              <a:t>c</a:t>
            </a:r>
            <a:r>
              <a:rPr lang="en-US" sz="2800" dirty="0" err="1" smtClean="0"/>
              <a:t>f</a:t>
            </a:r>
            <a:r>
              <a:rPr lang="en-US" sz="2800" dirty="0" smtClean="0"/>
              <a:t> </a:t>
            </a:r>
            <a:r>
              <a:rPr lang="en-US" sz="2800" dirty="0" smtClean="0"/>
              <a:t>atropine alone</a:t>
            </a:r>
          </a:p>
          <a:p>
            <a:r>
              <a:rPr lang="en-US" sz="2800" dirty="0" smtClean="0"/>
              <a:t>Increased risk of occlusion </a:t>
            </a:r>
            <a:r>
              <a:rPr lang="en-US" sz="2800" dirty="0" err="1" smtClean="0"/>
              <a:t>amblyopia</a:t>
            </a:r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28596" y="6429396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PEDIG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792288"/>
            <a:ext cx="34882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chemeClr val="tx2"/>
                </a:solidFill>
                <a:latin typeface="+mj-lt"/>
              </a:rPr>
              <a:t>VA 6/12 to 6/24</a:t>
            </a:r>
            <a:endParaRPr lang="en-GB" sz="40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714356"/>
            <a:ext cx="8229600" cy="1000132"/>
          </a:xfrm>
        </p:spPr>
        <p:txBody>
          <a:bodyPr>
            <a:normAutofit/>
          </a:bodyPr>
          <a:lstStyle/>
          <a:p>
            <a:r>
              <a:rPr lang="en-US" dirty="0" smtClean="0"/>
              <a:t>Recurrence of </a:t>
            </a:r>
            <a:r>
              <a:rPr lang="en-US" dirty="0" err="1" smtClean="0"/>
              <a:t>amblyopia</a:t>
            </a:r>
            <a:r>
              <a:rPr lang="en-US" dirty="0" smtClean="0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≥ 3 lines acuity improvement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25%: ≥ 2 lines loss @ 12mo (15% in first 6 months and 10% in second six months)</a:t>
            </a:r>
          </a:p>
          <a:p>
            <a:r>
              <a:rPr lang="en-US" dirty="0" smtClean="0"/>
              <a:t>42% after stopping 6h/d</a:t>
            </a:r>
          </a:p>
          <a:p>
            <a:r>
              <a:rPr lang="en-US" b="1" dirty="0" smtClean="0"/>
              <a:t>14% if 6h/d tapered to 2h/d before stopping</a:t>
            </a:r>
            <a:endParaRPr lang="en-US" sz="24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8596" y="6429396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PEDIG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4290"/>
            <a:ext cx="78486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Recurrence of </a:t>
            </a:r>
            <a:r>
              <a:rPr lang="en-US" dirty="0" err="1" smtClean="0"/>
              <a:t>amblyopia</a:t>
            </a:r>
            <a:endParaRPr lang="en-US" b="1" dirty="0" smtClean="0">
              <a:solidFill>
                <a:srgbClr val="0022E2"/>
              </a:solidFill>
              <a:latin typeface="Verdan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8111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3200" dirty="0" smtClean="0"/>
              <a:t>1 year follow-up </a:t>
            </a:r>
          </a:p>
          <a:p>
            <a:pPr algn="ctr">
              <a:buNone/>
            </a:pPr>
            <a:endParaRPr lang="en-GB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28662" y="2714620"/>
          <a:ext cx="7167570" cy="3143272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3583785"/>
                <a:gridCol w="3583785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err="1" smtClean="0"/>
                        <a:t>Amblyopia</a:t>
                      </a:r>
                      <a:r>
                        <a:rPr lang="en-GB" sz="2800" dirty="0" smtClean="0"/>
                        <a:t> Type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Vision loss</a:t>
                      </a:r>
                      <a:endParaRPr lang="en-GB" sz="2800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Mixed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1 line  (5 letters)</a:t>
                      </a:r>
                      <a:endParaRPr lang="en-GB" sz="2800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Anisometropic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1 letter</a:t>
                      </a:r>
                      <a:endParaRPr lang="en-GB" sz="2800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r>
                        <a:rPr lang="en-GB" sz="2800" dirty="0" err="1" smtClean="0"/>
                        <a:t>Strabismic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2.5 letters</a:t>
                      </a:r>
                      <a:endParaRPr lang="en-GB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0034" y="6286520"/>
            <a:ext cx="98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MOTAS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001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900" dirty="0" smtClean="0"/>
              <a:t>Glasses vs. glasses plus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600200"/>
            <a:ext cx="8229600" cy="757230"/>
          </a:xfrm>
        </p:spPr>
        <p:txBody>
          <a:bodyPr/>
          <a:lstStyle/>
          <a:p>
            <a:pPr algn="ctr">
              <a:buNone/>
            </a:pPr>
            <a:r>
              <a:rPr lang="en-US" sz="2800" dirty="0" smtClean="0"/>
              <a:t>VA 6/12 – 6/120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8596" y="6429396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PEDIG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74976" y="2202974"/>
            <a:ext cx="3711272" cy="4154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7-12 year old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patch 2-6h/d &amp; daily atropine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Acuity improved by ≥ 2 lines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50% better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714876" y="2202974"/>
            <a:ext cx="3714776" cy="4154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13-17 year old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patch 2-6h/d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Some have improved acuity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12mo later: 20% have regressed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25% better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19182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MOTAS</a:t>
            </a:r>
            <a:br>
              <a:rPr lang="en-US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97466"/>
            <a:ext cx="8229600" cy="438912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18w of glasses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 Then patch prescribed (6h c.f. 12h/d)</a:t>
            </a:r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6h/d</a:t>
            </a:r>
            <a:r>
              <a:rPr lang="en-US" dirty="0" smtClean="0"/>
              <a:t>:  received 4.2 [± 0.5] h/d</a:t>
            </a:r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12h/d</a:t>
            </a:r>
            <a:r>
              <a:rPr lang="en-US" dirty="0" smtClean="0"/>
              <a:t>: received 6.2 [± 1.1] h/d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1406" y="488952"/>
            <a:ext cx="8229600" cy="2082792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/>
              <a:t>Percentageof</a:t>
            </a:r>
            <a:r>
              <a:rPr lang="en-US" sz="4400" dirty="0" smtClean="0"/>
              <a:t> </a:t>
            </a:r>
            <a:r>
              <a:rPr lang="en-US" sz="4400" dirty="0" err="1" smtClean="0"/>
              <a:t>amblyopia</a:t>
            </a:r>
            <a:r>
              <a:rPr lang="en-US" sz="4400" dirty="0" smtClean="0"/>
              <a:t> deficit corrected</a:t>
            </a:r>
            <a:br>
              <a:rPr lang="en-US" sz="4400" dirty="0" smtClean="0"/>
            </a:br>
            <a:endParaRPr lang="en-GB" sz="44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</p:txBody>
      </p:sp>
      <p:graphicFrame>
        <p:nvGraphicFramePr>
          <p:cNvPr id="53252" name="Group 4"/>
          <p:cNvGraphicFramePr>
            <a:graphicFrameLocks noGrp="1"/>
          </p:cNvGraphicFramePr>
          <p:nvPr/>
        </p:nvGraphicFramePr>
        <p:xfrm>
          <a:off x="1143000" y="2701307"/>
          <a:ext cx="6705600" cy="272795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676400"/>
                <a:gridCol w="1676400"/>
                <a:gridCol w="1676400"/>
                <a:gridCol w="1676400"/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Type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Ref.  Adapt.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Occl.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Deficit corrected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All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47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Aniso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Strab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</a:tr>
              <a:tr h="5333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Mixed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27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77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1" charset="-128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0034" y="6286520"/>
            <a:ext cx="98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MOTAS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Dose response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28596" y="2063677"/>
          <a:ext cx="8429684" cy="3865653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481791"/>
                <a:gridCol w="6947893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AGE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DOSE</a:t>
                      </a:r>
                      <a:endParaRPr lang="en-GB" sz="2400" dirty="0"/>
                    </a:p>
                  </a:txBody>
                  <a:tcPr/>
                </a:tc>
              </a:tr>
              <a:tr h="1068155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&lt; 4years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Less</a:t>
                      </a:r>
                      <a:r>
                        <a:rPr lang="en-GB" sz="2400" baseline="0" dirty="0" smtClean="0"/>
                        <a:t> than </a:t>
                      </a:r>
                      <a:r>
                        <a:rPr lang="en-GB" sz="2400" dirty="0" smtClean="0"/>
                        <a:t>3hours /day effective</a:t>
                      </a:r>
                    </a:p>
                    <a:p>
                      <a:r>
                        <a:rPr lang="en-GB" sz="2400" dirty="0" smtClean="0"/>
                        <a:t>Minimal</a:t>
                      </a:r>
                      <a:r>
                        <a:rPr lang="en-GB" sz="2400" baseline="0" dirty="0" smtClean="0"/>
                        <a:t> additional gains with &gt;3 hours/day</a:t>
                      </a:r>
                      <a:endParaRPr lang="en-GB" sz="2400" dirty="0"/>
                    </a:p>
                  </a:txBody>
                  <a:tcPr/>
                </a:tc>
              </a:tr>
              <a:tr h="783715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&gt;4 years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Significant difference between &lt;3 and 3 - 6 hours/day</a:t>
                      </a:r>
                    </a:p>
                    <a:p>
                      <a:r>
                        <a:rPr lang="en-GB" sz="2400" dirty="0" smtClean="0"/>
                        <a:t>No difference</a:t>
                      </a:r>
                      <a:r>
                        <a:rPr lang="en-GB" sz="2400" baseline="0" dirty="0" smtClean="0"/>
                        <a:t> between 3-6 and 6- 12 hours/day</a:t>
                      </a:r>
                      <a:endParaRPr lang="en-GB" sz="2400" dirty="0"/>
                    </a:p>
                  </a:txBody>
                  <a:tcPr/>
                </a:tc>
              </a:tr>
              <a:tr h="783715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&gt;6 years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Less</a:t>
                      </a:r>
                      <a:r>
                        <a:rPr lang="en-GB" sz="2400" baseline="0" dirty="0" smtClean="0"/>
                        <a:t> than </a:t>
                      </a:r>
                      <a:r>
                        <a:rPr lang="en-GB" sz="2400" dirty="0" smtClean="0"/>
                        <a:t>3 hours/day</a:t>
                      </a:r>
                      <a:r>
                        <a:rPr lang="en-GB" sz="2400" baseline="0" dirty="0" smtClean="0"/>
                        <a:t> had little effect</a:t>
                      </a:r>
                    </a:p>
                    <a:p>
                      <a:r>
                        <a:rPr lang="en-GB" sz="2400" baseline="0" dirty="0" smtClean="0"/>
                        <a:t>Need &gt; 3 hours/day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0034" y="6286520"/>
            <a:ext cx="98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MOTAS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400" b="1" dirty="0" smtClean="0"/>
              <a:t>1 line gain:</a:t>
            </a:r>
            <a:endParaRPr lang="en-US" sz="4400" dirty="0" smtClean="0"/>
          </a:p>
          <a:p>
            <a:r>
              <a:rPr lang="en-US" sz="4400" dirty="0" smtClean="0"/>
              <a:t>needs ~ 120h occlusion</a:t>
            </a:r>
          </a:p>
          <a:p>
            <a:pPr>
              <a:buFontTx/>
              <a:buNone/>
            </a:pPr>
            <a:r>
              <a:rPr lang="en-US" sz="4400" b="1" dirty="0" smtClean="0"/>
              <a:t>2 line gain:</a:t>
            </a:r>
          </a:p>
          <a:p>
            <a:r>
              <a:rPr lang="en-US" sz="4400" dirty="0" smtClean="0"/>
              <a:t>4y: needs 170h</a:t>
            </a:r>
          </a:p>
          <a:p>
            <a:r>
              <a:rPr lang="en-US" sz="4400" dirty="0" smtClean="0"/>
              <a:t>6y: needs 236h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00034" y="6286520"/>
            <a:ext cx="98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MOTAS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642918"/>
            <a:ext cx="8686800" cy="1143000"/>
          </a:xfrm>
        </p:spPr>
        <p:txBody>
          <a:bodyPr>
            <a:noAutofit/>
          </a:bodyPr>
          <a:lstStyle/>
          <a:p>
            <a:r>
              <a:rPr lang="en-GB" dirty="0" smtClean="0"/>
              <a:t>Traditional </a:t>
            </a:r>
            <a:r>
              <a:rPr lang="en-GB" dirty="0" err="1" smtClean="0"/>
              <a:t>Amblyopia</a:t>
            </a:r>
            <a:r>
              <a:rPr lang="en-GB" dirty="0" smtClean="0"/>
              <a:t> Treatment</a:t>
            </a: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74"/>
            <a:ext cx="8229600" cy="1357322"/>
          </a:xfrm>
        </p:spPr>
        <p:txBody>
          <a:bodyPr>
            <a:noAutofit/>
          </a:bodyPr>
          <a:lstStyle/>
          <a:p>
            <a:endParaRPr lang="en-GB" sz="2800" dirty="0" smtClean="0"/>
          </a:p>
          <a:p>
            <a:r>
              <a:rPr lang="en-GB" sz="2800" dirty="0" smtClean="0"/>
              <a:t> Eminence </a:t>
            </a:r>
            <a:r>
              <a:rPr lang="en-GB" sz="2800" dirty="0" err="1" smtClean="0"/>
              <a:t>vs</a:t>
            </a:r>
            <a:r>
              <a:rPr lang="en-GB" sz="2800" dirty="0" smtClean="0"/>
              <a:t> evidence</a:t>
            </a: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42844" y="3078304"/>
            <a:ext cx="430996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000" dirty="0" smtClean="0">
                <a:solidFill>
                  <a:schemeClr val="tx2"/>
                </a:solidFill>
                <a:latin typeface="+mj-lt"/>
              </a:rPr>
              <a:t>Treatment Aims</a:t>
            </a:r>
            <a:endParaRPr lang="en-GB" sz="5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034" y="4184886"/>
            <a:ext cx="73581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bg2">
                  <a:lumMod val="50000"/>
                </a:schemeClr>
              </a:buClr>
              <a:buSzPct val="149000"/>
              <a:buFont typeface="Arial" pitchFamily="34" charset="0"/>
              <a:buChar char="•"/>
            </a:pPr>
            <a:r>
              <a:rPr lang="en-GB" sz="2800" dirty="0" smtClean="0">
                <a:latin typeface="+mn-lt"/>
              </a:rPr>
              <a:t> Effective in improving visual acuity</a:t>
            </a:r>
          </a:p>
          <a:p>
            <a:pPr>
              <a:buClr>
                <a:schemeClr val="bg2">
                  <a:lumMod val="50000"/>
                </a:schemeClr>
              </a:buClr>
              <a:buSzPct val="149000"/>
              <a:buFont typeface="Arial" pitchFamily="34" charset="0"/>
              <a:buChar char="•"/>
            </a:pPr>
            <a:r>
              <a:rPr lang="en-GB" sz="2800" dirty="0" smtClean="0">
                <a:latin typeface="+mn-lt"/>
              </a:rPr>
              <a:t> Cost-effective</a:t>
            </a:r>
          </a:p>
          <a:p>
            <a:pPr>
              <a:buClr>
                <a:schemeClr val="bg2">
                  <a:lumMod val="50000"/>
                </a:schemeClr>
              </a:buClr>
              <a:buSzPct val="149000"/>
              <a:buFont typeface="Arial" pitchFamily="34" charset="0"/>
              <a:buChar char="•"/>
            </a:pPr>
            <a:r>
              <a:rPr lang="en-GB" sz="2800" dirty="0" smtClean="0">
                <a:latin typeface="+mn-lt"/>
              </a:rPr>
              <a:t> Acceptable</a:t>
            </a:r>
          </a:p>
          <a:p>
            <a:pPr>
              <a:buClr>
                <a:schemeClr val="bg2">
                  <a:lumMod val="50000"/>
                </a:schemeClr>
              </a:buClr>
              <a:buSzPct val="149000"/>
              <a:buFont typeface="Arial" pitchFamily="34" charset="0"/>
              <a:buChar char="•"/>
            </a:pPr>
            <a:r>
              <a:rPr lang="en-GB" sz="2800" dirty="0" smtClean="0">
                <a:latin typeface="+mn-lt"/>
              </a:rPr>
              <a:t> ‘</a:t>
            </a:r>
            <a:r>
              <a:rPr lang="en-GB" sz="2800" dirty="0" err="1" smtClean="0">
                <a:latin typeface="+mn-lt"/>
              </a:rPr>
              <a:t>Primum</a:t>
            </a:r>
            <a:r>
              <a:rPr lang="en-GB" sz="2800" dirty="0" smtClean="0">
                <a:latin typeface="+mn-lt"/>
              </a:rPr>
              <a:t> non </a:t>
            </a:r>
            <a:r>
              <a:rPr lang="en-GB" sz="2800" dirty="0" err="1" smtClean="0">
                <a:latin typeface="+mn-lt"/>
              </a:rPr>
              <a:t>nocere</a:t>
            </a:r>
            <a:r>
              <a:rPr lang="en-GB" sz="2800" dirty="0" smtClean="0">
                <a:latin typeface="+mn-lt"/>
              </a:rPr>
              <a:t>’</a:t>
            </a:r>
            <a:endParaRPr lang="en-US" sz="280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Tentative conclusions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74871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More is better</a:t>
            </a:r>
          </a:p>
          <a:p>
            <a:pPr algn="ctr">
              <a:buNone/>
            </a:pPr>
            <a:r>
              <a:rPr lang="en-US" sz="3600" dirty="0" smtClean="0"/>
              <a:t> </a:t>
            </a:r>
          </a:p>
          <a:p>
            <a:pPr algn="ctr">
              <a:buNone/>
            </a:pPr>
            <a:r>
              <a:rPr lang="en-US" sz="3600" dirty="0" smtClean="0"/>
              <a:t>Younger is better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1357298"/>
            <a:ext cx="8401080" cy="1143000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MUCH</a:t>
            </a:r>
            <a:r>
              <a:rPr lang="en-US" sz="4800" dirty="0" smtClean="0"/>
              <a:t> </a:t>
            </a:r>
            <a:r>
              <a:rPr lang="en-US" sz="4800" dirty="0"/>
              <a:t>more is always </a:t>
            </a:r>
            <a:r>
              <a:rPr lang="en-US" sz="4800" dirty="0" smtClean="0"/>
              <a:t>better?</a:t>
            </a:r>
            <a:r>
              <a:rPr lang="en-US" sz="4800" dirty="0"/>
              <a:t/>
            </a:r>
            <a:br>
              <a:rPr lang="en-US" sz="4800" dirty="0"/>
            </a:br>
            <a:endParaRPr lang="en-US" sz="66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endParaRPr lang="en-US" sz="2800" dirty="0"/>
          </a:p>
          <a:p>
            <a:r>
              <a:rPr lang="en-US" sz="2800" dirty="0"/>
              <a:t>All patients : full-time </a:t>
            </a:r>
            <a:r>
              <a:rPr lang="en-US" sz="2800" dirty="0" smtClean="0"/>
              <a:t>occlusion</a:t>
            </a:r>
          </a:p>
          <a:p>
            <a:endParaRPr lang="en-US" sz="2800" b="1" dirty="0"/>
          </a:p>
          <a:p>
            <a:r>
              <a:rPr lang="en-US" sz="2800" dirty="0"/>
              <a:t>Success :  20/30 or better or equal VA by </a:t>
            </a:r>
            <a:r>
              <a:rPr lang="en-US" sz="2800" dirty="0" err="1"/>
              <a:t>ﬁxation</a:t>
            </a:r>
            <a:r>
              <a:rPr lang="en-US" sz="2800" dirty="0"/>
              <a:t> pattern. 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/>
              <a:t>600 pts followed up after cessation of FT patching [mean 7y]. 89% followed &gt; 1 y.</a:t>
            </a: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6215082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 Scott     </a:t>
            </a:r>
            <a:r>
              <a:rPr lang="en-US" dirty="0" smtClean="0"/>
              <a:t>J AAPOS 2005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EXCEPTIONAL</a:t>
            </a:r>
            <a:r>
              <a:rPr lang="en-US" dirty="0" smtClean="0"/>
              <a:t> Results 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54590"/>
            <a:ext cx="8229600" cy="438912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96% attained “success”. 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60</a:t>
            </a:r>
            <a:r>
              <a:rPr lang="en-US" sz="2400" dirty="0"/>
              <a:t>%: equal visual acuity.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6/12 - 6/30 : 6/9 or ≥ 3 lines improvement:  </a:t>
            </a:r>
          </a:p>
          <a:p>
            <a:pPr>
              <a:lnSpc>
                <a:spcPct val="90000"/>
              </a:lnSpc>
              <a:buFont typeface="Wingdings" pitchFamily="1" charset="2"/>
              <a:buNone/>
            </a:pPr>
            <a:r>
              <a:rPr lang="en-US" sz="2400" dirty="0"/>
              <a:t>PEDIG ~80%, Scott </a:t>
            </a:r>
            <a:r>
              <a:rPr lang="en-US" sz="2400" b="1" dirty="0"/>
              <a:t>98</a:t>
            </a:r>
            <a:r>
              <a:rPr lang="en-US" sz="2400" dirty="0"/>
              <a:t>% 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Younger:  less occlusion time to endpoint &amp; better visual outcome (P  = 0.0001).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Incidence of occlusion </a:t>
            </a:r>
            <a:r>
              <a:rPr lang="en-US" sz="2400" dirty="0" err="1"/>
              <a:t>amblyopia</a:t>
            </a:r>
            <a:r>
              <a:rPr lang="en-US" sz="2400" dirty="0"/>
              <a:t> was </a:t>
            </a:r>
            <a:r>
              <a:rPr lang="en-US" sz="2400" b="1" dirty="0"/>
              <a:t>26%. </a:t>
            </a:r>
            <a:r>
              <a:rPr lang="en-US" sz="2400" dirty="0"/>
              <a:t>Nearly all treatable.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29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Why so different</a:t>
            </a:r>
            <a:br>
              <a:rPr lang="en-US" dirty="0" smtClean="0"/>
            </a:b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9" y="2928933"/>
          <a:ext cx="8572558" cy="285752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094368"/>
                <a:gridCol w="1477399"/>
                <a:gridCol w="2214578"/>
                <a:gridCol w="1214446"/>
                <a:gridCol w="1227805"/>
                <a:gridCol w="1343962"/>
              </a:tblGrid>
              <a:tr h="952507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Number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Lost to FU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Strab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Aniso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Mixed</a:t>
                      </a:r>
                      <a:endParaRPr lang="en-GB" sz="2400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PEDIG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419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 – 10 %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38%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37%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24%</a:t>
                      </a:r>
                      <a:endParaRPr lang="en-GB" sz="2400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Scott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600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19%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73%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9%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17%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Maybe more isn’t always better…</a:t>
            </a:r>
            <a:endParaRPr lang="en-US" sz="3200" dirty="0" smtClean="0">
              <a:latin typeface="Verdana" pitchFamily="34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97466"/>
            <a:ext cx="8229600" cy="438912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>
                <a:solidFill>
                  <a:srgbClr val="000000"/>
                </a:solidFill>
              </a:rPr>
              <a:t>MOTAS: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Higher dose rates achieve the best outcome more rapidly but at a risk of accumulating excessive non-therapeutic hours of patching….patching for all waking hours is almost certainly excessive....</a:t>
            </a:r>
            <a:endParaRPr lang="en-US" sz="12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/>
          <a:lstStyle/>
          <a:p>
            <a:r>
              <a:rPr lang="en-US" dirty="0"/>
              <a:t>Tentative conclusions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54590"/>
            <a:ext cx="8229600" cy="4389120"/>
          </a:xfrm>
        </p:spPr>
        <p:txBody>
          <a:bodyPr>
            <a:normAutofit/>
          </a:bodyPr>
          <a:lstStyle/>
          <a:p>
            <a:r>
              <a:rPr lang="en-US" sz="3200" dirty="0"/>
              <a:t>More is better </a:t>
            </a:r>
          </a:p>
          <a:p>
            <a:pPr>
              <a:buFont typeface="Wingdings" pitchFamily="1" charset="2"/>
              <a:buNone/>
            </a:pPr>
            <a:r>
              <a:rPr lang="en-US" sz="3200" dirty="0"/>
              <a:t>..but for many, less is </a:t>
            </a:r>
            <a:r>
              <a:rPr lang="en-US" sz="3200" dirty="0" smtClean="0"/>
              <a:t>fine</a:t>
            </a:r>
          </a:p>
          <a:p>
            <a:pPr>
              <a:buFont typeface="Wingdings" pitchFamily="1" charset="2"/>
              <a:buNone/>
            </a:pPr>
            <a:endParaRPr lang="en-US" sz="3200" dirty="0"/>
          </a:p>
          <a:p>
            <a:r>
              <a:rPr lang="en-US" sz="3200" dirty="0" smtClean="0"/>
              <a:t>Younger </a:t>
            </a:r>
            <a:r>
              <a:rPr lang="en-US" sz="3200" dirty="0"/>
              <a:t>is </a:t>
            </a:r>
            <a:r>
              <a:rPr lang="en-US" sz="3200" dirty="0" smtClean="0"/>
              <a:t>better</a:t>
            </a:r>
          </a:p>
          <a:p>
            <a:endParaRPr lang="en-US" sz="3200" dirty="0" smtClean="0"/>
          </a:p>
          <a:p>
            <a:r>
              <a:rPr lang="en-US" sz="3200" dirty="0" smtClean="0"/>
              <a:t>Taper doses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/>
          <a:lstStyle/>
          <a:p>
            <a:r>
              <a:rPr lang="en-US" dirty="0" err="1"/>
              <a:t>Strabismic</a:t>
            </a:r>
            <a:r>
              <a:rPr lang="en-US" dirty="0"/>
              <a:t> </a:t>
            </a:r>
            <a:r>
              <a:rPr lang="en-US" dirty="0" err="1"/>
              <a:t>Amblyopia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Does alignment result in better response to </a:t>
            </a:r>
            <a:r>
              <a:rPr lang="en-US" sz="4400" dirty="0" err="1"/>
              <a:t>amblyopia</a:t>
            </a:r>
            <a:r>
              <a:rPr lang="en-US" sz="4400" dirty="0"/>
              <a:t> therapy?…or no need for </a:t>
            </a:r>
            <a:r>
              <a:rPr lang="en-US" sz="4400" dirty="0" err="1"/>
              <a:t>amblyopia</a:t>
            </a:r>
            <a:r>
              <a:rPr lang="en-US" sz="4400" dirty="0"/>
              <a:t> therapy?</a:t>
            </a:r>
          </a:p>
          <a:p>
            <a:endParaRPr lang="en-US" sz="2800" dirty="0"/>
          </a:p>
          <a:p>
            <a:pPr>
              <a:buFont typeface="Wingdings" pitchFamily="1" charset="2"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Timing of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</a:rPr>
              <a:t>amblyopia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therapy relative to </a:t>
            </a:r>
            <a:r>
              <a:rPr lang="en-US" sz="4000" dirty="0"/>
              <a:t>strabismus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surgery</a:t>
            </a:r>
            <a:endParaRPr lang="en-US" sz="6000" dirty="0">
              <a:solidFill>
                <a:schemeClr val="accent1">
                  <a:lumMod val="75000"/>
                </a:schemeClr>
              </a:solidFill>
              <a:latin typeface="Verdana" pitchFamily="1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52891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+mj-lt"/>
              </a:rPr>
              <a:t>47 children &lt; 8 y with both </a:t>
            </a:r>
            <a:r>
              <a:rPr lang="en-US" sz="2800" dirty="0" err="1">
                <a:latin typeface="+mj-lt"/>
              </a:rPr>
              <a:t>amblyopia</a:t>
            </a:r>
            <a:r>
              <a:rPr lang="en-US" sz="2800" dirty="0">
                <a:latin typeface="+mj-lt"/>
              </a:rPr>
              <a:t> and </a:t>
            </a:r>
            <a:r>
              <a:rPr lang="en-US" sz="2800" dirty="0" err="1">
                <a:latin typeface="+mj-lt"/>
              </a:rPr>
              <a:t>esotropia</a:t>
            </a:r>
            <a:r>
              <a:rPr lang="en-US" sz="2800" dirty="0">
                <a:latin typeface="+mj-lt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+mj-lt"/>
              </a:rPr>
              <a:t>26 : </a:t>
            </a:r>
            <a:r>
              <a:rPr lang="en-US" sz="2800" dirty="0" err="1">
                <a:latin typeface="+mj-lt"/>
              </a:rPr>
              <a:t>amblyopia</a:t>
            </a:r>
            <a:r>
              <a:rPr lang="en-US" sz="2800" dirty="0">
                <a:latin typeface="+mj-lt"/>
              </a:rPr>
              <a:t> fully treated before surgery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+mj-lt"/>
              </a:rPr>
              <a:t>21 : surgery before completing </a:t>
            </a:r>
            <a:r>
              <a:rPr lang="en-US" sz="2800" dirty="0" err="1">
                <a:latin typeface="+mj-lt"/>
              </a:rPr>
              <a:t>amblyopia</a:t>
            </a:r>
            <a:r>
              <a:rPr lang="en-US" sz="2800" dirty="0">
                <a:latin typeface="+mj-lt"/>
              </a:rPr>
              <a:t> therapy.</a:t>
            </a:r>
            <a:r>
              <a:rPr lang="en-US" sz="2400" dirty="0">
                <a:latin typeface="+mj-lt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+mj-lt"/>
              </a:rPr>
              <a:t>5/21 did not require </a:t>
            </a:r>
            <a:r>
              <a:rPr lang="en-US" sz="2800" dirty="0" err="1">
                <a:latin typeface="+mj-lt"/>
              </a:rPr>
              <a:t>amblyopia</a:t>
            </a:r>
            <a:r>
              <a:rPr lang="en-US" sz="2800" dirty="0">
                <a:latin typeface="+mj-lt"/>
              </a:rPr>
              <a:t> therapy after surgery even though they were still amblyopic before operation.</a:t>
            </a:r>
            <a:r>
              <a:rPr lang="en-US" sz="2400" dirty="0">
                <a:latin typeface="+mj-lt"/>
              </a:rPr>
              <a:t> </a:t>
            </a:r>
            <a:endParaRPr lang="en-US" sz="2400" dirty="0" smtClean="0">
              <a:latin typeface="+mj-lt"/>
            </a:endParaRPr>
          </a:p>
          <a:p>
            <a:pPr>
              <a:lnSpc>
                <a:spcPct val="90000"/>
              </a:lnSpc>
              <a:buNone/>
            </a:pPr>
            <a:endParaRPr lang="en-US" sz="2400" dirty="0" smtClean="0">
              <a:latin typeface="+mj-lt"/>
            </a:endParaRPr>
          </a:p>
          <a:p>
            <a:pPr>
              <a:lnSpc>
                <a:spcPct val="90000"/>
              </a:lnSpc>
              <a:buNone/>
            </a:pPr>
            <a:endParaRPr lang="en-US" sz="2400" dirty="0" smtClean="0">
              <a:latin typeface="+mj-lt"/>
            </a:endParaRPr>
          </a:p>
          <a:p>
            <a:pPr>
              <a:lnSpc>
                <a:spcPct val="90000"/>
              </a:lnSpc>
              <a:buNone/>
            </a:pPr>
            <a:r>
              <a:rPr lang="en-US" sz="2000" i="1" dirty="0" smtClean="0">
                <a:latin typeface="+mj-lt"/>
              </a:rPr>
              <a:t>Lam GC et al Ophthalmology Dec 1993 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785794"/>
            <a:ext cx="8229600" cy="1928826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Post Darwinian treatments  </a:t>
            </a:r>
            <a:br>
              <a:rPr lang="en-US" sz="4400" dirty="0" smtClean="0"/>
            </a:br>
            <a:r>
              <a:rPr lang="en-US" sz="3200" i="1" dirty="0" smtClean="0"/>
              <a:t>Erasmus Darwin (1731 – 1802)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/>
          <a:lstStyle/>
          <a:p>
            <a:r>
              <a:rPr lang="en-US" dirty="0" smtClean="0"/>
              <a:t>Refractive </a:t>
            </a:r>
            <a:r>
              <a:rPr lang="en-US" dirty="0"/>
              <a:t>surgery</a:t>
            </a:r>
          </a:p>
          <a:p>
            <a:endParaRPr lang="en-US" dirty="0" smtClean="0"/>
          </a:p>
          <a:p>
            <a:r>
              <a:rPr lang="en-US" dirty="0" smtClean="0"/>
              <a:t>Drugs?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Refractive surgery	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11780"/>
            <a:ext cx="8229600" cy="4389120"/>
          </a:xfrm>
        </p:spPr>
        <p:txBody>
          <a:bodyPr/>
          <a:lstStyle/>
          <a:p>
            <a:r>
              <a:rPr lang="en-US" dirty="0" smtClean="0"/>
              <a:t>Surgical safety established</a:t>
            </a:r>
          </a:p>
          <a:p>
            <a:endParaRPr lang="en-US" dirty="0" smtClean="0"/>
          </a:p>
          <a:p>
            <a:r>
              <a:rPr lang="en-US" dirty="0" err="1" smtClean="0"/>
              <a:t>Anisometropia</a:t>
            </a:r>
            <a:r>
              <a:rPr lang="en-US" dirty="0" smtClean="0"/>
              <a:t>  and </a:t>
            </a:r>
            <a:r>
              <a:rPr lang="en-US" dirty="0" err="1" smtClean="0"/>
              <a:t>Ametropia</a:t>
            </a:r>
            <a:r>
              <a:rPr lang="en-US" dirty="0" smtClean="0"/>
              <a:t>  Encouraging results</a:t>
            </a:r>
          </a:p>
          <a:p>
            <a:endParaRPr lang="en-US" dirty="0" smtClean="0"/>
          </a:p>
          <a:p>
            <a:r>
              <a:rPr lang="en-US" dirty="0" smtClean="0"/>
              <a:t>Selected patients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/>
          <a:lstStyle/>
          <a:p>
            <a:r>
              <a:rPr lang="en-GB" dirty="0" smtClean="0"/>
              <a:t>Questions</a:t>
            </a:r>
            <a:endParaRPr 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smtClean="0"/>
              <a:t>What age?</a:t>
            </a:r>
          </a:p>
          <a:p>
            <a:endParaRPr lang="en-GB" sz="2800" dirty="0" smtClean="0"/>
          </a:p>
          <a:p>
            <a:r>
              <a:rPr lang="en-GB" sz="2800" dirty="0" smtClean="0"/>
              <a:t>How much?</a:t>
            </a:r>
          </a:p>
          <a:p>
            <a:endParaRPr lang="en-GB" sz="2800" dirty="0" smtClean="0"/>
          </a:p>
          <a:p>
            <a:r>
              <a:rPr lang="en-GB" sz="2800" dirty="0" smtClean="0"/>
              <a:t>For how long?</a:t>
            </a:r>
          </a:p>
          <a:p>
            <a:endParaRPr lang="en-GB" sz="2800" dirty="0" smtClean="0"/>
          </a:p>
          <a:p>
            <a:r>
              <a:rPr lang="en-GB" sz="2800" dirty="0" smtClean="0"/>
              <a:t>When shouldn’t we?</a:t>
            </a:r>
          </a:p>
          <a:p>
            <a:endParaRPr lang="en-GB" sz="2800" dirty="0" smtClean="0"/>
          </a:p>
          <a:p>
            <a:r>
              <a:rPr lang="en-GB" sz="2800" dirty="0" smtClean="0"/>
              <a:t>What other treatment</a:t>
            </a:r>
            <a:r>
              <a:rPr lang="en-US" sz="2800" dirty="0" smtClean="0"/>
              <a:t>?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Refractive surgery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3499"/>
            <a:ext cx="4972056" cy="4525963"/>
          </a:xfrm>
        </p:spPr>
        <p:txBody>
          <a:bodyPr/>
          <a:lstStyle/>
          <a:p>
            <a:r>
              <a:rPr lang="en-GB" dirty="0" smtClean="0"/>
              <a:t>LASIK /LASEK / PRK</a:t>
            </a:r>
          </a:p>
          <a:p>
            <a:endParaRPr lang="en-GB" dirty="0" smtClean="0"/>
          </a:p>
          <a:p>
            <a:r>
              <a:rPr lang="en-GB" dirty="0" smtClean="0"/>
              <a:t>Lens exchange</a:t>
            </a:r>
          </a:p>
          <a:p>
            <a:endParaRPr lang="en-GB" dirty="0" smtClean="0"/>
          </a:p>
          <a:p>
            <a:r>
              <a:rPr lang="en-GB" dirty="0" err="1" smtClean="0"/>
              <a:t>Phakic</a:t>
            </a:r>
            <a:r>
              <a:rPr lang="en-GB" dirty="0" smtClean="0"/>
              <a:t> IOL</a:t>
            </a:r>
            <a:endParaRPr lang="en-GB" dirty="0"/>
          </a:p>
        </p:txBody>
      </p:sp>
      <p:pic>
        <p:nvPicPr>
          <p:cNvPr id="3075" name="Picture 3" descr="C:\Users\Lloyd\Pictures\artisan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071810"/>
            <a:ext cx="3594100" cy="294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28596" y="1928802"/>
            <a:ext cx="4040188" cy="659352"/>
          </a:xfrm>
        </p:spPr>
        <p:txBody>
          <a:bodyPr/>
          <a:lstStyle/>
          <a:p>
            <a:pPr algn="ctr"/>
            <a:r>
              <a:rPr lang="en-GB" dirty="0" smtClean="0"/>
              <a:t>L. </a:t>
            </a:r>
            <a:r>
              <a:rPr lang="en-GB" dirty="0" err="1" smtClean="0"/>
              <a:t>Tycheson</a:t>
            </a:r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616421" y="1933311"/>
            <a:ext cx="4041775" cy="654843"/>
          </a:xfrm>
        </p:spPr>
        <p:txBody>
          <a:bodyPr/>
          <a:lstStyle/>
          <a:p>
            <a:pPr algn="ctr"/>
            <a:r>
              <a:rPr lang="en-GB" dirty="0" smtClean="0"/>
              <a:t>W. </a:t>
            </a:r>
            <a:r>
              <a:rPr lang="en-GB" dirty="0" err="1" smtClean="0"/>
              <a:t>Astle</a:t>
            </a:r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28596" y="2428868"/>
            <a:ext cx="4040188" cy="414340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endParaRPr lang="en-GB" sz="2800" dirty="0" smtClean="0"/>
          </a:p>
          <a:p>
            <a:r>
              <a:rPr lang="en-GB" sz="2800" dirty="0" smtClean="0"/>
              <a:t>260 patients</a:t>
            </a:r>
          </a:p>
          <a:p>
            <a:endParaRPr lang="en-GB" sz="2800" dirty="0" smtClean="0"/>
          </a:p>
          <a:p>
            <a:r>
              <a:rPr lang="en-GB" sz="2800" dirty="0" smtClean="0"/>
              <a:t>90% within 1.5 D of </a:t>
            </a:r>
            <a:r>
              <a:rPr lang="en-GB" sz="2800" dirty="0" err="1" smtClean="0"/>
              <a:t>emmetropia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50% improved fusion and </a:t>
            </a:r>
            <a:r>
              <a:rPr lang="en-GB" sz="2800" dirty="0" err="1" smtClean="0"/>
              <a:t>stereopsis</a:t>
            </a:r>
            <a:endParaRPr lang="en-GB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428868"/>
            <a:ext cx="4041775" cy="414340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SzPct val="155000"/>
              <a:buFont typeface="Arial" pitchFamily="34" charset="0"/>
              <a:buChar char="•"/>
            </a:pPr>
            <a:endParaRPr lang="en-GB" sz="2400" dirty="0" smtClean="0"/>
          </a:p>
          <a:p>
            <a:pPr>
              <a:buClr>
                <a:schemeClr val="tx2">
                  <a:lumMod val="60000"/>
                  <a:lumOff val="40000"/>
                </a:schemeClr>
              </a:buClr>
              <a:buSzPct val="155000"/>
              <a:buFont typeface="Arial" pitchFamily="34" charset="0"/>
              <a:buChar char="•"/>
            </a:pPr>
            <a:r>
              <a:rPr lang="en-GB" sz="2400" dirty="0" smtClean="0"/>
              <a:t>56 eyes (39 patients)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SzPct val="149000"/>
              <a:buFont typeface="Arial" pitchFamily="34" charset="0"/>
              <a:buChar char="•"/>
            </a:pPr>
            <a:endParaRPr lang="en-GB" sz="2400" dirty="0" smtClean="0"/>
          </a:p>
          <a:p>
            <a:pPr>
              <a:buClr>
                <a:schemeClr val="tx2">
                  <a:lumMod val="60000"/>
                  <a:lumOff val="40000"/>
                </a:schemeClr>
              </a:buClr>
              <a:buSzPct val="149000"/>
              <a:buFont typeface="Arial" pitchFamily="34" charset="0"/>
              <a:buChar char="•"/>
            </a:pPr>
            <a:r>
              <a:rPr lang="en-GB" sz="2400" dirty="0" smtClean="0"/>
              <a:t>Mean SE -1.73 D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SzPct val="149000"/>
              <a:buFont typeface="Arial" pitchFamily="34" charset="0"/>
              <a:buChar char="•"/>
            </a:pPr>
            <a:endParaRPr lang="en-GB" sz="2400" dirty="0" smtClean="0"/>
          </a:p>
          <a:p>
            <a:pPr>
              <a:buClr>
                <a:schemeClr val="tx2">
                  <a:lumMod val="60000"/>
                  <a:lumOff val="40000"/>
                </a:schemeClr>
              </a:buClr>
              <a:buSzPct val="149000"/>
              <a:buFont typeface="Arial" pitchFamily="34" charset="0"/>
              <a:buChar char="•"/>
            </a:pPr>
            <a:r>
              <a:rPr lang="en-GB" sz="2400" dirty="0" smtClean="0"/>
              <a:t>VA improved 1 – 7 lines</a:t>
            </a:r>
          </a:p>
          <a:p>
            <a:pPr>
              <a:buClr>
                <a:schemeClr val="tx2">
                  <a:lumMod val="60000"/>
                  <a:lumOff val="40000"/>
                </a:schemeClr>
              </a:buClr>
              <a:buSzPct val="149000"/>
              <a:buFont typeface="Arial" pitchFamily="34" charset="0"/>
              <a:buChar char="•"/>
            </a:pPr>
            <a:endParaRPr lang="en-GB" sz="2400" dirty="0" smtClean="0"/>
          </a:p>
          <a:p>
            <a:pPr>
              <a:buClr>
                <a:schemeClr val="tx2">
                  <a:lumMod val="60000"/>
                  <a:lumOff val="40000"/>
                </a:schemeClr>
              </a:buClr>
              <a:buSzPct val="149000"/>
              <a:buFont typeface="Arial" pitchFamily="34" charset="0"/>
              <a:buChar char="•"/>
            </a:pPr>
            <a:r>
              <a:rPr lang="en-GB" sz="2400" dirty="0" smtClean="0"/>
              <a:t>No significant improvement in </a:t>
            </a:r>
            <a:r>
              <a:rPr lang="en-GB" sz="2400" dirty="0" err="1" smtClean="0"/>
              <a:t>stereopsis</a:t>
            </a:r>
            <a:endParaRPr lang="en-GB" sz="24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Drugs</a:t>
            </a:r>
            <a:endParaRPr 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Levodopa</a:t>
            </a:r>
            <a:r>
              <a:rPr lang="en-US" dirty="0" smtClean="0"/>
              <a:t> (PEDIG pilot study)</a:t>
            </a:r>
          </a:p>
          <a:p>
            <a:r>
              <a:rPr lang="en-US" dirty="0" err="1" smtClean="0"/>
              <a:t>Citicholine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Anecdotally </a:t>
            </a:r>
            <a:r>
              <a:rPr lang="en-US" dirty="0"/>
              <a:t>helpful in some cases of resistant </a:t>
            </a:r>
            <a:r>
              <a:rPr lang="en-US" dirty="0" err="1" smtClean="0"/>
              <a:t>amblyopia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Prozac – Restores plasticity in </a:t>
            </a:r>
            <a:r>
              <a:rPr lang="en-US" sz="1400" dirty="0" smtClean="0"/>
              <a:t>rat</a:t>
            </a:r>
            <a:r>
              <a:rPr lang="en-US" dirty="0" smtClean="0"/>
              <a:t> adult visual cortex      </a:t>
            </a:r>
            <a:r>
              <a:rPr lang="en-US" sz="2400" i="1" dirty="0" smtClean="0"/>
              <a:t>Science 320,385 (2008)</a:t>
            </a:r>
          </a:p>
          <a:p>
            <a:endParaRPr lang="en-US" dirty="0"/>
          </a:p>
          <a:p>
            <a:pPr>
              <a:buFont typeface="Wingdings" pitchFamily="1" charset="2"/>
              <a:buNone/>
            </a:pPr>
            <a:endParaRPr lang="en-US" dirty="0" smtClean="0"/>
          </a:p>
          <a:p>
            <a:pPr>
              <a:buFont typeface="Wingdings" pitchFamily="1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/>
          <a:lstStyle/>
          <a:p>
            <a:r>
              <a:rPr lang="en-GB" dirty="0" smtClean="0"/>
              <a:t>Engaging the Stakeholders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89120"/>
          </a:xfrm>
        </p:spPr>
        <p:txBody>
          <a:bodyPr>
            <a:normAutofit/>
          </a:bodyPr>
          <a:lstStyle/>
          <a:p>
            <a:r>
              <a:rPr lang="en-GB" dirty="0" smtClean="0"/>
              <a:t>Parents commitment vital</a:t>
            </a:r>
          </a:p>
          <a:p>
            <a:endParaRPr lang="en-GB" dirty="0" smtClean="0"/>
          </a:p>
          <a:p>
            <a:r>
              <a:rPr lang="en-GB" dirty="0" smtClean="0"/>
              <a:t>Personality types</a:t>
            </a:r>
          </a:p>
          <a:p>
            <a:endParaRPr lang="en-GB" dirty="0" smtClean="0"/>
          </a:p>
          <a:p>
            <a:r>
              <a:rPr lang="en-GB" dirty="0" smtClean="0"/>
              <a:t>Communication</a:t>
            </a:r>
          </a:p>
          <a:p>
            <a:endParaRPr lang="en-GB" dirty="0" smtClean="0"/>
          </a:p>
          <a:p>
            <a:r>
              <a:rPr lang="en-GB" dirty="0" smtClean="0"/>
              <a:t>Tailoring treatment to suit individuals </a:t>
            </a:r>
          </a:p>
          <a:p>
            <a:endParaRPr lang="en-GB" dirty="0" smtClean="0"/>
          </a:p>
          <a:p>
            <a:r>
              <a:rPr lang="en-GB" dirty="0" smtClean="0"/>
              <a:t>Enthusing staff</a:t>
            </a:r>
            <a:endParaRPr lang="en-GB" dirty="0"/>
          </a:p>
        </p:txBody>
      </p:sp>
      <p:pic>
        <p:nvPicPr>
          <p:cNvPr id="5" name="Picture 3" descr="C:\Users\Lloyd\Desktop\amblyopia_sideim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2143116"/>
            <a:ext cx="2339350" cy="2121173"/>
          </a:xfrm>
          <a:prstGeom prst="rect">
            <a:avLst/>
          </a:prstGeom>
          <a:noFill/>
        </p:spPr>
      </p:pic>
      <p:pic>
        <p:nvPicPr>
          <p:cNvPr id="4" name="Picture 2" descr="C:\Users\Lloyd\Desktop\Amblyopia_patch_we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4143380"/>
            <a:ext cx="2151075" cy="2151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‘Evidence based’ rationale</a:t>
            </a:r>
            <a:endParaRPr 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3200" dirty="0" smtClean="0"/>
          </a:p>
          <a:p>
            <a:r>
              <a:rPr lang="en-GB" sz="3200" dirty="0" smtClean="0"/>
              <a:t>PEDIG publications</a:t>
            </a:r>
          </a:p>
          <a:p>
            <a:r>
              <a:rPr lang="en-GB" sz="3200" b="1" dirty="0" err="1" smtClean="0"/>
              <a:t>P</a:t>
            </a:r>
            <a:r>
              <a:rPr lang="en-GB" sz="3200" dirty="0" err="1" smtClean="0"/>
              <a:t>ediatric</a:t>
            </a:r>
            <a:r>
              <a:rPr lang="en-GB" sz="3200" dirty="0" smtClean="0"/>
              <a:t> </a:t>
            </a:r>
            <a:r>
              <a:rPr lang="en-GB" sz="3200" b="1" dirty="0" smtClean="0"/>
              <a:t>E</a:t>
            </a:r>
            <a:r>
              <a:rPr lang="en-GB" sz="3200" dirty="0" smtClean="0"/>
              <a:t>ye </a:t>
            </a:r>
            <a:r>
              <a:rPr lang="en-GB" sz="3200" b="1" dirty="0" smtClean="0"/>
              <a:t>D</a:t>
            </a:r>
            <a:r>
              <a:rPr lang="en-GB" sz="3200" dirty="0" smtClean="0"/>
              <a:t>isease </a:t>
            </a:r>
            <a:r>
              <a:rPr lang="en-GB" sz="3200" b="1" dirty="0" smtClean="0"/>
              <a:t>I</a:t>
            </a:r>
            <a:r>
              <a:rPr lang="en-GB" sz="3200" dirty="0" smtClean="0"/>
              <a:t>nvestigator </a:t>
            </a:r>
            <a:r>
              <a:rPr lang="en-GB" sz="3200" b="1" dirty="0" smtClean="0"/>
              <a:t>G</a:t>
            </a:r>
            <a:r>
              <a:rPr lang="en-GB" sz="3200" dirty="0" smtClean="0"/>
              <a:t>roup</a:t>
            </a:r>
          </a:p>
          <a:p>
            <a:endParaRPr lang="en-GB" sz="3200" dirty="0" smtClean="0"/>
          </a:p>
          <a:p>
            <a:r>
              <a:rPr lang="en-GB" sz="3200" dirty="0" smtClean="0"/>
              <a:t>MOTAS</a:t>
            </a:r>
          </a:p>
          <a:p>
            <a:r>
              <a:rPr lang="en-GB" sz="3200" b="1" dirty="0" smtClean="0"/>
              <a:t>M</a:t>
            </a:r>
            <a:r>
              <a:rPr lang="en-GB" sz="3200" dirty="0" smtClean="0"/>
              <a:t>onitored </a:t>
            </a:r>
            <a:r>
              <a:rPr lang="en-GB" sz="3200" b="1" dirty="0" smtClean="0"/>
              <a:t>O</a:t>
            </a:r>
            <a:r>
              <a:rPr lang="en-GB" sz="3200" dirty="0" smtClean="0"/>
              <a:t>cclusion </a:t>
            </a:r>
            <a:r>
              <a:rPr lang="en-GB" sz="3200" b="1" dirty="0" smtClean="0"/>
              <a:t>T</a:t>
            </a:r>
            <a:r>
              <a:rPr lang="en-GB" sz="3200" dirty="0" smtClean="0"/>
              <a:t>reatment of </a:t>
            </a:r>
            <a:r>
              <a:rPr lang="en-GB" sz="3200" b="1" dirty="0" err="1" smtClean="0"/>
              <a:t>A</a:t>
            </a:r>
            <a:r>
              <a:rPr lang="en-GB" sz="3200" dirty="0" err="1" smtClean="0"/>
              <a:t>mblyopia</a:t>
            </a:r>
            <a:r>
              <a:rPr lang="en-GB" sz="3200" dirty="0" smtClean="0"/>
              <a:t> </a:t>
            </a:r>
            <a:r>
              <a:rPr lang="en-GB" sz="3200" b="1" dirty="0" smtClean="0"/>
              <a:t>S</a:t>
            </a:r>
            <a:r>
              <a:rPr lang="en-GB" sz="3200" dirty="0" smtClean="0"/>
              <a:t>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PEDIG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89185"/>
            <a:ext cx="8229600" cy="3240079"/>
          </a:xfrm>
        </p:spPr>
        <p:txBody>
          <a:bodyPr/>
          <a:lstStyle/>
          <a:p>
            <a:r>
              <a:rPr lang="en-US" dirty="0" smtClean="0"/>
              <a:t>Large study numbers</a:t>
            </a:r>
          </a:p>
          <a:p>
            <a:r>
              <a:rPr lang="en-GB" dirty="0" smtClean="0"/>
              <a:t>Several different studies</a:t>
            </a:r>
          </a:p>
          <a:p>
            <a:r>
              <a:rPr lang="en-GB" dirty="0" smtClean="0"/>
              <a:t>Attempt to monitor prescribed treatment dose</a:t>
            </a:r>
          </a:p>
          <a:p>
            <a:r>
              <a:rPr lang="en-GB" dirty="0" smtClean="0"/>
              <a:t>Parent diaries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MOTAS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7772400" cy="2805122"/>
          </a:xfrm>
        </p:spPr>
        <p:txBody>
          <a:bodyPr/>
          <a:lstStyle/>
          <a:p>
            <a:r>
              <a:rPr lang="en-GB" dirty="0" smtClean="0"/>
              <a:t>Smaller numbers</a:t>
            </a:r>
          </a:p>
          <a:p>
            <a:r>
              <a:rPr lang="en-GB" dirty="0" smtClean="0"/>
              <a:t>More rigorous monitoring of patching dose</a:t>
            </a:r>
          </a:p>
          <a:p>
            <a:r>
              <a:rPr lang="en-GB" dirty="0" smtClean="0"/>
              <a:t>Electronic Occlusion Dose Monitor </a:t>
            </a:r>
            <a:r>
              <a:rPr lang="en-GB" i="1" dirty="0" smtClean="0"/>
              <a:t>(ODM)</a:t>
            </a:r>
          </a:p>
          <a:p>
            <a:endParaRPr lang="en-US" dirty="0" smtClean="0"/>
          </a:p>
          <a:p>
            <a:pPr>
              <a:buFontTx/>
              <a:buNone/>
            </a:pPr>
            <a:endParaRPr lang="en-US" sz="2400" i="1" dirty="0" smtClean="0"/>
          </a:p>
          <a:p>
            <a:pPr>
              <a:buFontTx/>
              <a:buNone/>
            </a:pPr>
            <a:endParaRPr lang="en-US" sz="2400" i="1" dirty="0" smtClean="0"/>
          </a:p>
          <a:p>
            <a:pPr>
              <a:buFontTx/>
              <a:buNone/>
            </a:pPr>
            <a:endParaRPr lang="en-US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204311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3600" dirty="0" smtClean="0"/>
              <a:t>Parent diaries overestimate actual patching time (by 2 or 3) when monitored with electronic Occlusion Dose Monitor</a:t>
            </a:r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14282" y="5857892"/>
            <a:ext cx="3500462" cy="714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Awan</a:t>
            </a:r>
            <a:r>
              <a:rPr kumimoji="0" lang="en-US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 et al. IOVS 2003 </a:t>
            </a:r>
            <a:endParaRPr kumimoji="0" lang="en-US" sz="4000" b="1" i="1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001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600" dirty="0" smtClean="0"/>
              <a:t>PEDIG: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Glasses alone</a:t>
            </a:r>
            <a:endParaRPr lang="en-US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17813"/>
            <a:ext cx="8229600" cy="4525963"/>
          </a:xfrm>
        </p:spPr>
        <p:txBody>
          <a:bodyPr/>
          <a:lstStyle/>
          <a:p>
            <a:r>
              <a:rPr lang="en-US" b="1" dirty="0" smtClean="0"/>
              <a:t>6/12 to 6/75</a:t>
            </a:r>
          </a:p>
          <a:p>
            <a:endParaRPr lang="en-US" dirty="0" smtClean="0"/>
          </a:p>
          <a:p>
            <a:r>
              <a:rPr lang="en-US" dirty="0" smtClean="0"/>
              <a:t>27% cured</a:t>
            </a:r>
          </a:p>
          <a:p>
            <a:endParaRPr lang="en-US" dirty="0" smtClean="0"/>
          </a:p>
          <a:p>
            <a:r>
              <a:rPr lang="en-US" dirty="0" smtClean="0"/>
              <a:t>Another 50% ≥ 2 lines better</a:t>
            </a:r>
          </a:p>
          <a:p>
            <a:endParaRPr lang="en-US" dirty="0" smtClean="0"/>
          </a:p>
          <a:p>
            <a:r>
              <a:rPr lang="en-US" dirty="0" smtClean="0"/>
              <a:t>Took up to 7 mo</a:t>
            </a:r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4"/>
            <a:ext cx="8229600" cy="1654164"/>
          </a:xfrm>
        </p:spPr>
        <p:txBody>
          <a:bodyPr/>
          <a:lstStyle/>
          <a:p>
            <a:r>
              <a:rPr lang="en-US" dirty="0" smtClean="0"/>
              <a:t>MOTAS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200" dirty="0" smtClean="0"/>
              <a:t>Glasses alone</a:t>
            </a:r>
            <a:endParaRPr lang="en-US" dirty="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60663"/>
            <a:ext cx="8229600" cy="43402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65 newly diagnosed children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VA improved (p,0.001) from 0.67 to 0.43 </a:t>
            </a:r>
            <a:r>
              <a:rPr lang="en-US" dirty="0" err="1" smtClean="0"/>
              <a:t>logMAR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           </a:t>
            </a:r>
            <a:r>
              <a:rPr lang="en-US" sz="3600" dirty="0" smtClean="0"/>
              <a:t>‘REFRACTIVE ADAPTATION’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None/>
            </a:pPr>
            <a:endParaRPr lang="en-US" sz="2400" i="1" dirty="0" smtClean="0"/>
          </a:p>
          <a:p>
            <a:pPr>
              <a:lnSpc>
                <a:spcPct val="90000"/>
              </a:lnSpc>
              <a:buNone/>
            </a:pPr>
            <a:r>
              <a:rPr lang="en-US" sz="2400" i="1" dirty="0" smtClean="0"/>
              <a:t>Br J </a:t>
            </a:r>
            <a:r>
              <a:rPr lang="en-US" sz="2400" i="1" dirty="0" err="1" smtClean="0"/>
              <a:t>Ophthalmol</a:t>
            </a:r>
            <a:r>
              <a:rPr lang="en-US" sz="2400" i="1" dirty="0" smtClean="0"/>
              <a:t> 2004;88:1552</a:t>
            </a:r>
            <a:r>
              <a:rPr lang="en-US" sz="2400" i="1" dirty="0" smtClean="0">
                <a:latin typeface="Lucida Grande" pitchFamily="1" charset="0"/>
              </a:rPr>
              <a:t>-</a:t>
            </a:r>
            <a:r>
              <a:rPr lang="en-US" sz="2400" i="1" dirty="0" smtClean="0"/>
              <a:t>1556.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</TotalTime>
  <Words>956</Words>
  <Application>Microsoft Office PowerPoint</Application>
  <PresentationFormat>On-screen Show (4:3)</PresentationFormat>
  <Paragraphs>295</Paragraphs>
  <Slides>33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Flow</vt:lpstr>
      <vt:lpstr>Amblyopia Treatment in 2009</vt:lpstr>
      <vt:lpstr>Traditional Amblyopia Treatment</vt:lpstr>
      <vt:lpstr>Questions</vt:lpstr>
      <vt:lpstr>‘Evidence based’ rationale</vt:lpstr>
      <vt:lpstr>PEDIG</vt:lpstr>
      <vt:lpstr>MOTAS</vt:lpstr>
      <vt:lpstr>Slide 7</vt:lpstr>
      <vt:lpstr>PEDIG: Glasses alone</vt:lpstr>
      <vt:lpstr>MOTAS Glasses alone</vt:lpstr>
      <vt:lpstr>PEDIG:   </vt:lpstr>
      <vt:lpstr>Slide 11</vt:lpstr>
      <vt:lpstr>Slide 12</vt:lpstr>
      <vt:lpstr>Recurrence of amblyopia </vt:lpstr>
      <vt:lpstr>Recurrence of amblyopia</vt:lpstr>
      <vt:lpstr> Glasses vs. glasses plus </vt:lpstr>
      <vt:lpstr>MOTAS  </vt:lpstr>
      <vt:lpstr>Percentageof amblyopia deficit corrected </vt:lpstr>
      <vt:lpstr>Dose response</vt:lpstr>
      <vt:lpstr>Slide 19</vt:lpstr>
      <vt:lpstr>Tentative conclusions</vt:lpstr>
      <vt:lpstr> MUCH more is always better? </vt:lpstr>
      <vt:lpstr>EXCEPTIONAL Results </vt:lpstr>
      <vt:lpstr> Why so different </vt:lpstr>
      <vt:lpstr>Maybe more isn’t always better…</vt:lpstr>
      <vt:lpstr>Tentative conclusions</vt:lpstr>
      <vt:lpstr>Strabismic Amblyopia</vt:lpstr>
      <vt:lpstr>Timing of amblyopia therapy relative to strabismus surgery</vt:lpstr>
      <vt:lpstr>Post Darwinian treatments   Erasmus Darwin (1731 – 1802) </vt:lpstr>
      <vt:lpstr>Refractive surgery </vt:lpstr>
      <vt:lpstr>Refractive surgery </vt:lpstr>
      <vt:lpstr>Results</vt:lpstr>
      <vt:lpstr>Drugs</vt:lpstr>
      <vt:lpstr>Engaging the Stakeholders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Amblyopia Therapies</dc:title>
  <dc:creator>Lloyd Bender</dc:creator>
  <cp:lastModifiedBy>.</cp:lastModifiedBy>
  <cp:revision>62</cp:revision>
  <dcterms:created xsi:type="dcterms:W3CDTF">2009-02-24T10:32:20Z</dcterms:created>
  <dcterms:modified xsi:type="dcterms:W3CDTF">2009-03-13T02:40:02Z</dcterms:modified>
</cp:coreProperties>
</file>