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9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1" r:id="rId14"/>
    <p:sldId id="269" r:id="rId15"/>
    <p:sldId id="270" r:id="rId16"/>
    <p:sldId id="271" r:id="rId17"/>
    <p:sldId id="292" r:id="rId18"/>
    <p:sldId id="293" r:id="rId19"/>
    <p:sldId id="273" r:id="rId20"/>
    <p:sldId id="275" r:id="rId21"/>
    <p:sldId id="287" r:id="rId22"/>
    <p:sldId id="289" r:id="rId23"/>
    <p:sldId id="290" r:id="rId24"/>
    <p:sldId id="280" r:id="rId25"/>
    <p:sldId id="294" r:id="rId26"/>
    <p:sldId id="297" r:id="rId27"/>
    <p:sldId id="281" r:id="rId28"/>
    <p:sldId id="282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932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0969-50B0-C149-92E5-B200C96AEFD0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9BBE3-791F-FE47-8C6C-FE58B549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B872E-1131-5D4A-BF13-A5C29693DFA6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F797-67E4-7C4B-AE5B-AE48DF197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C0DA2F-1000-D84D-9389-6C179DBA033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2D26DE-B2FA-5545-9B98-E3F033DFE26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87FEF-9361-C943-8840-137F2A9753B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E7C309D-C95E-5341-90CB-7B602FAC7800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E6A9-8119-E149-8227-F0C88D2C4854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74A5-27EC-EB45-BFDA-AB3192427A5D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316F-C96C-8D49-BB64-51B55540E406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BDA4-94B3-6443-BC0C-C4D0A18A778D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BB8F-5588-1C49-BD4E-4C791674CBF9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075E-DDC5-1E4C-B825-6F5C01E39B91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232-F58D-FD44-8D42-A98E47C48B3B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45"/>
            <a:ext cx="731202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7" y="1827213"/>
            <a:ext cx="35798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08C3-2E3D-464E-A70D-CCD6E087C835}" type="datetime1">
              <a:rPr lang="en-US" smtClean="0"/>
              <a:pPr>
                <a:defRPr/>
              </a:pPr>
              <a:t>4/21/13</a:t>
            </a:fld>
            <a:endParaRPr lang="en-N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CLADE  2013</a:t>
            </a:r>
            <a:endParaRPr lang="en-N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DCF8-383D-AC49-A155-9B2982EE1C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45"/>
            <a:ext cx="731202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7" y="1827213"/>
            <a:ext cx="35798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B798-E8E6-D04F-95FC-AA5F44D10ED6}" type="datetime1">
              <a:rPr lang="en-US" smtClean="0"/>
              <a:pPr>
                <a:defRPr/>
              </a:pPr>
              <a:t>4/21/13</a:t>
            </a:fld>
            <a:endParaRPr lang="en-N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CLADE  2013</a:t>
            </a:r>
            <a:endParaRPr lang="en-N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D13F-789C-5B41-BCF3-8F81411CEDC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DB35-67F1-4C4F-81D0-296A68599EB1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C73D-F32B-124D-939E-73DECB79F900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9A3-30E7-9E41-9F5E-EDE613D32F78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14" Type="http://schemas.openxmlformats.org/officeDocument/2006/relationships/slideLayout" Target="../slideLayouts/slideLayout14.xml"/><Relationship Id="rId2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26" Type="http://schemas.openxmlformats.org/officeDocument/2006/relationships/image" Target="../media/image8.png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35B9D3D-DC23-3343-938B-E2768F23EECA}" type="datetime1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8BE6E20-28D2-9444-837D-BBCB9143F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6.png"/><Relationship Id="rId7" Type="http://schemas.openxmlformats.org/officeDocument/2006/relationships/image" Target="../media/image61.png"/><Relationship Id="rId1" Type="http://schemas.openxmlformats.org/officeDocument/2006/relationships/video" Target="file://localhost/Users/lionelkowal/Movies/PULLEY%20FINAL%20COPY%202.WMV.mp4" TargetMode="External"/><Relationship Id="rId2" Type="http://schemas.openxmlformats.org/officeDocument/2006/relationships/video" Target="file://localhost/Users/lionelkowal/Desktop/clade%202013/pulley%20clade%202013/Pulley%20suture.mov" TargetMode="External"/><Relationship Id="rId3" Type="http://schemas.openxmlformats.org/officeDocument/2006/relationships/slideLayout" Target="../slideLayouts/slideLayout1.xml"/><Relationship Id="rId6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5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18.png"/><Relationship Id="rId10" Type="http://schemas.openxmlformats.org/officeDocument/2006/relationships/image" Target="../media/image24.png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9" Type="http://schemas.openxmlformats.org/officeDocument/2006/relationships/image" Target="../media/image23.png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1" Type="http://schemas.openxmlformats.org/officeDocument/2006/relationships/image" Target="../media/image52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0" Type="http://schemas.openxmlformats.org/officeDocument/2006/relationships/image" Target="../media/image31.png"/><Relationship Id="rId32" Type="http://schemas.openxmlformats.org/officeDocument/2006/relationships/image" Target="../media/image53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9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image" Target="../media/image16.png"/><Relationship Id="rId27" Type="http://schemas.openxmlformats.org/officeDocument/2006/relationships/image" Target="../media/image48.png"/><Relationship Id="rId14" Type="http://schemas.openxmlformats.org/officeDocument/2006/relationships/image" Target="../media/image35.png"/><Relationship Id="rId23" Type="http://schemas.openxmlformats.org/officeDocument/2006/relationships/image" Target="../media/image44.png"/><Relationship Id="rId4" Type="http://schemas.openxmlformats.org/officeDocument/2006/relationships/image" Target="../media/image25.png"/><Relationship Id="rId28" Type="http://schemas.openxmlformats.org/officeDocument/2006/relationships/image" Target="../media/image49.png"/><Relationship Id="rId26" Type="http://schemas.openxmlformats.org/officeDocument/2006/relationships/image" Target="../media/image47.png"/><Relationship Id="rId30" Type="http://schemas.openxmlformats.org/officeDocument/2006/relationships/image" Target="../media/image51.png"/><Relationship Id="rId11" Type="http://schemas.openxmlformats.org/officeDocument/2006/relationships/image" Target="../media/image32.png"/><Relationship Id="rId29" Type="http://schemas.openxmlformats.org/officeDocument/2006/relationships/image" Target="../media/image50.png"/><Relationship Id="rId6" Type="http://schemas.openxmlformats.org/officeDocument/2006/relationships/image" Target="../media/image27.png"/><Relationship Id="rId16" Type="http://schemas.openxmlformats.org/officeDocument/2006/relationships/image" Target="../media/image37.png"/><Relationship Id="rId33" Type="http://schemas.openxmlformats.org/officeDocument/2006/relationships/image" Target="../media/image54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2" Type="http://schemas.openxmlformats.org/officeDocument/2006/relationships/image" Target="../media/image43.png"/><Relationship Id="rId21" Type="http://schemas.openxmlformats.org/officeDocument/2006/relationships/image" Target="../media/image42.png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0834" y="3566422"/>
            <a:ext cx="4997365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CLADE Forum: Pulleys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Theme: Pulley </a:t>
            </a:r>
            <a:r>
              <a:rPr lang="en-US" b="1" dirty="0" smtClean="0"/>
              <a:t>surgery</a:t>
            </a:r>
            <a:br>
              <a:rPr lang="en-US" b="1" dirty="0" smtClean="0"/>
            </a:br>
            <a:r>
              <a:rPr lang="en-US" sz="2667" b="1" dirty="0" smtClean="0"/>
              <a:t>Rio Di </a:t>
            </a:r>
            <a:r>
              <a:rPr lang="en-US" sz="2667" b="1" dirty="0" err="1" smtClean="0"/>
              <a:t>Janiero</a:t>
            </a:r>
            <a:r>
              <a:rPr lang="en-US" sz="2667" b="1" dirty="0" smtClean="0"/>
              <a:t>  Brazil  April 2013</a:t>
            </a:r>
            <a:r>
              <a:rPr lang="en-US" sz="2667" b="1" dirty="0" smtClean="0"/>
              <a:t> </a:t>
            </a:r>
            <a:endParaRPr lang="en-US" sz="2667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2786"/>
            <a:ext cx="8199119" cy="1752600"/>
          </a:xfrm>
        </p:spPr>
        <p:txBody>
          <a:bodyPr/>
          <a:lstStyle/>
          <a:p>
            <a:r>
              <a:rPr lang="en-US" sz="3600" dirty="0" smtClean="0"/>
              <a:t>Lionel Kowal     </a:t>
            </a:r>
            <a:r>
              <a:rPr lang="en-US" sz="2400" dirty="0" smtClean="0"/>
              <a:t>Melbourne </a:t>
            </a:r>
            <a:r>
              <a:rPr lang="en-US" sz="2400" dirty="0" smtClean="0"/>
              <a:t>Australia</a:t>
            </a:r>
          </a:p>
          <a:p>
            <a:endParaRPr lang="en-US" sz="2400" dirty="0" smtClean="0"/>
          </a:p>
          <a:p>
            <a:r>
              <a:rPr lang="en-US" sz="3600" dirty="0" smtClean="0"/>
              <a:t>Logan Mitchell</a:t>
            </a:r>
            <a:r>
              <a:rPr lang="en-US" sz="4000" dirty="0" smtClean="0"/>
              <a:t>  </a:t>
            </a:r>
            <a:r>
              <a:rPr lang="en-US" sz="2400" smtClean="0"/>
              <a:t>Dunedin </a:t>
            </a:r>
            <a:r>
              <a:rPr lang="en-US" sz="2400" smtClean="0"/>
              <a:t> </a:t>
            </a:r>
            <a:r>
              <a:rPr lang="en-US" sz="2400" smtClean="0"/>
              <a:t>New </a:t>
            </a:r>
            <a:r>
              <a:rPr lang="en-US" sz="2400" dirty="0" smtClean="0"/>
              <a:t>Zealand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747731"/>
            <a:ext cx="3813048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melb-s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43" y="1"/>
            <a:ext cx="2151557" cy="1993900"/>
          </a:xfrm>
          <a:prstGeom prst="rect">
            <a:avLst/>
          </a:prstGeom>
        </p:spPr>
      </p:pic>
      <p:pic>
        <p:nvPicPr>
          <p:cNvPr id="7" name="Picture 6" descr="mel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557" y="0"/>
            <a:ext cx="7493000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Content Placeholder 4" descr="pulley suture 3D fig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2244" b="-42244"/>
          <a:stretch>
            <a:fillRect/>
          </a:stretch>
        </p:blipFill>
        <p:spPr>
          <a:xfrm>
            <a:off x="594360" y="-685800"/>
            <a:ext cx="7772400" cy="4046220"/>
          </a:xfrm>
        </p:spPr>
      </p:pic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US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EE71856F-5AD9-304E-A53D-3F49481B56AA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10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937260" y="3360420"/>
            <a:ext cx="6791830" cy="22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A: </a:t>
            </a:r>
            <a:r>
              <a:rPr lang="en-US" sz="2400" dirty="0" err="1"/>
              <a:t>aBducted</a:t>
            </a:r>
            <a:r>
              <a:rPr lang="en-US" sz="2400" dirty="0"/>
              <a:t> RE</a:t>
            </a:r>
          </a:p>
          <a:p>
            <a:endParaRPr lang="en-US" sz="2400" dirty="0"/>
          </a:p>
          <a:p>
            <a:r>
              <a:rPr lang="en-US" sz="2400" dirty="0"/>
              <a:t>B: </a:t>
            </a:r>
            <a:r>
              <a:rPr lang="en-US" sz="2400" dirty="0" err="1"/>
              <a:t>aDducted</a:t>
            </a:r>
            <a:r>
              <a:rPr lang="en-US" sz="2400" dirty="0"/>
              <a:t> RE. RMR passes through pulley</a:t>
            </a:r>
          </a:p>
          <a:p>
            <a:endParaRPr lang="en-US" sz="2400" dirty="0"/>
          </a:p>
          <a:p>
            <a:r>
              <a:rPr lang="en-US" sz="2400" dirty="0"/>
              <a:t>C: </a:t>
            </a:r>
            <a:r>
              <a:rPr lang="en-US" sz="2400" b="1" dirty="0"/>
              <a:t>RMR sutured to pulley.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Some </a:t>
            </a:r>
            <a:r>
              <a:rPr lang="en-US" sz="2400" b="1" dirty="0"/>
              <a:t>restriction of  aDduction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6903720" y="274320"/>
            <a:ext cx="1499034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By Logan Mitchell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PERSONAL EXPERIENCE  &gt;50 CASES</a:t>
            </a:r>
            <a:endParaRPr lang="en-US" sz="32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0097" lvl="2" indent="-255747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Courier New" charset="0"/>
              <a:buChar char="o"/>
            </a:pPr>
            <a:r>
              <a:rPr lang="en-US" sz="2500" i="1" dirty="0">
                <a:solidFill>
                  <a:srgbClr val="FF0000"/>
                </a:solidFill>
                <a:latin typeface="Arial" charset="0"/>
              </a:rPr>
              <a:t>Invaluable guidance/advice from Joe Demer who taught LK the procedure &amp; has offered continuing assistance in planning </a:t>
            </a:r>
            <a:r>
              <a:rPr lang="en-US" sz="2500" i="1" dirty="0" smtClean="0">
                <a:solidFill>
                  <a:srgbClr val="FF0000"/>
                </a:solidFill>
                <a:latin typeface="Arial" charset="0"/>
              </a:rPr>
              <a:t>surgery</a:t>
            </a:r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Courier New" charset="0"/>
              <a:buChar char="o"/>
            </a:pPr>
            <a:endParaRPr lang="en-US" dirty="0" smtClean="0"/>
          </a:p>
          <a:p>
            <a:pPr marL="410052" lvl="1" indent="-307182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3600" dirty="0">
                <a:latin typeface="Arial" charset="0"/>
              </a:rPr>
              <a:t>Multiple indications – mostly convergence Xs ET with large </a:t>
            </a:r>
            <a:r>
              <a:rPr lang="en-US" sz="3600" dirty="0" smtClean="0">
                <a:latin typeface="Arial" charset="0"/>
              </a:rPr>
              <a:t>D-N </a:t>
            </a:r>
            <a:r>
              <a:rPr lang="en-US" sz="3600" dirty="0">
                <a:latin typeface="Arial" charset="0"/>
              </a:rPr>
              <a:t>disparity</a:t>
            </a:r>
            <a:endParaRPr lang="en-US" sz="3600" dirty="0" smtClean="0">
              <a:latin typeface="Arial" charset="0"/>
            </a:endParaRPr>
          </a:p>
          <a:p>
            <a:pPr marL="410052" lvl="1" indent="-307182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endParaRPr lang="en-US" sz="2900" dirty="0" smtClean="0">
              <a:latin typeface="Arial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US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E143586C-FFB7-D44A-AAB8-2EC16896EBAA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11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/>
              <a:t>SURGICAL TECHNIQUE</a:t>
            </a:r>
          </a:p>
        </p:txBody>
      </p:sp>
      <p:sp>
        <p:nvSpPr>
          <p:cNvPr id="4506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76748086-A94D-A74B-B5CB-9CF41D1794CE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12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410177" y="1873092"/>
            <a:ext cx="7233761" cy="4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PLAY VIDEO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3117533" y="3130392"/>
            <a:ext cx="16619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2" tIns="41148" rIns="82292" bIns="4114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1" name="Picture 5" descr="/Users/lionelkowal/Movies/PULLEY FINAL COPY 2.WMV.mp4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11580" y="2125980"/>
            <a:ext cx="65993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ulley suture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0" y="172856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OqCfxlUXwPFqx8IvryCWfDOdvUjc9ZKnX6yhKe7CFZM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3" r="-17883"/>
          <a:stretch>
            <a:fillRect/>
          </a:stretch>
        </p:blipFill>
        <p:spPr>
          <a:xfrm>
            <a:off x="-759903" y="191481"/>
            <a:ext cx="11064851" cy="61364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/>
              <a:t>2 key slides – need to demonstrate you have produced a restriction</a:t>
            </a: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38CD5FF0-6BA4-1241-AB17-20F79EDCAD20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14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410177" y="1873092"/>
            <a:ext cx="7233761" cy="35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1. Measure distance from lateral limbus to caruncle before pulley 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suture</a:t>
            </a:r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/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2. Repeat measurement after MR pulley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 suture placed</a:t>
            </a:r>
            <a:endParaRPr lang="en-US" sz="4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Check duction pre- pulley suture</a:t>
            </a:r>
          </a:p>
        </p:txBody>
      </p:sp>
      <p:sp>
        <p:nvSpPr>
          <p:cNvPr id="4813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20340" y="6356350"/>
            <a:ext cx="3832860" cy="365125"/>
          </a:xfrm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81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A383D651-0BED-CF42-BA59-B1939013444B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15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125"/>
            <a:ext cx="1965960" cy="14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005840" y="3321844"/>
            <a:ext cx="1714500" cy="10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Locking forceps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maximally adducting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RMR</a:t>
            </a:r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048" y="1980248"/>
            <a:ext cx="3563303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993482" y="2025968"/>
            <a:ext cx="3476148" cy="5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Curved ruler measuring from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lateral limbus to caruncle</a:t>
            </a:r>
          </a:p>
        </p:txBody>
      </p:sp>
      <p:pic>
        <p:nvPicPr>
          <p:cNvPr id="48136" name="Picture 8" descr="pre- restriction m:ment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760" y="2606040"/>
            <a:ext cx="3794760" cy="381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3200" dirty="0"/>
              <a:t>Check duction post - pulley </a:t>
            </a:r>
            <a:r>
              <a:rPr lang="en-US" sz="3200" dirty="0" smtClean="0"/>
              <a:t>suture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ADD07F3F-2830-814D-A406-6CB9AED0AA39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16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421483" y="2722208"/>
            <a:ext cx="4274450" cy="28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5000"/>
              </a:lnSpc>
            </a:pPr>
            <a:r>
              <a:rPr lang="en-US" sz="3600" dirty="0" smtClean="0"/>
              <a:t>Average </a:t>
            </a:r>
            <a:r>
              <a:rPr lang="en-US" sz="3600" dirty="0" smtClean="0"/>
              <a:t>increase in distance from temporal limbus to caruncle on adduction  when measured 3.3 mm </a:t>
            </a:r>
            <a:r>
              <a:rPr lang="en-US" sz="2800" dirty="0" smtClean="0"/>
              <a:t>(n=16) </a:t>
            </a:r>
            <a:endParaRPr lang="en-US" sz="3600" dirty="0" smtClean="0"/>
          </a:p>
          <a:p>
            <a:pPr>
              <a:lnSpc>
                <a:spcPct val="95000"/>
              </a:lnSpc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157" name="Picture 5" descr="post- restriction m:ment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457331" y="1714500"/>
            <a:ext cx="4594860" cy="41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papers in 2012:</a:t>
            </a:r>
            <a:br>
              <a:rPr lang="en-US" dirty="0" smtClean="0"/>
            </a:br>
            <a:r>
              <a:rPr lang="en-US" dirty="0" smtClean="0"/>
              <a:t>#1:  Our early experience….</a:t>
            </a:r>
            <a:endParaRPr lang="en-US" dirty="0"/>
          </a:p>
        </p:txBody>
      </p:sp>
      <p:pic>
        <p:nvPicPr>
          <p:cNvPr id="6" name="Content Placeholder 5" descr="PS TIT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5228" r="-1522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from UCLA</a:t>
            </a:r>
            <a:endParaRPr lang="en-US" dirty="0"/>
          </a:p>
        </p:txBody>
      </p:sp>
      <p:pic>
        <p:nvPicPr>
          <p:cNvPr id="6" name="Content Placeholder 5" descr="demer ps paper 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834" r="-283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1417320" y="914400"/>
            <a:ext cx="7313772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1543" algn="l"/>
                <a:tab pos="1825943" algn="l"/>
                <a:tab pos="2740343" algn="l"/>
                <a:tab pos="3654743" algn="l"/>
                <a:tab pos="4569143" algn="l"/>
                <a:tab pos="5483543" algn="l"/>
                <a:tab pos="6397943" algn="l"/>
                <a:tab pos="7310914" algn="l"/>
                <a:tab pos="8225314" algn="l"/>
                <a:tab pos="9139714" algn="l"/>
                <a:tab pos="10054114" algn="l"/>
              </a:tabLst>
            </a:pPr>
            <a:r>
              <a:rPr lang="en-NZ" sz="3200" dirty="0"/>
              <a:t>Melbourne Experience:</a:t>
            </a:r>
            <a:br>
              <a:rPr lang="en-NZ" sz="3200" dirty="0"/>
            </a:br>
            <a:r>
              <a:rPr lang="en-NZ" sz="3200" dirty="0"/>
              <a:t>Pre-operative details for </a:t>
            </a:r>
            <a:r>
              <a:rPr lang="en-NZ" sz="3200" b="1" dirty="0"/>
              <a:t>convergence excess </a:t>
            </a:r>
            <a:r>
              <a:rPr lang="en-NZ" sz="3200" dirty="0"/>
              <a:t>cases      n=</a:t>
            </a:r>
            <a:r>
              <a:rPr lang="en-NZ" sz="3200" dirty="0" smtClean="0"/>
              <a:t>26 </a:t>
            </a:r>
            <a:r>
              <a:rPr lang="en-NZ" sz="3200" dirty="0"/>
              <a:t/>
            </a:r>
            <a:br>
              <a:rPr lang="en-NZ" sz="3200" dirty="0"/>
            </a:br>
            <a:endParaRPr lang="en-NZ" sz="3200" dirty="0"/>
          </a:p>
        </p:txBody>
      </p:sp>
      <p:sp>
        <p:nvSpPr>
          <p:cNvPr id="51203" name="Footer Placeholder 4"/>
          <p:cNvSpPr>
            <a:spLocks noGrp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51230" name="Slide Number Placeholder 4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1DAC9928-64E1-7243-B18A-26491F7C6123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19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502920" y="2594610"/>
          <a:ext cx="8139590" cy="3529014"/>
        </p:xfrm>
        <a:graphic>
          <a:graphicData uri="http://schemas.openxmlformats.org/drawingml/2006/table">
            <a:tbl>
              <a:tblPr/>
              <a:tblGrid>
                <a:gridCol w="2713197"/>
                <a:gridCol w="2713196"/>
                <a:gridCol w="2713197"/>
              </a:tblGrid>
              <a:tr h="48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AU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Mean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Range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82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Age at surgery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(y)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5.4</a:t>
                      </a:r>
                      <a:endParaRPr kumimoji="0" lang="en-N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1.8 – 11</a:t>
                      </a:r>
                      <a:endParaRPr kumimoji="0" lang="en-N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82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Refraction</a:t>
                      </a:r>
                      <a:endParaRPr kumimoji="0" lang="en-N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+2.9</a:t>
                      </a:r>
                      <a:endParaRPr kumimoji="0" lang="en-N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+0.25 to +8.50</a:t>
                      </a:r>
                      <a:endParaRPr kumimoji="0" lang="en-N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9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N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Distance deviation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N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(</a:t>
                      </a:r>
                      <a:r>
                        <a:rPr kumimoji="0" lang="en-N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∆, with correction</a:t>
                      </a:r>
                      <a:r>
                        <a:rPr kumimoji="0" lang="en-N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22.9</a:t>
                      </a:r>
                      <a:endParaRPr kumimoji="0" lang="en-N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0 </a:t>
                      </a:r>
                      <a:r>
                        <a:rPr kumimoji="0" lang="en-N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- </a:t>
                      </a:r>
                      <a:r>
                        <a:rPr kumimoji="0" lang="en-N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53</a:t>
                      </a:r>
                      <a:endParaRPr kumimoji="0" lang="en-N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0" marR="0" marT="0" marB="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N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N&gt;D disparity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N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(</a:t>
                      </a:r>
                      <a:r>
                        <a:rPr kumimoji="0" lang="en-N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∆</a:t>
                      </a:r>
                      <a:r>
                        <a:rPr kumimoji="0" lang="en-N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Arial Unicode MS" charset="0"/>
                          <a:cs typeface="Arial Unicode MS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26.4</a:t>
                      </a:r>
                      <a:endParaRPr kumimoji="0" lang="en-N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13 </a:t>
                      </a:r>
                      <a:r>
                        <a:rPr kumimoji="0" lang="en-N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– </a:t>
                      </a:r>
                      <a:r>
                        <a:rPr kumimoji="0" lang="en-N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SimSun" charset="-122"/>
                          <a:cs typeface="SimSun" charset="-122"/>
                        </a:rPr>
                        <a:t>53</a:t>
                      </a:r>
                      <a:endParaRPr kumimoji="0" lang="en-N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Augmenting BMR for Convergence Excess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  <a:defRPr/>
            </a:pPr>
            <a:r>
              <a:rPr lang="en-US" sz="3600" b="1" dirty="0">
                <a:latin typeface="Arial" charset="0"/>
              </a:rPr>
              <a:t>ET 25, ET’ 35</a:t>
            </a:r>
            <a:r>
              <a:rPr lang="en-US" sz="4000" b="1" dirty="0"/>
              <a:t> 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None/>
              <a:defRPr/>
            </a:pPr>
            <a:r>
              <a:rPr lang="en-US" sz="2800" dirty="0" smtClean="0">
                <a:latin typeface="Arial" charset="0"/>
              </a:rPr>
              <a:t>[</a:t>
            </a:r>
            <a:r>
              <a:rPr lang="en-US" sz="2800" dirty="0">
                <a:latin typeface="Arial" charset="0"/>
              </a:rPr>
              <a:t>nearly] </a:t>
            </a:r>
            <a:r>
              <a:rPr lang="en-US" sz="3600" dirty="0">
                <a:latin typeface="Arial" charset="0"/>
              </a:rPr>
              <a:t>everyone will do </a:t>
            </a:r>
            <a:r>
              <a:rPr lang="en-US" sz="3600" b="1" dirty="0">
                <a:latin typeface="Arial" charset="0"/>
              </a:rPr>
              <a:t>BMR 5</a:t>
            </a:r>
            <a:r>
              <a:rPr lang="en-US" sz="3600" dirty="0">
                <a:latin typeface="Arial" charset="0"/>
              </a:rPr>
              <a:t>mm</a:t>
            </a:r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  <a:defRPr/>
            </a:pPr>
            <a:endParaRPr lang="en-US" sz="4000" dirty="0"/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  <a:defRPr/>
            </a:pPr>
            <a:r>
              <a:rPr lang="en-US" sz="3600" b="1" dirty="0">
                <a:latin typeface="Arial" charset="0"/>
              </a:rPr>
              <a:t>ET 35, ET’ 50</a:t>
            </a:r>
            <a:r>
              <a:rPr lang="en-US" sz="4000" b="1" dirty="0"/>
              <a:t> </a:t>
            </a:r>
            <a:r>
              <a:rPr lang="en-US" sz="4000" dirty="0" smtClean="0"/>
              <a:t>:</a:t>
            </a:r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None/>
              <a:defRPr/>
            </a:pPr>
            <a:r>
              <a:rPr lang="en-US" sz="2800" dirty="0" smtClean="0">
                <a:latin typeface="Arial" charset="0"/>
              </a:rPr>
              <a:t>[</a:t>
            </a:r>
            <a:r>
              <a:rPr lang="en-US" sz="2800" dirty="0">
                <a:latin typeface="Arial" charset="0"/>
              </a:rPr>
              <a:t>nearly] </a:t>
            </a:r>
            <a:r>
              <a:rPr lang="en-US" sz="3600" dirty="0">
                <a:latin typeface="Arial" charset="0"/>
              </a:rPr>
              <a:t>everyone </a:t>
            </a:r>
            <a:r>
              <a:rPr lang="en-US" sz="3600" b="1" dirty="0">
                <a:latin typeface="Arial" charset="0"/>
              </a:rPr>
              <a:t>BMR 6</a:t>
            </a:r>
            <a:r>
              <a:rPr lang="en-US" sz="3600" dirty="0">
                <a:latin typeface="Arial" charset="0"/>
              </a:rPr>
              <a:t>mm</a:t>
            </a:r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  <a:defRPr/>
            </a:pPr>
            <a:endParaRPr lang="en-US" sz="3600" dirty="0">
              <a:latin typeface="Arial" charset="0"/>
            </a:endParaRPr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  <a:defRPr/>
            </a:pPr>
            <a:r>
              <a:rPr lang="en-US" sz="3600" dirty="0">
                <a:latin typeface="Arial" charset="0"/>
              </a:rPr>
              <a:t>This</a:t>
            </a:r>
            <a:r>
              <a:rPr lang="en-US" sz="3600" dirty="0" smtClean="0">
                <a:latin typeface="Arial" charset="0"/>
              </a:rPr>
              <a:t> talk </a:t>
            </a:r>
            <a:r>
              <a:rPr lang="en-US" sz="3600" dirty="0">
                <a:latin typeface="Arial" charset="0"/>
              </a:rPr>
              <a:t>is not about such patients. </a:t>
            </a:r>
            <a:endParaRPr lang="en-US" sz="3600" dirty="0" smtClean="0">
              <a:latin typeface="Arial" charset="0"/>
            </a:endParaRPr>
          </a:p>
          <a:p>
            <a:pPr>
              <a:defRPr/>
            </a:pPr>
            <a:endParaRPr lang="en-US" sz="4900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US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285D3B47-6930-A749-ADB5-780EB4F7DF0B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2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0172" y="301467"/>
            <a:ext cx="7313771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1543" algn="l"/>
                <a:tab pos="1825943" algn="l"/>
                <a:tab pos="2740343" algn="l"/>
                <a:tab pos="3654743" algn="l"/>
                <a:tab pos="4569143" algn="l"/>
                <a:tab pos="5483543" algn="l"/>
                <a:tab pos="6397943" algn="l"/>
                <a:tab pos="7310914" algn="l"/>
                <a:tab pos="8225314" algn="l"/>
                <a:tab pos="9139714" algn="l"/>
                <a:tab pos="10054114" algn="l"/>
              </a:tabLst>
            </a:pPr>
            <a:r>
              <a:rPr lang="en-NZ" sz="3200" dirty="0"/>
              <a:t/>
            </a:r>
            <a:br>
              <a:rPr lang="en-NZ" sz="3200" dirty="0"/>
            </a:br>
            <a:r>
              <a:rPr lang="en-NZ" sz="3200" dirty="0" smtClean="0"/>
              <a:t>Results      Convergence Xs   </a:t>
            </a:r>
            <a:r>
              <a:rPr lang="en-NZ" sz="3200" dirty="0"/>
              <a:t>cases </a:t>
            </a:r>
            <a:r>
              <a:rPr lang="en-NZ" sz="2400" dirty="0"/>
              <a:t>(n=</a:t>
            </a:r>
            <a:r>
              <a:rPr lang="en-NZ" sz="2400" dirty="0" smtClean="0"/>
              <a:t>26)</a:t>
            </a:r>
            <a:endParaRPr lang="en-NZ" sz="3200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58729" y="1711643"/>
            <a:ext cx="7489508" cy="4526280"/>
          </a:xfrm>
        </p:spPr>
        <p:txBody>
          <a:bodyPr/>
          <a:lstStyle/>
          <a:p>
            <a:pPr marL="338614" indent="-338614"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endParaRPr lang="en-NZ" dirty="0"/>
          </a:p>
        </p:txBody>
      </p:sp>
      <p:sp>
        <p:nvSpPr>
          <p:cNvPr id="55300" name="Footer Placeholder 4"/>
          <p:cNvSpPr>
            <a:spLocks noGrp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55333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94226F6B-EB61-8640-92C3-D32CB53845AE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20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468630" y="2702528"/>
          <a:ext cx="8385335" cy="3278488"/>
        </p:xfrm>
        <a:graphic>
          <a:graphicData uri="http://schemas.openxmlformats.org/drawingml/2006/table">
            <a:tbl>
              <a:tblPr/>
              <a:tblGrid>
                <a:gridCol w="1675924"/>
                <a:gridCol w="1678781"/>
                <a:gridCol w="1677353"/>
                <a:gridCol w="1675924"/>
                <a:gridCol w="1677353"/>
              </a:tblGrid>
              <a:tr h="11301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Δ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06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Cover Test D </a:t>
                      </a: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Arial" pitchFamily="-106" charset="0"/>
                          <a:cs typeface="Arial" pitchFamily="-106" charset="0"/>
                        </a:rPr>
                        <a:t>∆</a:t>
                      </a:r>
                      <a:endParaRPr kumimoji="0" lang="en-N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06" charset="0"/>
                        <a:ea typeface="SimSun" charset="-122"/>
                        <a:cs typeface="SimSun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(with best correction)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Arial" pitchFamily="-106" charset="0"/>
                          <a:cs typeface="Arial" pitchFamily="-106" charset="0"/>
                        </a:rPr>
                        <a:t>Persisting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N</a:t>
                      </a: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-</a:t>
                      </a: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D </a:t>
                      </a: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Arial" pitchFamily="-106" charset="0"/>
                          <a:cs typeface="Arial" pitchFamily="-106" charset="0"/>
                        </a:rPr>
                        <a:t>∆</a:t>
                      </a:r>
                      <a:endParaRPr kumimoji="0" lang="en-N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06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Arial" pitchFamily="-106" charset="0"/>
                          <a:cs typeface="Arial" pitchFamily="-106" charset="0"/>
                        </a:rPr>
                        <a:t>Change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Arial" pitchFamily="-106" charset="0"/>
                          <a:cs typeface="Arial" pitchFamily="-106" charset="0"/>
                        </a:rPr>
                        <a:t>N-D Δ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Arial" pitchFamily="-106" charset="0"/>
                          <a:cs typeface="Arial" pitchFamily="-106" charset="0"/>
                        </a:rPr>
                        <a:t>% decrease in N-D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1-3 months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(n=27)</a:t>
                      </a:r>
                    </a:p>
                  </a:txBody>
                  <a:tcPr marL="90000" marR="90000" marT="46800" marB="468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-0.7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5.7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-21.9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77 %</a:t>
                      </a:r>
                      <a:endParaRPr kumimoji="0" lang="en-N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06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4-6 months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(n=12)</a:t>
                      </a:r>
                    </a:p>
                  </a:txBody>
                  <a:tcPr marL="90000" marR="90000" marT="46800" marB="468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0.8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2.4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-23.5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88 %</a:t>
                      </a:r>
                      <a:endParaRPr kumimoji="0" lang="en-N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06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1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12+ months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(n=8)</a:t>
                      </a:r>
                    </a:p>
                  </a:txBody>
                  <a:tcPr marL="90000" marR="90000" marT="46800" marB="468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0.6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3.8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-22.4</a:t>
                      </a: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N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06" charset="0"/>
                          <a:ea typeface="SimSun" charset="-122"/>
                          <a:cs typeface="SimSun" charset="-122"/>
                        </a:rPr>
                        <a:t>87 %</a:t>
                      </a:r>
                      <a:endParaRPr kumimoji="0" lang="en-N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06" charset="0"/>
                        <a:ea typeface="SimSun" charset="-122"/>
                        <a:cs typeface="SimSun" charset="-122"/>
                      </a:endParaRPr>
                    </a:p>
                  </a:txBody>
                  <a:tcPr marL="90000" marR="90000" marT="4680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cxaz_-lJhYALIL0U4M9IPOOl5ei0IZ19T97uc2aG6K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1" y="127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i19nNxlCqHSIfzMhr1_59NmaF_1J8HDUvz6Eayxc9BQ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" y="9667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oSP4SXwbTIZI0E0vO8QwJElZ_K-tXdmcxPSVYRcGzq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0172" y="301467"/>
            <a:ext cx="7313771" cy="1143000"/>
          </a:xfrm>
        </p:spPr>
        <p:txBody>
          <a:bodyPr/>
          <a:lstStyle/>
          <a:p>
            <a:pPr>
              <a:tabLst>
                <a:tab pos="0" algn="l"/>
                <a:tab pos="911543" algn="l"/>
                <a:tab pos="1825943" algn="l"/>
                <a:tab pos="2740343" algn="l"/>
                <a:tab pos="3654743" algn="l"/>
                <a:tab pos="4569143" algn="l"/>
                <a:tab pos="5483543" algn="l"/>
                <a:tab pos="6397943" algn="l"/>
                <a:tab pos="7310914" algn="l"/>
                <a:tab pos="8225314" algn="l"/>
                <a:tab pos="9139714" algn="l"/>
                <a:tab pos="10054114" algn="l"/>
              </a:tabLst>
            </a:pPr>
            <a:r>
              <a:rPr lang="en-NZ" sz="3200" dirty="0"/>
              <a:t>Melbourne Experience:</a:t>
            </a:r>
            <a:br>
              <a:rPr lang="en-NZ" sz="3200" dirty="0"/>
            </a:br>
            <a:r>
              <a:rPr lang="en-NZ" sz="3200" dirty="0"/>
              <a:t>Outcome measures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idx="1"/>
          </p:nvPr>
        </p:nvSpPr>
        <p:spPr>
          <a:xfrm>
            <a:off x="1370172" y="1827372"/>
            <a:ext cx="7313771" cy="4114800"/>
          </a:xfrm>
        </p:spPr>
        <p:txBody>
          <a:bodyPr/>
          <a:lstStyle/>
          <a:p>
            <a:pPr marL="338614" indent="-338614"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r>
              <a:rPr lang="en-NZ" dirty="0"/>
              <a:t>For convergence</a:t>
            </a:r>
            <a:r>
              <a:rPr lang="en-NZ" dirty="0" smtClean="0"/>
              <a:t> Xs  </a:t>
            </a:r>
            <a:r>
              <a:rPr lang="en-NZ" dirty="0"/>
              <a:t>cases (n=</a:t>
            </a:r>
            <a:r>
              <a:rPr lang="en-NZ" dirty="0" smtClean="0"/>
              <a:t>26)</a:t>
            </a:r>
            <a:endParaRPr lang="en-NZ" dirty="0"/>
          </a:p>
          <a:p>
            <a:pPr marL="738664" lvl="1" indent="-281464">
              <a:buClr>
                <a:srgbClr val="99CCCC"/>
              </a:buClr>
              <a:buSzPct val="70000"/>
              <a:buNone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endParaRPr lang="en-NZ" dirty="0"/>
          </a:p>
          <a:p>
            <a:pPr marL="738664" lvl="1" indent="-281464">
              <a:buClr>
                <a:srgbClr val="99CCCC"/>
              </a:buClr>
              <a:buSzPct val="70000"/>
              <a:buFont typeface="Wingdings" charset="2"/>
              <a:buChar char="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r>
              <a:rPr lang="en-NZ" dirty="0"/>
              <a:t>Over-</a:t>
            </a:r>
            <a:r>
              <a:rPr lang="en-NZ" dirty="0" smtClean="0"/>
              <a:t>corrections [distance only]</a:t>
            </a:r>
          </a:p>
          <a:p>
            <a:pPr lvl="2">
              <a:buClr>
                <a:srgbClr val="006666"/>
              </a:buClr>
              <a:buSzPct val="65000"/>
              <a:buFont typeface="Wingdings" charset="2"/>
              <a:buChar char="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r>
              <a:rPr lang="en-NZ" dirty="0"/>
              <a:t>At 1-3 months:	4 (</a:t>
            </a:r>
            <a:r>
              <a:rPr lang="en-NZ" dirty="0" smtClean="0"/>
              <a:t>15%</a:t>
            </a:r>
            <a:r>
              <a:rPr lang="en-NZ" dirty="0"/>
              <a:t>)</a:t>
            </a:r>
          </a:p>
          <a:p>
            <a:pPr lvl="2">
              <a:buClr>
                <a:srgbClr val="006666"/>
              </a:buClr>
              <a:buSzPct val="65000"/>
              <a:buFont typeface="Wingdings" charset="2"/>
              <a:buChar char="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r>
              <a:rPr lang="en-NZ" dirty="0"/>
              <a:t>At 4-6 months:	2 (</a:t>
            </a:r>
            <a:r>
              <a:rPr lang="en-NZ" dirty="0" smtClean="0"/>
              <a:t>17%</a:t>
            </a:r>
            <a:r>
              <a:rPr lang="en-NZ" dirty="0"/>
              <a:t>)</a:t>
            </a:r>
          </a:p>
          <a:p>
            <a:pPr lvl="2">
              <a:buClr>
                <a:srgbClr val="006666"/>
              </a:buClr>
              <a:buSzPct val="65000"/>
              <a:buFont typeface="Wingdings" charset="2"/>
              <a:buChar char="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r>
              <a:rPr lang="en-NZ" dirty="0"/>
              <a:t>At 12+ months:	0</a:t>
            </a:r>
          </a:p>
          <a:p>
            <a:pPr lvl="2">
              <a:buClr>
                <a:srgbClr val="006666"/>
              </a:buClr>
              <a:buSzPct val="65000"/>
              <a:buFont typeface="Wingdings" charset="2"/>
              <a:buChar char=""/>
              <a:tabLst>
                <a:tab pos="908685" algn="l"/>
                <a:tab pos="1823085" algn="l"/>
                <a:tab pos="2737485" algn="l"/>
                <a:tab pos="3651885" algn="l"/>
                <a:tab pos="4566285" algn="l"/>
                <a:tab pos="5480685" algn="l"/>
                <a:tab pos="6395085" algn="l"/>
                <a:tab pos="7308057" algn="l"/>
                <a:tab pos="8222457" algn="l"/>
                <a:tab pos="9136857" algn="l"/>
                <a:tab pos="10051257" algn="l"/>
              </a:tabLst>
            </a:pPr>
            <a:r>
              <a:rPr lang="en-NZ" dirty="0"/>
              <a:t>At final follow-up: 2 (</a:t>
            </a:r>
            <a:r>
              <a:rPr lang="en-NZ" dirty="0" smtClean="0"/>
              <a:t>7%</a:t>
            </a:r>
            <a:r>
              <a:rPr lang="en-NZ" dirty="0"/>
              <a:t>),</a:t>
            </a:r>
            <a:r>
              <a:rPr lang="en-NZ" dirty="0" smtClean="0"/>
              <a:t> none </a:t>
            </a:r>
            <a:r>
              <a:rPr lang="en-NZ" dirty="0"/>
              <a:t>&gt; </a:t>
            </a:r>
            <a:r>
              <a:rPr lang="en-NZ" dirty="0" smtClean="0"/>
              <a:t>10Δ XT</a:t>
            </a:r>
            <a:endParaRPr lang="en-NZ" dirty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US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FFADFDCC-68B5-BE44-8E14-1E9E0C6B05AE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24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Followup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Demer </a:t>
            </a:r>
            <a:r>
              <a:rPr lang="en-US" dirty="0" err="1" smtClean="0"/>
              <a:t>av</a:t>
            </a:r>
            <a:r>
              <a:rPr lang="en-US" dirty="0" smtClean="0"/>
              <a:t> 42 mo      </a:t>
            </a:r>
            <a:r>
              <a:rPr lang="en-US" sz="3111" dirty="0" smtClean="0"/>
              <a:t>Kowal  13 mo</a:t>
            </a:r>
            <a:endParaRPr lang="en-US" sz="3111" dirty="0"/>
          </a:p>
        </p:txBody>
      </p:sp>
      <p:pic>
        <p:nvPicPr>
          <p:cNvPr id="6" name="Content Placeholder 5" descr="demer ps 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9748" r="-4974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6040" y="5830997"/>
            <a:ext cx="567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Early result lasts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9125" y="172318"/>
          <a:ext cx="8307676" cy="806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276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KOWAL  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DEMER   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sng" dirty="0" smtClean="0"/>
                        <a:t>PRE-OP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</a:t>
                      </a:r>
                      <a:r>
                        <a:rPr lang="en-US" dirty="0" err="1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  </a:t>
                      </a:r>
                      <a:r>
                        <a:rPr lang="en-US" dirty="0" err="1" smtClean="0"/>
                        <a:t>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ET N-D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16.4            </a:t>
                      </a:r>
                      <a:r>
                        <a:rPr lang="en-US" b="1" dirty="0" err="1" smtClean="0"/>
                        <a:t>p</a:t>
                      </a:r>
                      <a:r>
                        <a:rPr lang="en-US" b="1" dirty="0" smtClean="0"/>
                        <a:t>=0.006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Hyperopia</a:t>
                      </a:r>
                      <a:r>
                        <a:rPr lang="en-US" b="0" baseline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+2.9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+4.3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Bifocals     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64942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Planning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the 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urgical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dose for MR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recession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(ET +  ET’) /2  cc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 cc.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Glasses only for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≥+2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sng" dirty="0" smtClean="0"/>
                        <a:t>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 recess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4.4</a:t>
                      </a:r>
                      <a:r>
                        <a:rPr lang="en-US" sz="1600" dirty="0" smtClean="0"/>
                        <a:t>     </a:t>
                      </a:r>
                      <a:r>
                        <a:rPr lang="en-US" sz="1600" dirty="0" err="1" smtClean="0"/>
                        <a:t>p</a:t>
                      </a:r>
                      <a:r>
                        <a:rPr lang="en-US" sz="1600" dirty="0" smtClean="0"/>
                        <a:t>=0.18 </a:t>
                      </a:r>
                      <a:r>
                        <a:rPr lang="en-US" sz="900" dirty="0" smtClean="0"/>
                        <a:t>despite different dosing formula</a:t>
                      </a:r>
                      <a:endParaRPr lang="en-US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IO recess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POST-OP</a:t>
                      </a:r>
                      <a:endParaRPr lang="en-US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Follow up    months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44   </a:t>
                      </a:r>
                      <a:r>
                        <a:rPr lang="en-US" b="1" dirty="0" smtClean="0"/>
                        <a:t> </a:t>
                      </a:r>
                      <a:r>
                        <a:rPr lang="en-US" sz="1600" b="1" dirty="0" smtClean="0"/>
                        <a:t>   </a:t>
                      </a:r>
                      <a:r>
                        <a:rPr lang="en-US" sz="1600" b="1" dirty="0" err="1" smtClean="0"/>
                        <a:t>p</a:t>
                      </a:r>
                      <a:r>
                        <a:rPr lang="en-US" sz="1600" b="1" dirty="0" smtClean="0"/>
                        <a:t>=0.0002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ET &amp; ET’ both ≤ 10 </a:t>
                      </a:r>
                      <a:r>
                        <a:rPr lang="en-US" b="0" dirty="0" err="1" smtClean="0"/>
                        <a:t>Δ</a:t>
                      </a:r>
                      <a:r>
                        <a:rPr lang="en-US" b="0" dirty="0" smtClean="0"/>
                        <a:t>   </a:t>
                      </a:r>
                      <a:r>
                        <a:rPr lang="en-US" b="0" dirty="0" smtClean="0"/>
                        <a:t> 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86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ET  N-D disparity 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</a:t>
                      </a:r>
                      <a:r>
                        <a:rPr lang="en-US" b="1" baseline="0" dirty="0" smtClean="0"/>
                        <a:t>          </a:t>
                      </a:r>
                      <a:r>
                        <a:rPr lang="en-US" b="1" baseline="0" dirty="0" err="1" smtClean="0"/>
                        <a:t>p</a:t>
                      </a:r>
                      <a:r>
                        <a:rPr lang="en-US" b="1" baseline="0" dirty="0" smtClean="0"/>
                        <a:t>=0.06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XT     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8567"/>
            <a:ext cx="7233761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/>
              <a:t>SOME TECHNICAL </a:t>
            </a:r>
            <a:r>
              <a:rPr lang="en-US" sz="4000" dirty="0"/>
              <a:t>ASPECTS</a:t>
            </a:r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4BF0DA94-D02C-2A4A-9D93-679C71E68ACE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27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410177" y="1552602"/>
            <a:ext cx="7233761" cy="40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Have only tried this on MR  [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bulky pulley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except for high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myopes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dirty="0"/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One PS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[upper or lower – whichever is easier]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Arial" charset="0"/>
              </a:rPr>
              <a:t>is sufficient </a:t>
            </a:r>
            <a:r>
              <a:rPr lang="en-US" sz="3200" i="1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sz="3200" i="1" dirty="0" smtClean="0">
                <a:solidFill>
                  <a:srgbClr val="000000"/>
                </a:solidFill>
                <a:latin typeface="Arial" charset="0"/>
              </a:rPr>
              <a:t>create an </a:t>
            </a:r>
            <a:r>
              <a:rPr lang="en-US" sz="3200" i="1" dirty="0">
                <a:solidFill>
                  <a:srgbClr val="000000"/>
                </a:solidFill>
                <a:latin typeface="Arial" charset="0"/>
              </a:rPr>
              <a:t>intra-operative duction restriction </a:t>
            </a:r>
            <a:endParaRPr lang="en-US" i="1" dirty="0"/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Failure to achieve restriction with one PS &lt;10%.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/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NO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failures in last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~30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cases [learning curve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] except for 1-2 high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myopes</a:t>
            </a:r>
            <a:endParaRPr lang="en-US" sz="2400" dirty="0" smtClean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400" dirty="0"/>
              <a:t>Pulley Posterior Fixation Suture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10177" y="1873092"/>
            <a:ext cx="3509010" cy="4023360"/>
          </a:xfrm>
        </p:spPr>
        <p:txBody>
          <a:bodyPr lIns="0" tIns="0" rIns="0" bIns="0"/>
          <a:lstStyle/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Logical application of new understanding of orbital anatomy</a:t>
            </a:r>
            <a:endParaRPr lang="en-US" b="1" dirty="0">
              <a:solidFill>
                <a:srgbClr val="FF0000"/>
              </a:solidFill>
            </a:endParaRPr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>
                <a:latin typeface="Arial" charset="0"/>
              </a:rPr>
              <a:t>Safe</a:t>
            </a:r>
            <a:endParaRPr lang="en-US" b="1" dirty="0"/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>
                <a:latin typeface="Arial" charset="0"/>
              </a:rPr>
              <a:t>Effective at decreasing near excess</a:t>
            </a:r>
            <a:endParaRPr lang="en-US" b="1" dirty="0"/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400" b="1" dirty="0">
                <a:latin typeface="Arial" charset="0"/>
              </a:rPr>
              <a:t>Low risk significant over-correction (≤3%)</a:t>
            </a:r>
          </a:p>
        </p:txBody>
      </p:sp>
      <p:sp>
        <p:nvSpPr>
          <p:cNvPr id="6861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CE2CD4E2-DE91-D14D-8E5E-7C609320558A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28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134928" y="1873092"/>
            <a:ext cx="3509010" cy="26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Technically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difficult</a:t>
            </a:r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Learning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curve</a:t>
            </a:r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Result stable ≥ 3 years</a:t>
            </a:r>
          </a:p>
          <a:p>
            <a:pPr lvl="1" indent="-307182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dirty="0" smtClean="0"/>
          </a:p>
          <a:p>
            <a:pPr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None/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CLADE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E20-28D2-9444-837D-BBCB9143F3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30" y="346710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sz="6667" dirty="0" smtClean="0"/>
              <a:t>VERY LARGE </a:t>
            </a:r>
            <a:r>
              <a:rPr lang="en-US" dirty="0" smtClean="0"/>
              <a:t>amounts of Convergence Xs?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15452"/>
            <a:ext cx="8229600" cy="4525963"/>
          </a:xfrm>
        </p:spPr>
        <p:txBody>
          <a:bodyPr>
            <a:normAutofit/>
          </a:bodyPr>
          <a:lstStyle/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</a:pPr>
            <a:r>
              <a:rPr lang="en-US" sz="2900" b="1" dirty="0">
                <a:latin typeface="Arial" charset="0"/>
              </a:rPr>
              <a:t>ET </a:t>
            </a:r>
            <a:r>
              <a:rPr lang="en-US" sz="2900" b="1" dirty="0" smtClean="0">
                <a:latin typeface="Arial" charset="0"/>
              </a:rPr>
              <a:t>15</a:t>
            </a:r>
            <a:r>
              <a:rPr lang="en-US" sz="3200" dirty="0" smtClean="0">
                <a:latin typeface="Arial" charset="0"/>
              </a:rPr>
              <a:t>Δ, </a:t>
            </a:r>
            <a:r>
              <a:rPr lang="en-US" sz="2900" b="1" dirty="0" smtClean="0">
                <a:latin typeface="Arial" charset="0"/>
              </a:rPr>
              <a:t> </a:t>
            </a:r>
            <a:r>
              <a:rPr lang="en-US" sz="2900" b="1" dirty="0">
                <a:latin typeface="Arial" charset="0"/>
              </a:rPr>
              <a:t>ET’ </a:t>
            </a:r>
            <a:r>
              <a:rPr lang="en-US" sz="2900" b="1" dirty="0" smtClean="0">
                <a:latin typeface="Arial" charset="0"/>
              </a:rPr>
              <a:t>50</a:t>
            </a:r>
            <a:r>
              <a:rPr lang="en-US" sz="3200" dirty="0" smtClean="0">
                <a:latin typeface="Arial" charset="0"/>
              </a:rPr>
              <a:t>Δ</a:t>
            </a:r>
            <a:r>
              <a:rPr lang="en-US" sz="2900" b="1" dirty="0" smtClean="0">
                <a:latin typeface="Arial" charset="0"/>
              </a:rPr>
              <a:t>         N-D 35</a:t>
            </a:r>
            <a:r>
              <a:rPr lang="en-US" sz="3200" dirty="0" smtClean="0">
                <a:latin typeface="Arial" charset="0"/>
              </a:rPr>
              <a:t>Δ</a:t>
            </a:r>
            <a:r>
              <a:rPr lang="en-US" sz="2900" b="1" dirty="0" smtClean="0">
                <a:latin typeface="Arial" charset="0"/>
              </a:rPr>
              <a:t> </a:t>
            </a:r>
            <a:endParaRPr lang="en-US" sz="3200" b="1" dirty="0" smtClean="0"/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80000"/>
            </a:pPr>
            <a:r>
              <a:rPr lang="en-US" sz="2900" b="1" i="1" dirty="0">
                <a:solidFill>
                  <a:srgbClr val="FF0000"/>
                </a:solidFill>
                <a:latin typeface="Arial" charset="0"/>
              </a:rPr>
              <a:t>What surgical dosage BMR?</a:t>
            </a:r>
          </a:p>
          <a:p>
            <a:pPr lvl="1" indent="-307182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20th century options</a:t>
            </a:r>
            <a:endParaRPr lang="en-US" dirty="0" smtClean="0"/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</a:pPr>
            <a:r>
              <a:rPr lang="en-US" sz="2100" dirty="0">
                <a:latin typeface="Arial" charset="0"/>
              </a:rPr>
              <a:t>Parks’ tables</a:t>
            </a:r>
            <a:endParaRPr lang="en-US" dirty="0" smtClean="0"/>
          </a:p>
          <a:p>
            <a:pPr marL="1130142" lvl="3">
              <a:lnSpc>
                <a:spcPct val="95000"/>
              </a:lnSpc>
              <a:spcBef>
                <a:spcPct val="0"/>
              </a:spcBef>
              <a:buFont typeface="Wingdings" charset="2"/>
              <a:buChar char="§"/>
            </a:pPr>
            <a:r>
              <a:rPr lang="en-US" dirty="0">
                <a:latin typeface="Arial" charset="0"/>
              </a:rPr>
              <a:t>Operate on distance angle. Add 1mm if N-D ≥ 10 </a:t>
            </a:r>
            <a:r>
              <a:rPr lang="en-US" dirty="0" err="1">
                <a:latin typeface="Arial" charset="0"/>
              </a:rPr>
              <a:t>Δ</a:t>
            </a:r>
            <a:r>
              <a:rPr lang="en-US" dirty="0">
                <a:latin typeface="Arial" charset="0"/>
              </a:rPr>
              <a:t> </a:t>
            </a:r>
            <a:endParaRPr lang="en-US" dirty="0" smtClean="0"/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</a:pPr>
            <a:r>
              <a:rPr lang="en-US" sz="2100" dirty="0">
                <a:latin typeface="Arial" charset="0"/>
              </a:rPr>
              <a:t>Operate for near </a:t>
            </a:r>
            <a:r>
              <a:rPr lang="en-US" sz="2100" dirty="0" smtClean="0">
                <a:latin typeface="Arial" charset="0"/>
              </a:rPr>
              <a:t>angle – </a:t>
            </a:r>
            <a:r>
              <a:rPr lang="en-US" sz="2100" b="1" i="1" dirty="0" smtClean="0">
                <a:latin typeface="Arial" charset="0"/>
              </a:rPr>
              <a:t>are you scared to do BMR 6mm when distance ET only 15</a:t>
            </a:r>
            <a:r>
              <a:rPr lang="en-US" b="1" i="1" dirty="0" smtClean="0">
                <a:latin typeface="Arial" charset="0"/>
              </a:rPr>
              <a:t>Δ</a:t>
            </a:r>
            <a:r>
              <a:rPr lang="en-US" i="1" dirty="0" smtClean="0">
                <a:latin typeface="Arial" charset="0"/>
              </a:rPr>
              <a:t>?</a:t>
            </a:r>
            <a:endParaRPr lang="en-US" i="1" dirty="0" smtClean="0"/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</a:pPr>
            <a:r>
              <a:rPr lang="en-US" sz="2100" dirty="0">
                <a:latin typeface="Arial" charset="0"/>
              </a:rPr>
              <a:t>Kushner:  </a:t>
            </a:r>
            <a:r>
              <a:rPr lang="en-US" sz="2100" dirty="0" err="1">
                <a:latin typeface="Arial" charset="0"/>
              </a:rPr>
              <a:t>titratable</a:t>
            </a:r>
            <a:r>
              <a:rPr lang="en-US" sz="2100" dirty="0">
                <a:latin typeface="Arial" charset="0"/>
              </a:rPr>
              <a:t> additions for different amounts of convergence</a:t>
            </a:r>
            <a:r>
              <a:rPr lang="en-US" sz="2100" dirty="0" smtClean="0">
                <a:latin typeface="Arial" charset="0"/>
              </a:rPr>
              <a:t> Xs</a:t>
            </a:r>
            <a:endParaRPr lang="en-US" dirty="0" smtClean="0"/>
          </a:p>
          <a:p>
            <a:pPr marL="770097" lvl="2" indent="-255747">
              <a:lnSpc>
                <a:spcPct val="95000"/>
              </a:lnSpc>
              <a:spcBef>
                <a:spcPct val="0"/>
              </a:spcBef>
              <a:buSzPct val="80000"/>
              <a:buFont typeface="Courier New" charset="0"/>
              <a:buChar char="o"/>
            </a:pPr>
            <a:r>
              <a:rPr lang="en-US" sz="3200" b="1" dirty="0">
                <a:latin typeface="Arial" charset="0"/>
              </a:rPr>
              <a:t>BMR augmented by posterior fixation suture (</a:t>
            </a:r>
            <a:r>
              <a:rPr lang="en-US" sz="3200" b="1" dirty="0" err="1">
                <a:latin typeface="Arial" charset="0"/>
              </a:rPr>
              <a:t>Scleral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Faden</a:t>
            </a:r>
            <a:r>
              <a:rPr lang="en-US" sz="3200" b="1" dirty="0">
                <a:latin typeface="Arial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US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A5F9D57D-F845-B646-8A01-CBC138CE05C5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3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4220622" y="2073275"/>
            <a:ext cx="801687" cy="712788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192422" y="2073275"/>
            <a:ext cx="720725" cy="712788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612359" y="2001838"/>
            <a:ext cx="757238" cy="71278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69459" y="2143125"/>
            <a:ext cx="1665288" cy="1481138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142834" y="2143125"/>
            <a:ext cx="1601788" cy="1481138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106697" y="2143125"/>
            <a:ext cx="1612900" cy="1481138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69459" y="3071813"/>
            <a:ext cx="630238" cy="2138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rc 14"/>
          <p:cNvSpPr>
            <a:spLocks/>
          </p:cNvSpPr>
          <p:nvPr/>
        </p:nvSpPr>
        <p:spPr bwMode="auto">
          <a:xfrm rot="10140629" flipV="1">
            <a:off x="1228184" y="2487613"/>
            <a:ext cx="263525" cy="711200"/>
          </a:xfrm>
          <a:custGeom>
            <a:avLst/>
            <a:gdLst>
              <a:gd name="T0" fmla="*/ 2147483647 w 21329"/>
              <a:gd name="T1" fmla="*/ 0 h 21512"/>
              <a:gd name="T2" fmla="*/ 2147483647 w 21329"/>
              <a:gd name="T3" fmla="*/ 2147483647 h 21512"/>
              <a:gd name="T4" fmla="*/ 0 w 21329"/>
              <a:gd name="T5" fmla="*/ 2147483647 h 21512"/>
              <a:gd name="T6" fmla="*/ 0 60000 65536"/>
              <a:gd name="T7" fmla="*/ 0 60000 65536"/>
              <a:gd name="T8" fmla="*/ 0 60000 65536"/>
              <a:gd name="T9" fmla="*/ 0 w 21329"/>
              <a:gd name="T10" fmla="*/ 0 h 21512"/>
              <a:gd name="T11" fmla="*/ 21329 w 21329"/>
              <a:gd name="T12" fmla="*/ 21512 h 21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9" h="21512" fill="none" extrusionOk="0">
                <a:moveTo>
                  <a:pt x="1943" y="-1"/>
                </a:moveTo>
                <a:cubicBezTo>
                  <a:pt x="11784" y="888"/>
                  <a:pt x="19768" y="8343"/>
                  <a:pt x="21328" y="18101"/>
                </a:cubicBezTo>
              </a:path>
              <a:path w="21329" h="21512" stroke="0" extrusionOk="0">
                <a:moveTo>
                  <a:pt x="1943" y="-1"/>
                </a:moveTo>
                <a:cubicBezTo>
                  <a:pt x="11784" y="888"/>
                  <a:pt x="19768" y="8343"/>
                  <a:pt x="21328" y="18101"/>
                </a:cubicBezTo>
                <a:lnTo>
                  <a:pt x="0" y="21512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142834" y="3076575"/>
            <a:ext cx="633413" cy="2138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rc 16"/>
          <p:cNvSpPr>
            <a:spLocks/>
          </p:cNvSpPr>
          <p:nvPr/>
        </p:nvSpPr>
        <p:spPr bwMode="auto">
          <a:xfrm rot="10140629" flipV="1">
            <a:off x="4126959" y="2784475"/>
            <a:ext cx="263525" cy="411163"/>
          </a:xfrm>
          <a:custGeom>
            <a:avLst/>
            <a:gdLst>
              <a:gd name="T0" fmla="*/ 2147483647 w 21329"/>
              <a:gd name="T1" fmla="*/ 0 h 12442"/>
              <a:gd name="T2" fmla="*/ 2147483647 w 21329"/>
              <a:gd name="T3" fmla="*/ 2147483647 h 12442"/>
              <a:gd name="T4" fmla="*/ 0 w 21329"/>
              <a:gd name="T5" fmla="*/ 2147483647 h 12442"/>
              <a:gd name="T6" fmla="*/ 0 60000 65536"/>
              <a:gd name="T7" fmla="*/ 0 60000 65536"/>
              <a:gd name="T8" fmla="*/ 0 60000 65536"/>
              <a:gd name="T9" fmla="*/ 0 w 21329"/>
              <a:gd name="T10" fmla="*/ 0 h 12442"/>
              <a:gd name="T11" fmla="*/ 21329 w 21329"/>
              <a:gd name="T12" fmla="*/ 12442 h 124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9" h="12442" fill="none" extrusionOk="0">
                <a:moveTo>
                  <a:pt x="17656" y="0"/>
                </a:moveTo>
                <a:cubicBezTo>
                  <a:pt x="19553" y="2691"/>
                  <a:pt x="20809" y="5780"/>
                  <a:pt x="21328" y="9031"/>
                </a:cubicBezTo>
              </a:path>
              <a:path w="21329" h="12442" stroke="0" extrusionOk="0">
                <a:moveTo>
                  <a:pt x="17656" y="0"/>
                </a:moveTo>
                <a:cubicBezTo>
                  <a:pt x="19553" y="2691"/>
                  <a:pt x="20809" y="5780"/>
                  <a:pt x="21328" y="9031"/>
                </a:cubicBezTo>
                <a:lnTo>
                  <a:pt x="0" y="12442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427372" y="3514725"/>
            <a:ext cx="315912" cy="17002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 flipV="1">
            <a:off x="7274972" y="2822575"/>
            <a:ext cx="158750" cy="657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2047334" y="2819400"/>
            <a:ext cx="106363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1269459" y="2857500"/>
            <a:ext cx="777875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4222209" y="2857500"/>
            <a:ext cx="719138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4914359" y="2786063"/>
            <a:ext cx="107950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7890922" y="2819400"/>
            <a:ext cx="103187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7351172" y="2857500"/>
            <a:ext cx="5619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 flipV="1">
            <a:off x="947197" y="3143250"/>
            <a:ext cx="263525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7"/>
          <p:cNvSpPr>
            <a:spLocks noChangeShapeType="1"/>
          </p:cNvSpPr>
          <p:nvPr/>
        </p:nvSpPr>
        <p:spPr bwMode="auto">
          <a:xfrm>
            <a:off x="1269459" y="1990725"/>
            <a:ext cx="1047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 flipH="1">
            <a:off x="807497" y="2500313"/>
            <a:ext cx="4826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 flipH="1" flipV="1">
            <a:off x="807497" y="2643188"/>
            <a:ext cx="40322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1004347" y="1717675"/>
            <a:ext cx="608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IA</a:t>
            </a: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696372" y="3500438"/>
            <a:ext cx="593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IF</a:t>
            </a: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293147" y="2503488"/>
            <a:ext cx="6746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AC</a:t>
            </a: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2128297" y="2717800"/>
            <a:ext cx="2825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1482184" y="2643188"/>
            <a:ext cx="2111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r</a:t>
            </a:r>
          </a:p>
        </p:txBody>
      </p:sp>
      <p:sp>
        <p:nvSpPr>
          <p:cNvPr id="31" name="Line 66"/>
          <p:cNvSpPr>
            <a:spLocks noChangeShapeType="1"/>
          </p:cNvSpPr>
          <p:nvPr/>
        </p:nvSpPr>
        <p:spPr bwMode="auto">
          <a:xfrm rot="238382">
            <a:off x="1747297" y="4168775"/>
            <a:ext cx="211137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1850484" y="4289425"/>
            <a:ext cx="2619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F</a:t>
            </a:r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1718722" y="5357813"/>
            <a:ext cx="2936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O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4642897" y="5357813"/>
            <a:ext cx="2984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O</a:t>
            </a: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7590884" y="5389563"/>
            <a:ext cx="2936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O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5058822" y="2646363"/>
            <a:ext cx="2825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37" name="Text Box 72"/>
          <p:cNvSpPr txBox="1">
            <a:spLocks noChangeArrowheads="1"/>
          </p:cNvSpPr>
          <p:nvPr/>
        </p:nvSpPr>
        <p:spPr bwMode="auto">
          <a:xfrm>
            <a:off x="7913147" y="2643188"/>
            <a:ext cx="2841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4458747" y="2574925"/>
            <a:ext cx="2111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r</a:t>
            </a:r>
          </a:p>
        </p:txBody>
      </p:sp>
      <p:sp>
        <p:nvSpPr>
          <p:cNvPr id="39" name="Text Box 74"/>
          <p:cNvSpPr txBox="1">
            <a:spLocks noChangeArrowheads="1"/>
          </p:cNvSpPr>
          <p:nvPr/>
        </p:nvSpPr>
        <p:spPr bwMode="auto">
          <a:xfrm>
            <a:off x="7462297" y="2646363"/>
            <a:ext cx="2063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r</a:t>
            </a:r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3576097" y="3503613"/>
            <a:ext cx="5730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IF</a:t>
            </a:r>
          </a:p>
        </p:txBody>
      </p:sp>
      <p:sp>
        <p:nvSpPr>
          <p:cNvPr id="41" name="Line 76"/>
          <p:cNvSpPr>
            <a:spLocks noChangeShapeType="1"/>
          </p:cNvSpPr>
          <p:nvPr/>
        </p:nvSpPr>
        <p:spPr bwMode="auto">
          <a:xfrm flipV="1">
            <a:off x="3871372" y="3143250"/>
            <a:ext cx="265112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7"/>
          <p:cNvSpPr>
            <a:spLocks noChangeShapeType="1"/>
          </p:cNvSpPr>
          <p:nvPr/>
        </p:nvSpPr>
        <p:spPr bwMode="auto">
          <a:xfrm>
            <a:off x="3820572" y="2401888"/>
            <a:ext cx="315912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78"/>
          <p:cNvSpPr txBox="1">
            <a:spLocks noChangeArrowheads="1"/>
          </p:cNvSpPr>
          <p:nvPr/>
        </p:nvSpPr>
        <p:spPr bwMode="auto">
          <a:xfrm>
            <a:off x="3525297" y="2071688"/>
            <a:ext cx="6111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IA</a:t>
            </a:r>
          </a:p>
        </p:txBody>
      </p:sp>
      <p:sp>
        <p:nvSpPr>
          <p:cNvPr id="44" name="Line 79"/>
          <p:cNvSpPr>
            <a:spLocks noChangeShapeType="1"/>
          </p:cNvSpPr>
          <p:nvPr/>
        </p:nvSpPr>
        <p:spPr bwMode="auto">
          <a:xfrm flipH="1">
            <a:off x="3768184" y="2786063"/>
            <a:ext cx="3683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80"/>
          <p:cNvSpPr>
            <a:spLocks noChangeShapeType="1"/>
          </p:cNvSpPr>
          <p:nvPr/>
        </p:nvSpPr>
        <p:spPr bwMode="auto">
          <a:xfrm flipH="1" flipV="1">
            <a:off x="3768184" y="2962275"/>
            <a:ext cx="36830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81"/>
          <p:cNvSpPr txBox="1">
            <a:spLocks noChangeArrowheads="1"/>
          </p:cNvSpPr>
          <p:nvPr/>
        </p:nvSpPr>
        <p:spPr bwMode="auto">
          <a:xfrm>
            <a:off x="3295109" y="2789238"/>
            <a:ext cx="6810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AC</a:t>
            </a:r>
          </a:p>
        </p:txBody>
      </p:sp>
      <p:sp>
        <p:nvSpPr>
          <p:cNvPr id="47" name="Line 82"/>
          <p:cNvSpPr>
            <a:spLocks noChangeShapeType="1"/>
          </p:cNvSpPr>
          <p:nvPr/>
        </p:nvSpPr>
        <p:spPr bwMode="auto">
          <a:xfrm flipV="1">
            <a:off x="7138447" y="3544888"/>
            <a:ext cx="209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83"/>
          <p:cNvSpPr>
            <a:spLocks noChangeShapeType="1"/>
          </p:cNvSpPr>
          <p:nvPr/>
        </p:nvSpPr>
        <p:spPr bwMode="auto">
          <a:xfrm>
            <a:off x="6624097" y="2857500"/>
            <a:ext cx="473075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6227222" y="2717800"/>
            <a:ext cx="558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IA</a:t>
            </a:r>
          </a:p>
        </p:txBody>
      </p:sp>
      <p:sp>
        <p:nvSpPr>
          <p:cNvPr id="50" name="Text Box 85"/>
          <p:cNvSpPr txBox="1">
            <a:spLocks noChangeArrowheads="1"/>
          </p:cNvSpPr>
          <p:nvPr/>
        </p:nvSpPr>
        <p:spPr bwMode="auto">
          <a:xfrm>
            <a:off x="6866984" y="3932238"/>
            <a:ext cx="7413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Times New Roman" charset="0"/>
                <a:cs typeface="Times New Roman" charset="0"/>
              </a:rPr>
              <a:t>IF</a:t>
            </a:r>
          </a:p>
        </p:txBody>
      </p:sp>
      <p:sp>
        <p:nvSpPr>
          <p:cNvPr id="51" name="Line 86"/>
          <p:cNvSpPr>
            <a:spLocks noChangeShapeType="1"/>
          </p:cNvSpPr>
          <p:nvPr/>
        </p:nvSpPr>
        <p:spPr bwMode="auto">
          <a:xfrm rot="238382">
            <a:off x="4627022" y="4168775"/>
            <a:ext cx="211137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4700047" y="4289425"/>
            <a:ext cx="2587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F</a:t>
            </a:r>
          </a:p>
        </p:txBody>
      </p:sp>
      <p:sp>
        <p:nvSpPr>
          <p:cNvPr id="53" name="Line 88"/>
          <p:cNvSpPr>
            <a:spLocks noChangeShapeType="1"/>
          </p:cNvSpPr>
          <p:nvPr/>
        </p:nvSpPr>
        <p:spPr bwMode="auto">
          <a:xfrm rot="509376">
            <a:off x="7640097" y="4164013"/>
            <a:ext cx="211137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89"/>
          <p:cNvSpPr txBox="1">
            <a:spLocks noChangeArrowheads="1"/>
          </p:cNvSpPr>
          <p:nvPr/>
        </p:nvSpPr>
        <p:spPr bwMode="auto">
          <a:xfrm>
            <a:off x="7719472" y="4289425"/>
            <a:ext cx="2587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F</a:t>
            </a:r>
          </a:p>
        </p:txBody>
      </p:sp>
      <p:sp>
        <p:nvSpPr>
          <p:cNvPr id="55" name="Text Box 90"/>
          <p:cNvSpPr txBox="1">
            <a:spLocks noChangeArrowheads="1"/>
          </p:cNvSpPr>
          <p:nvPr/>
        </p:nvSpPr>
        <p:spPr bwMode="auto">
          <a:xfrm>
            <a:off x="1639347" y="557212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56" name="Text Box 91"/>
          <p:cNvSpPr txBox="1">
            <a:spLocks noChangeArrowheads="1"/>
          </p:cNvSpPr>
          <p:nvPr/>
        </p:nvSpPr>
        <p:spPr bwMode="auto">
          <a:xfrm>
            <a:off x="4619084" y="5595938"/>
            <a:ext cx="33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57" name="Text Box 92"/>
          <p:cNvSpPr txBox="1">
            <a:spLocks noChangeArrowheads="1"/>
          </p:cNvSpPr>
          <p:nvPr/>
        </p:nvSpPr>
        <p:spPr bwMode="auto">
          <a:xfrm>
            <a:off x="7594059" y="5599113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58" name="Retângulo 88"/>
          <p:cNvSpPr>
            <a:spLocks noChangeArrowheads="1"/>
          </p:cNvSpPr>
          <p:nvPr/>
        </p:nvSpPr>
        <p:spPr bwMode="auto">
          <a:xfrm>
            <a:off x="1612359" y="5214938"/>
            <a:ext cx="563563" cy="142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tângulo 89"/>
          <p:cNvSpPr>
            <a:spLocks noChangeArrowheads="1"/>
          </p:cNvSpPr>
          <p:nvPr/>
        </p:nvSpPr>
        <p:spPr bwMode="auto">
          <a:xfrm>
            <a:off x="4458747" y="5214938"/>
            <a:ext cx="563562" cy="142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Retângulo 90"/>
          <p:cNvSpPr>
            <a:spLocks noChangeArrowheads="1"/>
          </p:cNvSpPr>
          <p:nvPr/>
        </p:nvSpPr>
        <p:spPr bwMode="auto">
          <a:xfrm>
            <a:off x="7508334" y="5214938"/>
            <a:ext cx="563563" cy="142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Arco 91"/>
          <p:cNvSpPr/>
          <p:nvPr/>
        </p:nvSpPr>
        <p:spPr>
          <a:xfrm rot="10800000">
            <a:off x="7106697" y="2357438"/>
            <a:ext cx="644525" cy="11430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" name="TextBox 61"/>
          <p:cNvSpPr txBox="1"/>
          <p:nvPr/>
        </p:nvSpPr>
        <p:spPr>
          <a:xfrm>
            <a:off x="1210722" y="142449"/>
            <a:ext cx="7368085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Commonest use: augment effect of MR recess in convergence Xs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smtClean="0"/>
              <a:t>Attaches </a:t>
            </a:r>
            <a:r>
              <a:rPr lang="en-US" b="1" dirty="0" smtClean="0"/>
              <a:t>rectus muscle to globe 12-14mm behind insertion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Limits effect of muscle in its field of action </a:t>
            </a:r>
            <a:br>
              <a:rPr lang="en-US" b="1" dirty="0" smtClean="0"/>
            </a:br>
            <a:r>
              <a:rPr lang="en-US" b="1" dirty="0" smtClean="0"/>
              <a:t>Minimal effect on primary </a:t>
            </a:r>
            <a:r>
              <a:rPr lang="en-US" b="1" dirty="0" smtClean="0"/>
              <a:t>position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63" name="Picture 62" descr="IMG_13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" y="5678483"/>
            <a:ext cx="1570600" cy="117795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498918" y="4317381"/>
            <a:ext cx="1977126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Arial" charset="0"/>
              </a:rPr>
              <a:t>Prevents arc of muscle contact from </a:t>
            </a:r>
            <a:r>
              <a:rPr lang="en-US" dirty="0" err="1" smtClean="0">
                <a:latin typeface="Arial" charset="0"/>
              </a:rPr>
              <a:t>unravelling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b="1" dirty="0" smtClean="0">
                <a:latin typeface="Arial" charset="0"/>
              </a:rPr>
              <a:t>decreases moment arm and the torque acting on muscle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94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Seminal Paper on mechanism of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cleral</a:t>
            </a:r>
            <a:r>
              <a:rPr lang="en-US" dirty="0" smtClean="0"/>
              <a:t> </a:t>
            </a:r>
            <a:r>
              <a:rPr lang="en-US" dirty="0"/>
              <a:t>Faden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10177" y="1340168"/>
            <a:ext cx="7233761" cy="4556284"/>
          </a:xfrm>
        </p:spPr>
        <p:txBody>
          <a:bodyPr lIns="0" tIns="0" rIns="0" bIns="0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3200" dirty="0">
                <a:latin typeface="Arial" charset="0"/>
              </a:rPr>
              <a:t>Forced duction test post - Faden shows </a:t>
            </a:r>
            <a:r>
              <a:rPr lang="en-US" sz="3200" b="1" dirty="0">
                <a:latin typeface="Arial" charset="0"/>
              </a:rPr>
              <a:t>restriction of aDduction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movement of the medial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rectus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through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its pulley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is restricted</a:t>
            </a:r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900" dirty="0">
                <a:latin typeface="Arial" charset="0"/>
              </a:rPr>
              <a:t>Change of lever arm is not the only effect</a:t>
            </a:r>
            <a:endParaRPr lang="en-US" sz="22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Clark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Demer</a:t>
            </a:r>
            <a:endParaRPr lang="en-US" dirty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Posterior fixation sutures: a revised mechanical explanation for the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faden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operation       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Am J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Ophth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1999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B5177AF7-A055-4043-880A-08D8246ECEAC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5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87330" y="347187"/>
            <a:ext cx="7156608" cy="750093"/>
          </a:xfrm>
        </p:spPr>
        <p:txBody>
          <a:bodyPr lIns="0" tIns="0" rIns="0" bIns="0" anchor="t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/>
              <a:t>MR passes through its pulley as RE aDducts</a:t>
            </a:r>
          </a:p>
        </p:txBody>
      </p:sp>
      <p:sp>
        <p:nvSpPr>
          <p:cNvPr id="3790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3790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295CBB54-26E8-6E42-AE9F-8EDB0A101E4E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6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2123123"/>
            <a:ext cx="2506028" cy="397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0598" y="2580323"/>
            <a:ext cx="1793082" cy="36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8923" y="3723323"/>
            <a:ext cx="477203" cy="8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8950" y="3276125"/>
            <a:ext cx="58578" cy="251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1799" y="4486275"/>
            <a:ext cx="95726" cy="9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1799" y="3723323"/>
            <a:ext cx="95726" cy="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1564482" y="3397568"/>
            <a:ext cx="985838" cy="4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PULLEY -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from A to B</a:t>
            </a:r>
          </a:p>
        </p:txBody>
      </p:sp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3647600"/>
            <a:ext cx="391478" cy="3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2707482" y="3321845"/>
            <a:ext cx="834390" cy="2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3164682" y="4922044"/>
            <a:ext cx="13287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3326130" y="3260408"/>
            <a:ext cx="110299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MR insertion</a:t>
            </a:r>
          </a:p>
        </p:txBody>
      </p:sp>
      <p:pic>
        <p:nvPicPr>
          <p:cNvPr id="3790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1799" y="3266123"/>
            <a:ext cx="95726" cy="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3248" y="3266123"/>
            <a:ext cx="315754" cy="1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1640205" y="4922045"/>
            <a:ext cx="758667" cy="5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Medial orbital wall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1611630" y="6352223"/>
            <a:ext cx="4187667" cy="2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>
                <a:solidFill>
                  <a:srgbClr val="FFFFFF"/>
                </a:solidFill>
                <a:latin typeface="Arial" charset="0"/>
              </a:rPr>
              <a:t>A, B : ant &amp; post extent of pulley sleeve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5969318" y="4131945"/>
            <a:ext cx="2796064" cy="10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If we want to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impair Adduction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without affecting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primary position…</a:t>
            </a:r>
          </a:p>
        </p:txBody>
      </p:sp>
      <p:pic>
        <p:nvPicPr>
          <p:cNvPr id="37907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86275" y="3637598"/>
            <a:ext cx="742950" cy="24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3694748"/>
            <a:ext cx="820103" cy="21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3025" y="3990499"/>
            <a:ext cx="1628775" cy="192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 anchor="t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/>
              <a:t>FADEN: SCLERAL SUTURE @ 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 </a:t>
            </a:r>
          </a:p>
        </p:txBody>
      </p:sp>
      <p:sp>
        <p:nvSpPr>
          <p:cNvPr id="38965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3959352" y="6551442"/>
            <a:ext cx="3813048" cy="274320"/>
          </a:xfrm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dirty="0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38964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9E5126DA-2A8C-C242-9A84-8E65AB1147EC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7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123" y="3000375"/>
            <a:ext cx="40005" cy="28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8775" y="3694748"/>
            <a:ext cx="2467452" cy="24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1395889" y="1540193"/>
            <a:ext cx="1684496" cy="2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6666"/>
                </a:solidFill>
                <a:latin typeface="Arial" charset="0"/>
              </a:rPr>
              <a:t>Primary gaze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6440805" y="1617345"/>
            <a:ext cx="2130267" cy="2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6666"/>
                </a:solidFill>
                <a:latin typeface="Arial" charset="0"/>
              </a:rPr>
              <a:t>18 degrees </a:t>
            </a:r>
            <a:r>
              <a:rPr lang="en-US" sz="2000" b="1" dirty="0" err="1">
                <a:solidFill>
                  <a:srgbClr val="006666"/>
                </a:solidFill>
                <a:latin typeface="Arial" charset="0"/>
              </a:rPr>
              <a:t>ADd</a:t>
            </a:r>
            <a:endParaRPr lang="en-US" sz="2000" b="1" dirty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38922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9349" y="2437448"/>
            <a:ext cx="791528" cy="6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5144929" y="4144805"/>
            <a:ext cx="787241" cy="2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PULLEY</a:t>
            </a:r>
          </a:p>
        </p:txBody>
      </p:sp>
      <p:pic>
        <p:nvPicPr>
          <p:cNvPr id="38924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7900" y="2361725"/>
            <a:ext cx="2028825" cy="203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47874" y="2771775"/>
            <a:ext cx="38576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9349" y="3990499"/>
            <a:ext cx="211455" cy="16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3723" y="3304699"/>
            <a:ext cx="97155" cy="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0798" y="3371850"/>
            <a:ext cx="572929" cy="6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76499" y="3371850"/>
            <a:ext cx="66865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95198" y="2990374"/>
            <a:ext cx="1487329" cy="28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6440805" y="4880610"/>
            <a:ext cx="60579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MR</a:t>
            </a:r>
          </a:p>
        </p:txBody>
      </p:sp>
      <p:pic>
        <p:nvPicPr>
          <p:cNvPr id="38932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76499" y="4543425"/>
            <a:ext cx="134303" cy="1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6326505" y="3594735"/>
            <a:ext cx="34861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6666"/>
                </a:solidFill>
                <a:latin typeface="Arial" charset="0"/>
              </a:rPr>
              <a:t>18</a:t>
            </a:r>
            <a:r>
              <a:rPr lang="en-US" sz="2000" b="1" dirty="0">
                <a:solidFill>
                  <a:srgbClr val="006666"/>
                </a:solidFill>
                <a:latin typeface="Arial" charset="0"/>
              </a:rPr>
              <a:t>º</a:t>
            </a:r>
          </a:p>
        </p:txBody>
      </p:sp>
      <p:pic>
        <p:nvPicPr>
          <p:cNvPr id="38934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09398" y="3447574"/>
            <a:ext cx="115729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307932" y="3147537"/>
            <a:ext cx="22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440805" y="4500563"/>
            <a:ext cx="224314" cy="21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pic>
        <p:nvPicPr>
          <p:cNvPr id="38937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90799" y="3990499"/>
            <a:ext cx="97155" cy="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90799" y="3990499"/>
            <a:ext cx="97155" cy="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6593682" y="3814763"/>
            <a:ext cx="224313" cy="26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pic>
        <p:nvPicPr>
          <p:cNvPr id="38940" name="Picture 2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15050" y="3390424"/>
            <a:ext cx="342900" cy="6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1" name="Picture 3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20340" y="4526280"/>
            <a:ext cx="27432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2" name="Text Box 31"/>
          <p:cNvSpPr txBox="1">
            <a:spLocks noChangeArrowheads="1"/>
          </p:cNvSpPr>
          <p:nvPr/>
        </p:nvSpPr>
        <p:spPr bwMode="auto">
          <a:xfrm>
            <a:off x="2788920" y="4677397"/>
            <a:ext cx="2948940" cy="169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P prevents normal MR movement through MR pulley - 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Adduction</a:t>
            </a:r>
            <a:r>
              <a:rPr lang="en-US" sz="2000" b="1" i="1" dirty="0" smtClean="0">
                <a:solidFill>
                  <a:srgbClr val="000000"/>
                </a:solidFill>
                <a:latin typeface="Arial" charset="0"/>
              </a:rPr>
              <a:t> is</a:t>
            </a:r>
            <a:endParaRPr lang="en-US" dirty="0" smtClean="0"/>
          </a:p>
          <a:p>
            <a:pPr>
              <a:lnSpc>
                <a:spcPct val="95000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restricted 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by P .</a:t>
            </a:r>
            <a:r>
              <a:rPr lang="en-US" sz="2000" b="1" i="1" dirty="0" smtClean="0">
                <a:solidFill>
                  <a:srgbClr val="000000"/>
                </a:solidFill>
                <a:latin typeface="Arial" charset="0"/>
              </a:rPr>
              <a:t>. as 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well as its effect on moment arm</a:t>
            </a:r>
          </a:p>
        </p:txBody>
      </p:sp>
      <p:pic>
        <p:nvPicPr>
          <p:cNvPr id="38943" name="Picture 3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52223" y="3971925"/>
            <a:ext cx="154305" cy="1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4" name="Picture 3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66473" y="3323273"/>
            <a:ext cx="15430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5" name="Picture 3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351598" y="2523173"/>
            <a:ext cx="1801654" cy="19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6" name="Picture 3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343025" y="3733324"/>
            <a:ext cx="114300" cy="1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7" name="Picture 3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494473" y="2961799"/>
            <a:ext cx="134303" cy="1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8" name="Picture 3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343025" y="4409123"/>
            <a:ext cx="162878" cy="1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9" name="Picture 3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351598" y="3514725"/>
            <a:ext cx="934403" cy="18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0" name="Picture 3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200275" y="3494723"/>
            <a:ext cx="95727" cy="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1" name="Text Box 40"/>
          <p:cNvSpPr txBox="1">
            <a:spLocks noChangeArrowheads="1"/>
          </p:cNvSpPr>
          <p:nvPr/>
        </p:nvSpPr>
        <p:spPr bwMode="auto">
          <a:xfrm>
            <a:off x="954405" y="2403158"/>
            <a:ext cx="1291590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Original MR insertion</a:t>
            </a:r>
          </a:p>
        </p:txBody>
      </p:sp>
      <p:pic>
        <p:nvPicPr>
          <p:cNvPr id="38952" name="Picture 4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437323" y="2818924"/>
            <a:ext cx="87154" cy="1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3" name="Text Box 42"/>
          <p:cNvSpPr txBox="1">
            <a:spLocks noChangeArrowheads="1"/>
          </p:cNvSpPr>
          <p:nvPr/>
        </p:nvSpPr>
        <p:spPr bwMode="auto">
          <a:xfrm>
            <a:off x="1540193" y="2796065"/>
            <a:ext cx="324327" cy="2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8954" name="Text Box 43"/>
          <p:cNvSpPr txBox="1">
            <a:spLocks noChangeArrowheads="1"/>
          </p:cNvSpPr>
          <p:nvPr/>
        </p:nvSpPr>
        <p:spPr bwMode="auto">
          <a:xfrm>
            <a:off x="1107282" y="4467702"/>
            <a:ext cx="22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8955" name="Text Box 44"/>
          <p:cNvSpPr txBox="1">
            <a:spLocks noChangeArrowheads="1"/>
          </p:cNvSpPr>
          <p:nvPr/>
        </p:nvSpPr>
        <p:spPr bwMode="auto">
          <a:xfrm>
            <a:off x="1305878" y="4819174"/>
            <a:ext cx="38004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MR</a:t>
            </a:r>
          </a:p>
        </p:txBody>
      </p:sp>
      <p:sp>
        <p:nvSpPr>
          <p:cNvPr id="38956" name="Text Box 45"/>
          <p:cNvSpPr txBox="1">
            <a:spLocks noChangeArrowheads="1"/>
          </p:cNvSpPr>
          <p:nvPr/>
        </p:nvSpPr>
        <p:spPr bwMode="auto">
          <a:xfrm>
            <a:off x="268605" y="4544855"/>
            <a:ext cx="605790" cy="5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Medial orbital wall</a:t>
            </a:r>
          </a:p>
        </p:txBody>
      </p:sp>
      <p:pic>
        <p:nvPicPr>
          <p:cNvPr id="38957" name="Picture 46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980123" y="3418999"/>
            <a:ext cx="478632" cy="10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8" name="Text Box 47"/>
          <p:cNvSpPr txBox="1">
            <a:spLocks noChangeArrowheads="1"/>
          </p:cNvSpPr>
          <p:nvPr/>
        </p:nvSpPr>
        <p:spPr bwMode="auto">
          <a:xfrm>
            <a:off x="1625918" y="3696177"/>
            <a:ext cx="334328" cy="26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pic>
        <p:nvPicPr>
          <p:cNvPr id="38959" name="Picture 48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23023" y="3247549"/>
            <a:ext cx="107157" cy="4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0" name="Picture 49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333025" y="3171825"/>
            <a:ext cx="172878" cy="1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1" name="Picture 50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275874" y="3600450"/>
            <a:ext cx="162878" cy="1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2" name="Picture 51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857875" y="3657600"/>
            <a:ext cx="610077" cy="10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8079933" y="6322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543300" y="347187"/>
            <a:ext cx="5100638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2400" dirty="0"/>
              <a:t>The New Faden: </a:t>
            </a:r>
            <a:r>
              <a:rPr lang="en-US" sz="2400" b="1" dirty="0"/>
              <a:t>The Medial Rectus Pulley Suture      </a:t>
            </a:r>
            <a:r>
              <a:rPr lang="en-US" sz="2400" dirty="0"/>
              <a:t>Clark, </a:t>
            </a:r>
            <a:r>
              <a:rPr lang="en-US" sz="2400" dirty="0" err="1"/>
              <a:t>Ariyasu</a:t>
            </a:r>
            <a:r>
              <a:rPr lang="en-US" sz="2400" dirty="0"/>
              <a:t> &amp; Demer                 AJO, June 2004 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97605" y="1873092"/>
            <a:ext cx="4946333" cy="4023360"/>
          </a:xfrm>
        </p:spPr>
        <p:txBody>
          <a:bodyPr lIns="0" tIns="0" rIns="0" bIns="0"/>
          <a:lstStyle/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900" dirty="0" smtClean="0">
                <a:latin typeface="Arial" charset="0"/>
              </a:rPr>
              <a:t>R</a:t>
            </a:r>
            <a:r>
              <a:rPr lang="en-US" sz="2900" dirty="0" smtClean="0">
                <a:latin typeface="Arial" charset="0"/>
              </a:rPr>
              <a:t>adiological </a:t>
            </a:r>
            <a:r>
              <a:rPr lang="en-US" sz="2900" dirty="0">
                <a:latin typeface="Arial" charset="0"/>
              </a:rPr>
              <a:t>&amp; histological anatomy are well defined</a:t>
            </a:r>
            <a:endParaRPr lang="en-US" dirty="0" smtClean="0"/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900" dirty="0" smtClean="0">
                <a:latin typeface="Arial" charset="0"/>
              </a:rPr>
              <a:t>S</a:t>
            </a:r>
            <a:r>
              <a:rPr lang="en-US" sz="2900" dirty="0" smtClean="0">
                <a:latin typeface="Arial" charset="0"/>
              </a:rPr>
              <a:t>urgical </a:t>
            </a:r>
            <a:r>
              <a:rPr lang="en-US" sz="2900" dirty="0">
                <a:latin typeface="Arial" charset="0"/>
              </a:rPr>
              <a:t>anatomy of the MR pulley is </a:t>
            </a:r>
            <a:r>
              <a:rPr lang="en-US" sz="2000" dirty="0">
                <a:latin typeface="Arial" charset="0"/>
              </a:rPr>
              <a:t>[usually] </a:t>
            </a:r>
            <a:r>
              <a:rPr lang="en-US" sz="2900" dirty="0">
                <a:latin typeface="Arial" charset="0"/>
              </a:rPr>
              <a:t>well defined but not well known </a:t>
            </a:r>
            <a:r>
              <a:rPr lang="en-US" sz="1800" dirty="0">
                <a:latin typeface="Arial" charset="0"/>
              </a:rPr>
              <a:t>[yet]</a:t>
            </a:r>
            <a:endParaRPr lang="en-US" sz="2900" dirty="0">
              <a:latin typeface="Arial" charset="0"/>
            </a:endParaRPr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2900" dirty="0">
                <a:latin typeface="Arial" charset="0"/>
              </a:rPr>
              <a:t> Effect ≈ </a:t>
            </a:r>
            <a:r>
              <a:rPr lang="en-US" sz="2900" dirty="0" err="1">
                <a:latin typeface="Arial" charset="0"/>
              </a:rPr>
              <a:t>scleral</a:t>
            </a:r>
            <a:r>
              <a:rPr lang="en-US" sz="2900" dirty="0">
                <a:latin typeface="Arial" charset="0"/>
              </a:rPr>
              <a:t> </a:t>
            </a:r>
            <a:r>
              <a:rPr lang="en-US" sz="2900" dirty="0" smtClean="0">
                <a:latin typeface="Arial" charset="0"/>
              </a:rPr>
              <a:t>Faden</a:t>
            </a:r>
          </a:p>
          <a:p>
            <a:pPr marL="410052" lvl="1" indent="-307182" algn="l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latin typeface="Arial" charset="0"/>
              </a:rPr>
              <a:t>2 papers from UCLA</a:t>
            </a:r>
            <a:endParaRPr lang="en-US" sz="1800" dirty="0" smtClean="0"/>
          </a:p>
          <a:p>
            <a:pPr marL="770097" lvl="2" indent="-255747" algn="l">
              <a:lnSpc>
                <a:spcPct val="95000"/>
              </a:lnSpc>
              <a:spcBef>
                <a:spcPct val="0"/>
              </a:spcBef>
              <a:buFontTx/>
              <a:buChar char=" "/>
            </a:pPr>
            <a:endParaRPr lang="en-US" sz="2500" dirty="0"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4096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DCD5117B-15F1-C54B-80E1-5F3A76D78B37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8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pic>
        <p:nvPicPr>
          <p:cNvPr id="40965" name="Picture 5" descr="finding the pulley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"/>
            <a:ext cx="310896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pulley suture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66160"/>
            <a:ext cx="3131820" cy="29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0177" y="347187"/>
            <a:ext cx="7233761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/>
              <a:t>Medial Rectus Pulley Suture</a:t>
            </a:r>
          </a:p>
        </p:txBody>
      </p:sp>
      <p:sp>
        <p:nvSpPr>
          <p:cNvPr id="42004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r>
              <a:rPr lang="en-US" smtClean="0">
                <a:latin typeface="Times New Roman" charset="0"/>
                <a:ea typeface="Arial Unicode MS" charset="0"/>
                <a:cs typeface="Arial Unicode MS" charset="0"/>
              </a:rPr>
              <a:t>CLADE  2013</a:t>
            </a:r>
            <a:endParaRPr lang="en-NZ" dirty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2003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972" algn="l"/>
                <a:tab pos="1827372" algn="l"/>
                <a:tab pos="2741772" algn="l"/>
                <a:tab pos="3656172" algn="l"/>
                <a:tab pos="4570572" algn="l"/>
                <a:tab pos="5484972" algn="l"/>
                <a:tab pos="6397943" algn="l"/>
                <a:tab pos="7312343" algn="l"/>
                <a:tab pos="8226743" algn="l"/>
                <a:tab pos="9141143" algn="l"/>
                <a:tab pos="10055543" algn="l"/>
              </a:tabLst>
            </a:pPr>
            <a:fld id="{6E351669-82AB-CC4B-A077-FB8F07960F0D}" type="slidenum">
              <a:rPr lang="en-NZ" smtClean="0">
                <a:latin typeface="Times New Roman" charset="0"/>
                <a:ea typeface="Arial Unicode MS" charset="0"/>
                <a:cs typeface="Arial Unicode MS" charset="0"/>
              </a:rPr>
              <a:pPr>
                <a:tabLst>
                  <a:tab pos="0" algn="l"/>
                  <a:tab pos="912972" algn="l"/>
                  <a:tab pos="1827372" algn="l"/>
                  <a:tab pos="2741772" algn="l"/>
                  <a:tab pos="3656172" algn="l"/>
                  <a:tab pos="4570572" algn="l"/>
                  <a:tab pos="5484972" algn="l"/>
                  <a:tab pos="6397943" algn="l"/>
                  <a:tab pos="7312343" algn="l"/>
                  <a:tab pos="8226743" algn="l"/>
                  <a:tab pos="9141143" algn="l"/>
                  <a:tab pos="10055543" algn="l"/>
                </a:tabLst>
              </a:pPr>
              <a:t>9</a:t>
            </a:fld>
            <a:endParaRPr lang="en-NZ" dirty="0" smtClean="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20240" y="5892165"/>
            <a:ext cx="4643438" cy="2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>
                <a:solidFill>
                  <a:srgbClr val="FFFFFF"/>
                </a:solidFill>
                <a:latin typeface="Arial" charset="0"/>
              </a:rPr>
              <a:t>A, B : ant &amp; post extent of pulley sleeve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0148" y="2314575"/>
            <a:ext cx="3116104" cy="36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157288" y="2200275"/>
            <a:ext cx="1291590" cy="42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Original MR insertion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743075" y="2593182"/>
            <a:ext cx="325755" cy="2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310165" y="4264819"/>
            <a:ext cx="22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1508760" y="4616292"/>
            <a:ext cx="360045" cy="2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MR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471488" y="4340543"/>
            <a:ext cx="605790" cy="52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Medial orbital wall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1828800" y="3493295"/>
            <a:ext cx="334328" cy="27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pic>
        <p:nvPicPr>
          <p:cNvPr id="4199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2257425"/>
            <a:ext cx="292465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4709160" y="4043363"/>
            <a:ext cx="761524" cy="21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PULLEY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130767" y="4779169"/>
            <a:ext cx="60579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MR</a:t>
            </a: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6016467" y="3493294"/>
            <a:ext cx="34861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6666"/>
                </a:solidFill>
                <a:latin typeface="Arial" charset="0"/>
              </a:rPr>
              <a:t>18</a:t>
            </a:r>
            <a:r>
              <a:rPr lang="en-US" sz="2000" b="1" dirty="0">
                <a:solidFill>
                  <a:srgbClr val="006666"/>
                </a:solidFill>
                <a:latin typeface="Arial" charset="0"/>
              </a:rPr>
              <a:t>º</a:t>
            </a: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5997893" y="3046095"/>
            <a:ext cx="22431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6130767" y="4397693"/>
            <a:ext cx="22574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6283643" y="3711893"/>
            <a:ext cx="224314" cy="26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3338436" y="1543594"/>
            <a:ext cx="2205114" cy="15812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 muscle sutured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to its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pulley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– 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now restricts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full aDduction </a:t>
            </a:r>
            <a:endParaRPr lang="en-US" dirty="0"/>
          </a:p>
          <a:p>
            <a:pPr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1767</TotalTime>
  <Words>1170</Words>
  <Application>Microsoft Macintosh PowerPoint</Application>
  <PresentationFormat>On-screen Show (4:3)</PresentationFormat>
  <Paragraphs>306</Paragraphs>
  <Slides>29</Slides>
  <Notes>6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Inkwell</vt:lpstr>
      <vt:lpstr>CLADE Forum: Pulleys Theme: Pulley surgery Rio Di Janiero  Brazil  April 2013 </vt:lpstr>
      <vt:lpstr>Augmenting BMR for Convergence Excess</vt:lpstr>
      <vt:lpstr>What about VERY LARGE amounts of Convergence Xs?</vt:lpstr>
      <vt:lpstr>Slide 4</vt:lpstr>
      <vt:lpstr>Seminal Paper on mechanism of Scleral Faden </vt:lpstr>
      <vt:lpstr>MR passes through its pulley as RE aDducts</vt:lpstr>
      <vt:lpstr>FADEN: SCLERAL SUTURE @ P </vt:lpstr>
      <vt:lpstr>The New Faden: The Medial Rectus Pulley Suture      Clark, Ariyasu &amp; Demer                 AJO, June 2004 </vt:lpstr>
      <vt:lpstr>Medial Rectus Pulley Suture</vt:lpstr>
      <vt:lpstr>Slide 10</vt:lpstr>
      <vt:lpstr>PERSONAL EXPERIENCE  &gt;50 CASES</vt:lpstr>
      <vt:lpstr>SURGICAL TECHNIQUE</vt:lpstr>
      <vt:lpstr>Slide 13</vt:lpstr>
      <vt:lpstr>2 key slides – need to demonstrate you have produced a restriction</vt:lpstr>
      <vt:lpstr> Check duction pre- pulley suture</vt:lpstr>
      <vt:lpstr>Check duction post - pulley suture </vt:lpstr>
      <vt:lpstr>2 papers in 2012: #1:  Our early experience….</vt:lpstr>
      <vt:lpstr>#2: from UCLA</vt:lpstr>
      <vt:lpstr>Melbourne Experience: Pre-operative details for convergence excess cases      n=26  </vt:lpstr>
      <vt:lpstr> Results      Convergence Xs   cases (n=26)</vt:lpstr>
      <vt:lpstr>Slide 21</vt:lpstr>
      <vt:lpstr>Slide 22</vt:lpstr>
      <vt:lpstr>Slide 23</vt:lpstr>
      <vt:lpstr>Melbourne Experience: Outcome measures</vt:lpstr>
      <vt:lpstr>Followup  Demer av 42 mo      Kowal  13 mo</vt:lpstr>
      <vt:lpstr>Slide 26</vt:lpstr>
      <vt:lpstr>SOME TECHNICAL ASPECTS</vt:lpstr>
      <vt:lpstr>Pulley Posterior Fixation Suture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CLADE Forum: Pulleys Theme: Pulley surgery </dc:title>
  <dc:creator>lionel kowal</dc:creator>
  <cp:lastModifiedBy>lionel kowal</cp:lastModifiedBy>
  <cp:revision>12</cp:revision>
  <dcterms:created xsi:type="dcterms:W3CDTF">2013-04-21T09:03:41Z</dcterms:created>
  <dcterms:modified xsi:type="dcterms:W3CDTF">2013-04-21T09:38:57Z</dcterms:modified>
</cp:coreProperties>
</file>