
<file path=[Content_Types].xml><?xml version="1.0" encoding="utf-8"?>
<Types xmlns="http://schemas.openxmlformats.org/package/2006/content-types">
  <Override PartName="/ppt/slideLayouts/slideLayout8.xml" ContentType="application/vnd.openxmlformats-officedocument.presentationml.slideLayout+xml"/>
  <Override PartName="/ppt/slides/slide68.xml" ContentType="application/vnd.openxmlformats-officedocument.presentationml.slide+xml"/>
  <Override PartName="/ppt/slides/slide22.xml" ContentType="application/vnd.openxmlformats-officedocument.presentationml.slide+xml"/>
  <Override PartName="/ppt/slides/slide28.xml" ContentType="application/vnd.openxmlformats-officedocument.presentationml.slide+xml"/>
  <Override PartName="/ppt/slides/slide66.xml" ContentType="application/vnd.openxmlformats-officedocument.presentationml.slide+xml"/>
  <Override PartName="/ppt/slides/slide85.xml" ContentType="application/vnd.openxmlformats-officedocument.presentationml.slide+xml"/>
  <Override PartName="/ppt/notesSlides/notesSlide11.xml" ContentType="application/vnd.openxmlformats-officedocument.presentationml.notesSlide+xml"/>
  <Override PartName="/ppt/slides/slide30.xml" ContentType="application/vnd.openxmlformats-officedocument.presentationml.slide+xml"/>
  <Override PartName="/ppt/notesSlides/notesSlide9.xml" ContentType="application/vnd.openxmlformats-officedocument.presentationml.notesSlide+xml"/>
  <Override PartName="/docProps/app.xml" ContentType="application/vnd.openxmlformats-officedocument.extended-properties+xml"/>
  <Override PartName="/ppt/slides/slide36.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47.xml" ContentType="application/vnd.openxmlformats-officedocument.presentationml.slide+xml"/>
  <Override PartName="/ppt/slideLayouts/slideLayout3.xml" ContentType="application/vnd.openxmlformats-officedocument.presentationml.slideLayout+xml"/>
  <Override PartName="/ppt/slides/slide21.xml" ContentType="application/vnd.openxmlformats-officedocument.presentationml.slide+xml"/>
  <Override PartName="/ppt/slides/slide23.xml" ContentType="application/vnd.openxmlformats-officedocument.presentationml.slide+xml"/>
  <Override PartName="/ppt/slideLayouts/slideLayout9.xml" ContentType="application/vnd.openxmlformats-officedocument.presentationml.slideLayout+xml"/>
  <Override PartName="/ppt/slides/slide52.xml" ContentType="application/vnd.openxmlformats-officedocument.presentationml.slide+xml"/>
  <Override PartName="/ppt/slides/slide1.xml" ContentType="application/vnd.openxmlformats-officedocument.presentationml.slide+xml"/>
  <Override PartName="/ppt/slides/slide51.xml" ContentType="application/vnd.openxmlformats-officedocument.presentationml.slide+xml"/>
  <Override PartName="/ppt/slides/slide7.xml" ContentType="application/vnd.openxmlformats-officedocument.presentationml.slide+xml"/>
  <Override PartName="/ppt/slides/slide62.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notesSlides/notesSlide4.xml" ContentType="application/vnd.openxmlformats-officedocument.presentationml.notesSlide+xml"/>
  <Override PartName="/ppt/slides/slide13.xml" ContentType="application/vnd.openxmlformats-officedocument.presentationml.slide+xml"/>
  <Override PartName="/ppt/notesSlides/notesSlide6.xml" ContentType="application/vnd.openxmlformats-officedocument.presentationml.notesSlide+xml"/>
  <Override PartName="/ppt/slides/slide20.xml" ContentType="application/vnd.openxmlformats-officedocument.presentationml.slide+xml"/>
  <Override PartName="/ppt/slides/slide17.xml" ContentType="application/vnd.openxmlformats-officedocument.presentationml.slide+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s/slide78.xml" ContentType="application/vnd.openxmlformats-officedocument.presentationml.slide+xml"/>
  <Override PartName="/ppt/notesSlides/notesSlide1.xml" ContentType="application/vnd.openxmlformats-officedocument.presentationml.notesSlide+xml"/>
  <Override PartName="/ppt/slides/slide61.xml" ContentType="application/vnd.openxmlformats-officedocument.presentationml.slide+xml"/>
  <Override PartName="/ppt/slides/slide43.xml" ContentType="application/vnd.openxmlformats-officedocument.presentationml.slide+xml"/>
  <Override PartName="/ppt/slideLayouts/slideLayout6.xml" ContentType="application/vnd.openxmlformats-officedocument.presentationml.slideLayout+xml"/>
  <Override PartName="/ppt/slides/slide37.xml" ContentType="application/vnd.openxmlformats-officedocument.presentationml.slide+xml"/>
  <Override PartName="/ppt/slides/slide10.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commentAuthors.xml" ContentType="application/vnd.openxmlformats-officedocument.presentationml.commentAuthors+xml"/>
  <Default Extension="png" ContentType="image/png"/>
  <Override PartName="/ppt/slides/slide83.xml" ContentType="application/vnd.openxmlformats-officedocument.presentationml.slide+xml"/>
  <Override PartName="/ppt/slides/slide27.xml" ContentType="application/vnd.openxmlformats-officedocument.presentationml.slide+xml"/>
  <Override PartName="/docProps/core.xml" ContentType="application/vnd.openxmlformats-package.core-properties+xml"/>
  <Override PartName="/ppt/slides/slide56.xml" ContentType="application/vnd.openxmlformats-officedocument.presentationml.slide+xml"/>
  <Override PartName="/ppt/slides/slide31.xml" ContentType="application/vnd.openxmlformats-officedocument.presentationml.slide+xml"/>
  <Default Extension="bin" ContentType="application/vnd.openxmlformats-officedocument.presentationml.printerSettings"/>
  <Override PartName="/ppt/notesSlides/notesSlide10.xml" ContentType="application/vnd.openxmlformats-officedocument.presentationml.notesSlide+xml"/>
  <Override PartName="/ppt/slides/slide53.xml" ContentType="application/vnd.openxmlformats-officedocument.presentationml.slide+xml"/>
  <Override PartName="/ppt/slides/slide76.xml" ContentType="application/vnd.openxmlformats-officedocument.presentationml.slide+xml"/>
  <Override PartName="/ppt/comments/comment1.xml" ContentType="application/vnd.openxmlformats-officedocument.presentationml.comments+xml"/>
  <Override PartName="/ppt/slides/slide55.xml" ContentType="application/vnd.openxmlformats-officedocument.presentationml.slide+xml"/>
  <Override PartName="/ppt/slides/slide67.xml" ContentType="application/vnd.openxmlformats-officedocument.presentationml.slide+xml"/>
  <Override PartName="/ppt/slides/slide12.xml" ContentType="application/vnd.openxmlformats-officedocument.presentationml.slide+xml"/>
  <Override PartName="/ppt/slides/slide19.xml" ContentType="application/vnd.openxmlformats-officedocument.presentationml.slide+xml"/>
  <Override PartName="/ppt/slides/slide41.xml" ContentType="application/vnd.openxmlformats-officedocument.presentationml.slide+xml"/>
  <Override PartName="/ppt/slides/slide46.xml" ContentType="application/vnd.openxmlformats-officedocument.presentationml.slide+xml"/>
  <Override PartName="/ppt/notesSlides/notesSlide2.xml" ContentType="application/vnd.openxmlformats-officedocument.presentationml.notesSlide+xml"/>
  <Override PartName="/ppt/theme/theme2.xml" ContentType="application/vnd.openxmlformats-officedocument.theme+xml"/>
  <Override PartName="/ppt/slides/slide84.xml" ContentType="application/vnd.openxmlformats-officedocument.presentationml.slide+xml"/>
  <Override PartName="/ppt/slides/slide2.xml" ContentType="application/vnd.openxmlformats-officedocument.presentationml.slide+xml"/>
  <Override PartName="/ppt/slides/slide80.xml" ContentType="application/vnd.openxmlformats-officedocument.presentationml.slide+xml"/>
  <Override PartName="/ppt/slides/slide69.xml" ContentType="application/vnd.openxmlformats-officedocument.presentationml.slide+xml"/>
  <Override PartName="/ppt/slides/slide35.xml" ContentType="application/vnd.openxmlformats-officedocument.presentationml.slide+xml"/>
  <Override PartName="/ppt/slides/slide42.xml" ContentType="application/vnd.openxmlformats-officedocument.presentationml.slide+xml"/>
  <Override PartName="/ppt/slides/slide45.xml" ContentType="application/vnd.openxmlformats-officedocument.presentationml.slide+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s/slide50.xml" ContentType="application/vnd.openxmlformats-officedocument.presentationml.slide+xml"/>
  <Override PartName="/ppt/slides/slide54.xml" ContentType="application/vnd.openxmlformats-officedocument.presentationml.slide+xml"/>
  <Override PartName="/ppt/slides/slide57.xml" ContentType="application/vnd.openxmlformats-officedocument.presentationml.slide+xml"/>
  <Override PartName="/ppt/notesSlides/notesSlide3.xml" ContentType="application/vnd.openxmlformats-officedocument.presentationml.notesSlide+xml"/>
  <Override PartName="/ppt/slides/slide58.xml" ContentType="application/vnd.openxmlformats-officedocument.presentationml.slide+xml"/>
  <Default Extension="xml" ContentType="application/xml"/>
  <Override PartName="/ppt/slides/slide26.xml" ContentType="application/vnd.openxmlformats-officedocument.presentationml.slide+xml"/>
  <Override PartName="/ppt/slideMasters/slideMaster1.xml" ContentType="application/vnd.openxmlformats-officedocument.presentationml.slideMaster+xml"/>
  <Override PartName="/ppt/slides/slide86.xml" ContentType="application/vnd.openxmlformats-officedocument.presentationml.slide+xml"/>
  <Override PartName="/ppt/notesSlides/notesSlide7.xml" ContentType="application/vnd.openxmlformats-officedocument.presentationml.notesSlide+xml"/>
  <Override PartName="/ppt/slides/slide81.xml" ContentType="application/vnd.openxmlformats-officedocument.presentationml.slide+xml"/>
  <Override PartName="/ppt/slides/slide25.xml" ContentType="application/vnd.openxmlformats-officedocument.presentationml.slide+xml"/>
  <Override PartName="/ppt/slides/slide63.xml" ContentType="application/vnd.openxmlformats-officedocument.presentationml.slide+xml"/>
  <Override PartName="/ppt/slides/slide14.xml" ContentType="application/vnd.openxmlformats-officedocument.presentationml.slide+xml"/>
  <Override PartName="/ppt/slides/slide40.xml" ContentType="application/vnd.openxmlformats-officedocument.presentationml.slide+xml"/>
  <Override PartName="/ppt/slides/slide82.xml" ContentType="application/vnd.openxmlformats-officedocument.presentationml.slide+xml"/>
  <Override PartName="/ppt/slides/slide34.xml" ContentType="application/vnd.openxmlformats-officedocument.presentationml.slide+xml"/>
  <Override PartName="/ppt/slides/slide44.xml" ContentType="application/vnd.openxmlformats-officedocument.presentationml.slide+xml"/>
  <Override PartName="/ppt/notesSlides/notesSlide5.xml" ContentType="application/vnd.openxmlformats-officedocument.presentationml.notesSlide+xml"/>
  <Override PartName="/ppt/slides/slide49.xml" ContentType="application/vnd.openxmlformats-officedocument.presentationml.slide+xml"/>
  <Override PartName="/ppt/slideLayouts/slideLayout1.xml" ContentType="application/vnd.openxmlformats-officedocument.presentationml.slideLayout+xml"/>
  <Override PartName="/ppt/slides/slide70.xml" ContentType="application/vnd.openxmlformats-officedocument.presentationml.slide+xml"/>
  <Override PartName="/ppt/slides/slide48.xml" ContentType="application/vnd.openxmlformats-officedocument.presentationml.slide+xml"/>
  <Override PartName="/ppt/theme/theme1.xml" ContentType="application/vnd.openxmlformats-officedocument.theme+xml"/>
  <Override PartName="/ppt/presentation.xml" ContentType="application/vnd.openxmlformats-officedocument.presentationml.presentation.main+xml"/>
  <Override PartName="/ppt/slides/slide77.xml" ContentType="application/vnd.openxmlformats-officedocument.presentationml.slide+xml"/>
  <Override PartName="/ppt/slides/slide5.xml" ContentType="application/vnd.openxmlformats-officedocument.presentationml.slide+xml"/>
  <Override PartName="/ppt/slideLayouts/slideLayout7.xml" ContentType="application/vnd.openxmlformats-officedocument.presentationml.slideLayout+xml"/>
  <Override PartName="/ppt/slides/slide59.xml" ContentType="application/vnd.openxmlformats-officedocument.presentationml.slide+xml"/>
  <Override PartName="/ppt/slides/slide79.xml" ContentType="application/vnd.openxmlformats-officedocument.presentationml.slide+xml"/>
  <Default Extension="jpeg" ContentType="image/jpeg"/>
  <Override PartName="/ppt/slides/slide6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Default Extension="tiff" ContentType="image/tiff"/>
  <Override PartName="/ppt/slideLayouts/slideLayout11.xml" ContentType="application/vnd.openxmlformats-officedocument.presentationml.slideLayout+xml"/>
  <Override PartName="/ppt/notesSlides/notesSlide8.xml" ContentType="application/vnd.openxmlformats-officedocument.presentationml.notesSlide+xml"/>
  <Override PartName="/ppt/slides/slide72.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8.xml" ContentType="application/vnd.openxmlformats-officedocument.presentationml.slide+xml"/>
  <Override PartName="/ppt/slides/slide15.xml" ContentType="application/vnd.openxmlformats-officedocument.presentationml.slide+xml"/>
  <Default Extension="rels" ContentType="application/vnd.openxmlformats-package.relationships+xml"/>
  <Override PartName="/ppt/slides/slide9.xml" ContentType="application/vnd.openxmlformats-officedocument.presentationml.slide+xml"/>
  <Override PartName="/ppt/slides/slide60.xml" ContentType="application/vnd.openxmlformats-officedocument.presentationml.slide+xml"/>
  <Override PartName="/ppt/slides/slide24.xml" ContentType="application/vnd.openxmlformats-officedocument.presentationml.slide+xml"/>
  <Override PartName="/ppt/slides/slide39.xml" ContentType="application/vnd.openxmlformats-officedocument.presentationml.slide+xml"/>
  <Override PartName="/ppt/slides/slide73.xml" ContentType="application/vnd.openxmlformats-officedocument.presentationml.slide+xml"/>
  <Override PartName="/ppt/slides/slide32.xml" ContentType="application/vnd.openxmlformats-officedocument.presentationml.slide+xml"/>
  <Override PartName="/ppt/slides/slide71.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Default Extension="pdf" ContentType="application/pdf"/>
  <Default Extension="gif" ContentType="image/gif"/>
  <Override PartName="/ppt/slides/slide29.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720" r:id="rId1"/>
  </p:sldMasterIdLst>
  <p:notesMasterIdLst>
    <p:notesMasterId r:id="rId88"/>
  </p:notesMasterIdLst>
  <p:sldIdLst>
    <p:sldId id="256" r:id="rId2"/>
    <p:sldId id="288" r:id="rId3"/>
    <p:sldId id="282" r:id="rId4"/>
    <p:sldId id="286" r:id="rId5"/>
    <p:sldId id="287" r:id="rId6"/>
    <p:sldId id="289" r:id="rId7"/>
    <p:sldId id="300" r:id="rId8"/>
    <p:sldId id="268" r:id="rId9"/>
    <p:sldId id="270" r:id="rId10"/>
    <p:sldId id="304" r:id="rId11"/>
    <p:sldId id="309" r:id="rId12"/>
    <p:sldId id="280" r:id="rId13"/>
    <p:sldId id="298" r:id="rId14"/>
    <p:sldId id="301" r:id="rId15"/>
    <p:sldId id="299" r:id="rId16"/>
    <p:sldId id="259" r:id="rId17"/>
    <p:sldId id="260" r:id="rId18"/>
    <p:sldId id="262" r:id="rId19"/>
    <p:sldId id="261" r:id="rId20"/>
    <p:sldId id="307" r:id="rId21"/>
    <p:sldId id="308" r:id="rId22"/>
    <p:sldId id="293" r:id="rId23"/>
    <p:sldId id="258" r:id="rId24"/>
    <p:sldId id="312" r:id="rId25"/>
    <p:sldId id="274" r:id="rId26"/>
    <p:sldId id="276" r:id="rId27"/>
    <p:sldId id="275" r:id="rId28"/>
    <p:sldId id="292" r:id="rId29"/>
    <p:sldId id="263" r:id="rId30"/>
    <p:sldId id="265" r:id="rId31"/>
    <p:sldId id="264" r:id="rId32"/>
    <p:sldId id="267" r:id="rId33"/>
    <p:sldId id="266" r:id="rId34"/>
    <p:sldId id="305" r:id="rId35"/>
    <p:sldId id="269" r:id="rId36"/>
    <p:sldId id="277" r:id="rId37"/>
    <p:sldId id="311" r:id="rId38"/>
    <p:sldId id="303" r:id="rId39"/>
    <p:sldId id="297" r:id="rId40"/>
    <p:sldId id="278" r:id="rId41"/>
    <p:sldId id="285" r:id="rId42"/>
    <p:sldId id="284" r:id="rId43"/>
    <p:sldId id="281" r:id="rId44"/>
    <p:sldId id="291" r:id="rId45"/>
    <p:sldId id="257" r:id="rId46"/>
    <p:sldId id="294" r:id="rId47"/>
    <p:sldId id="302" r:id="rId48"/>
    <p:sldId id="358" r:id="rId49"/>
    <p:sldId id="360" r:id="rId50"/>
    <p:sldId id="361" r:id="rId51"/>
    <p:sldId id="362" r:id="rId52"/>
    <p:sldId id="364" r:id="rId53"/>
    <p:sldId id="365" r:id="rId54"/>
    <p:sldId id="366" r:id="rId55"/>
    <p:sldId id="367" r:id="rId56"/>
    <p:sldId id="368" r:id="rId57"/>
    <p:sldId id="370" r:id="rId58"/>
    <p:sldId id="371" r:id="rId59"/>
    <p:sldId id="372" r:id="rId60"/>
    <p:sldId id="375" r:id="rId61"/>
    <p:sldId id="376" r:id="rId62"/>
    <p:sldId id="377" r:id="rId63"/>
    <p:sldId id="379" r:id="rId64"/>
    <p:sldId id="380" r:id="rId65"/>
    <p:sldId id="381" r:id="rId66"/>
    <p:sldId id="383" r:id="rId67"/>
    <p:sldId id="384" r:id="rId68"/>
    <p:sldId id="386" r:id="rId69"/>
    <p:sldId id="392" r:id="rId70"/>
    <p:sldId id="393" r:id="rId71"/>
    <p:sldId id="395" r:id="rId72"/>
    <p:sldId id="396" r:id="rId73"/>
    <p:sldId id="399" r:id="rId74"/>
    <p:sldId id="409" r:id="rId75"/>
    <p:sldId id="416" r:id="rId76"/>
    <p:sldId id="417" r:id="rId77"/>
    <p:sldId id="418" r:id="rId78"/>
    <p:sldId id="419" r:id="rId79"/>
    <p:sldId id="428" r:id="rId80"/>
    <p:sldId id="429" r:id="rId81"/>
    <p:sldId id="430" r:id="rId82"/>
    <p:sldId id="295" r:id="rId83"/>
    <p:sldId id="296" r:id="rId84"/>
    <p:sldId id="431" r:id="rId85"/>
    <p:sldId id="432" r:id="rId86"/>
    <p:sldId id="306" r:id="rId8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mAuthor id="0" name="lionel kowal" initials="lk" lastIdx="1" clrIdx="0"/>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SorterView">
  <p:normalViewPr>
    <p:restoredLeft sz="15620"/>
    <p:restoredTop sz="94660"/>
  </p:normalViewPr>
  <p:slideViewPr>
    <p:cSldViewPr snapToGrid="0" snapToObjects="1">
      <p:cViewPr varScale="1">
        <p:scale>
          <a:sx n="92" d="100"/>
          <a:sy n="92" d="100"/>
        </p:scale>
        <p:origin x="-672" y="-112"/>
      </p:cViewPr>
      <p:guideLst>
        <p:guide orient="horz" pos="2160"/>
        <p:guide pos="2880"/>
      </p:guideLst>
    </p:cSldViewPr>
  </p:slideViewPr>
  <p:notesTextViewPr>
    <p:cViewPr>
      <p:scale>
        <a:sx n="100" d="100"/>
        <a:sy n="100" d="100"/>
      </p:scale>
      <p:origin x="0" y="0"/>
    </p:cViewPr>
  </p:notesTextViewPr>
  <p:sorterViewPr>
    <p:cViewPr>
      <p:scale>
        <a:sx n="150" d="100"/>
        <a:sy n="150" d="100"/>
      </p:scale>
      <p:origin x="0" y="51488"/>
    </p:cViewPr>
  </p:sorterViewPr>
  <p:gridSpacing cx="73736200" cy="73736200"/>
</p:viewPr>
</file>

<file path=ppt/_rels/presentation.xml.rels><?xml version="1.0" encoding="UTF-8" standalone="yes"?>
<Relationships xmlns="http://schemas.openxmlformats.org/package/2006/relationships"><Relationship Id="rId64" Type="http://schemas.openxmlformats.org/officeDocument/2006/relationships/slide" Target="slides/slide63.xml"/><Relationship Id="rId60" Type="http://schemas.openxmlformats.org/officeDocument/2006/relationships/slide" Target="slides/slide59.xml"/><Relationship Id="rId39" Type="http://schemas.openxmlformats.org/officeDocument/2006/relationships/slide" Target="slides/slide38.xml"/><Relationship Id="rId70" Type="http://schemas.openxmlformats.org/officeDocument/2006/relationships/slide" Target="slides/slide69.xml"/><Relationship Id="rId7" Type="http://schemas.openxmlformats.org/officeDocument/2006/relationships/slide" Target="slides/slide6.xml"/><Relationship Id="rId43" Type="http://schemas.openxmlformats.org/officeDocument/2006/relationships/slide" Target="slides/slide42.xml"/><Relationship Id="rId74" Type="http://schemas.openxmlformats.org/officeDocument/2006/relationships/slide" Target="slides/slide73.xml"/><Relationship Id="rId25" Type="http://schemas.openxmlformats.org/officeDocument/2006/relationships/slide" Target="slides/slide24.xml"/><Relationship Id="rId94" Type="http://schemas.openxmlformats.org/officeDocument/2006/relationships/tableStyles" Target="tableStyles.xml"/><Relationship Id="rId10" Type="http://schemas.openxmlformats.org/officeDocument/2006/relationships/slide" Target="slides/slide9.xml"/><Relationship Id="rId90" Type="http://schemas.openxmlformats.org/officeDocument/2006/relationships/commentAuthors" Target="commentAuthors.xml"/><Relationship Id="rId50" Type="http://schemas.openxmlformats.org/officeDocument/2006/relationships/slide" Target="slides/slide49.xml"/><Relationship Id="rId77" Type="http://schemas.openxmlformats.org/officeDocument/2006/relationships/slide" Target="slides/slide76.xml"/><Relationship Id="rId63" Type="http://schemas.openxmlformats.org/officeDocument/2006/relationships/slide" Target="slides/slide62.xml"/><Relationship Id="rId17" Type="http://schemas.openxmlformats.org/officeDocument/2006/relationships/slide" Target="slides/slide16.xml"/><Relationship Id="rId85" Type="http://schemas.openxmlformats.org/officeDocument/2006/relationships/slide" Target="slides/slide84.xml"/><Relationship Id="rId9" Type="http://schemas.openxmlformats.org/officeDocument/2006/relationships/slide" Target="slides/slide8.xml"/><Relationship Id="rId18" Type="http://schemas.openxmlformats.org/officeDocument/2006/relationships/slide" Target="slides/slide17.xml"/><Relationship Id="rId27" Type="http://schemas.openxmlformats.org/officeDocument/2006/relationships/slide" Target="slides/slide26.xml"/><Relationship Id="rId71" Type="http://schemas.openxmlformats.org/officeDocument/2006/relationships/slide" Target="slides/slide70.xml"/><Relationship Id="rId14" Type="http://schemas.openxmlformats.org/officeDocument/2006/relationships/slide" Target="slides/slide13.xml"/><Relationship Id="rId4" Type="http://schemas.openxmlformats.org/officeDocument/2006/relationships/slide" Target="slides/slide3.xml"/><Relationship Id="rId28" Type="http://schemas.openxmlformats.org/officeDocument/2006/relationships/slide" Target="slides/slide27.xml"/><Relationship Id="rId92" Type="http://schemas.openxmlformats.org/officeDocument/2006/relationships/viewProps" Target="viewProps.xml"/><Relationship Id="rId45" Type="http://schemas.openxmlformats.org/officeDocument/2006/relationships/slide" Target="slides/slide44.xml"/><Relationship Id="rId58" Type="http://schemas.openxmlformats.org/officeDocument/2006/relationships/slide" Target="slides/slide57.xml"/><Relationship Id="rId42" Type="http://schemas.openxmlformats.org/officeDocument/2006/relationships/slide" Target="slides/slide41.xml"/><Relationship Id="rId73" Type="http://schemas.openxmlformats.org/officeDocument/2006/relationships/slide" Target="slides/slide72.xml"/><Relationship Id="rId89" Type="http://schemas.openxmlformats.org/officeDocument/2006/relationships/printerSettings" Target="printerSettings/printerSettings1.bin"/><Relationship Id="rId88" Type="http://schemas.openxmlformats.org/officeDocument/2006/relationships/notesMaster" Target="notesMasters/notesMaster1.xml"/><Relationship Id="rId87" Type="http://schemas.openxmlformats.org/officeDocument/2006/relationships/slide" Target="slides/slide86.xml"/><Relationship Id="rId6" Type="http://schemas.openxmlformats.org/officeDocument/2006/relationships/slide" Target="slides/slide5.xml"/><Relationship Id="rId49" Type="http://schemas.openxmlformats.org/officeDocument/2006/relationships/slide" Target="slides/slide48.xml"/><Relationship Id="rId44" Type="http://schemas.openxmlformats.org/officeDocument/2006/relationships/slide" Target="slides/slide43.xml"/><Relationship Id="rId82" Type="http://schemas.openxmlformats.org/officeDocument/2006/relationships/slide" Target="slides/slide81.xml"/><Relationship Id="rId69" Type="http://schemas.openxmlformats.org/officeDocument/2006/relationships/slide" Target="slides/slide68.xml"/><Relationship Id="rId19" Type="http://schemas.openxmlformats.org/officeDocument/2006/relationships/slide" Target="slides/slide18.xml"/><Relationship Id="rId38" Type="http://schemas.openxmlformats.org/officeDocument/2006/relationships/slide" Target="slides/slide37.xml"/><Relationship Id="rId20" Type="http://schemas.openxmlformats.org/officeDocument/2006/relationships/slide" Target="slides/slide19.xml"/><Relationship Id="rId2" Type="http://schemas.openxmlformats.org/officeDocument/2006/relationships/slide" Target="slides/slide1.xml"/><Relationship Id="rId46" Type="http://schemas.openxmlformats.org/officeDocument/2006/relationships/slide" Target="slides/slide45.xml"/><Relationship Id="rId57" Type="http://schemas.openxmlformats.org/officeDocument/2006/relationships/slide" Target="slides/slide56.xml"/><Relationship Id="rId59" Type="http://schemas.openxmlformats.org/officeDocument/2006/relationships/slide" Target="slides/slide58.xml"/><Relationship Id="rId35" Type="http://schemas.openxmlformats.org/officeDocument/2006/relationships/slide" Target="slides/slide34.xml"/><Relationship Id="rId51" Type="http://schemas.openxmlformats.org/officeDocument/2006/relationships/slide" Target="slides/slide50.xml"/><Relationship Id="rId55" Type="http://schemas.openxmlformats.org/officeDocument/2006/relationships/slide" Target="slides/slide54.xml"/><Relationship Id="rId31" Type="http://schemas.openxmlformats.org/officeDocument/2006/relationships/slide" Target="slides/slide30.xml"/><Relationship Id="rId34" Type="http://schemas.openxmlformats.org/officeDocument/2006/relationships/slide" Target="slides/slide33.xml"/><Relationship Id="rId40" Type="http://schemas.openxmlformats.org/officeDocument/2006/relationships/slide" Target="slides/slide39.xml"/><Relationship Id="rId62" Type="http://schemas.openxmlformats.org/officeDocument/2006/relationships/slide" Target="slides/slide61.xml"/><Relationship Id="rId66" Type="http://schemas.openxmlformats.org/officeDocument/2006/relationships/slide" Target="slides/slide65.xml"/><Relationship Id="rId36" Type="http://schemas.openxmlformats.org/officeDocument/2006/relationships/slide" Target="slides/slide35.xml"/><Relationship Id="rId72" Type="http://schemas.openxmlformats.org/officeDocument/2006/relationships/slide" Target="slides/slide71.xml"/><Relationship Id="rId1" Type="http://schemas.openxmlformats.org/officeDocument/2006/relationships/slideMaster" Target="slideMasters/slideMaster1.xml"/><Relationship Id="rId24" Type="http://schemas.openxmlformats.org/officeDocument/2006/relationships/slide" Target="slides/slide23.xml"/><Relationship Id="rId47" Type="http://schemas.openxmlformats.org/officeDocument/2006/relationships/slide" Target="slides/slide46.xml"/><Relationship Id="rId56" Type="http://schemas.openxmlformats.org/officeDocument/2006/relationships/slide" Target="slides/slide55.xml"/><Relationship Id="rId48" Type="http://schemas.openxmlformats.org/officeDocument/2006/relationships/slide" Target="slides/slide47.xml"/><Relationship Id="rId75" Type="http://schemas.openxmlformats.org/officeDocument/2006/relationships/slide" Target="slides/slide74.xml"/><Relationship Id="rId8" Type="http://schemas.openxmlformats.org/officeDocument/2006/relationships/slide" Target="slides/slide7.xml"/><Relationship Id="rId13" Type="http://schemas.openxmlformats.org/officeDocument/2006/relationships/slide" Target="slides/slide12.xml"/><Relationship Id="rId32" Type="http://schemas.openxmlformats.org/officeDocument/2006/relationships/slide" Target="slides/slide31.xml"/><Relationship Id="rId37" Type="http://schemas.openxmlformats.org/officeDocument/2006/relationships/slide" Target="slides/slide36.xml"/><Relationship Id="rId52" Type="http://schemas.openxmlformats.org/officeDocument/2006/relationships/slide" Target="slides/slide51.xml"/><Relationship Id="rId65" Type="http://schemas.openxmlformats.org/officeDocument/2006/relationships/slide" Target="slides/slide64.xml"/><Relationship Id="rId67" Type="http://schemas.openxmlformats.org/officeDocument/2006/relationships/slide" Target="slides/slide66.xml"/><Relationship Id="rId54" Type="http://schemas.openxmlformats.org/officeDocument/2006/relationships/slide" Target="slides/slide53.xml"/><Relationship Id="rId12" Type="http://schemas.openxmlformats.org/officeDocument/2006/relationships/slide" Target="slides/slide11.xml"/><Relationship Id="rId76" Type="http://schemas.openxmlformats.org/officeDocument/2006/relationships/slide" Target="slides/slide75.xml"/><Relationship Id="rId79" Type="http://schemas.openxmlformats.org/officeDocument/2006/relationships/slide" Target="slides/slide78.xml"/><Relationship Id="rId80" Type="http://schemas.openxmlformats.org/officeDocument/2006/relationships/slide" Target="slides/slide79.xml"/><Relationship Id="rId81" Type="http://schemas.openxmlformats.org/officeDocument/2006/relationships/slide" Target="slides/slide80.xml"/><Relationship Id="rId3" Type="http://schemas.openxmlformats.org/officeDocument/2006/relationships/slide" Target="slides/slide2.xml"/><Relationship Id="rId86" Type="http://schemas.openxmlformats.org/officeDocument/2006/relationships/slide" Target="slides/slide85.xml"/><Relationship Id="rId23" Type="http://schemas.openxmlformats.org/officeDocument/2006/relationships/slide" Target="slides/slide22.xml"/><Relationship Id="rId61" Type="http://schemas.openxmlformats.org/officeDocument/2006/relationships/slide" Target="slides/slide60.xml"/><Relationship Id="rId53" Type="http://schemas.openxmlformats.org/officeDocument/2006/relationships/slide" Target="slides/slide52.xml"/><Relationship Id="rId84" Type="http://schemas.openxmlformats.org/officeDocument/2006/relationships/slide" Target="slides/slide83.xml"/><Relationship Id="rId26" Type="http://schemas.openxmlformats.org/officeDocument/2006/relationships/slide" Target="slides/slide25.xml"/><Relationship Id="rId30" Type="http://schemas.openxmlformats.org/officeDocument/2006/relationships/slide" Target="slides/slide29.xml"/><Relationship Id="rId11" Type="http://schemas.openxmlformats.org/officeDocument/2006/relationships/slide" Target="slides/slide10.xml"/><Relationship Id="rId68" Type="http://schemas.openxmlformats.org/officeDocument/2006/relationships/slide" Target="slides/slide67.xml"/><Relationship Id="rId29" Type="http://schemas.openxmlformats.org/officeDocument/2006/relationships/slide" Target="slides/slide28.xml"/><Relationship Id="rId16" Type="http://schemas.openxmlformats.org/officeDocument/2006/relationships/slide" Target="slides/slide15.xml"/><Relationship Id="rId33" Type="http://schemas.openxmlformats.org/officeDocument/2006/relationships/slide" Target="slides/slide32.xml"/><Relationship Id="rId91" Type="http://schemas.openxmlformats.org/officeDocument/2006/relationships/presProps" Target="presProps.xml"/><Relationship Id="rId83" Type="http://schemas.openxmlformats.org/officeDocument/2006/relationships/slide" Target="slides/slide82.xml"/><Relationship Id="rId93" Type="http://schemas.openxmlformats.org/officeDocument/2006/relationships/theme" Target="theme/theme1.xml"/><Relationship Id="rId41" Type="http://schemas.openxmlformats.org/officeDocument/2006/relationships/slide" Target="slides/slide40.xml"/><Relationship Id="rId5" Type="http://schemas.openxmlformats.org/officeDocument/2006/relationships/slide" Target="slides/slide4.xml"/><Relationship Id="rId15" Type="http://schemas.openxmlformats.org/officeDocument/2006/relationships/slide" Target="slides/slide14.xml"/><Relationship Id="rId78" Type="http://schemas.openxmlformats.org/officeDocument/2006/relationships/slide" Target="slides/slide77.xml"/><Relationship Id="rId22" Type="http://schemas.openxmlformats.org/officeDocument/2006/relationships/slide" Target="slides/slide21.xml"/><Relationship Id="rId21" Type="http://schemas.openxmlformats.org/officeDocument/2006/relationships/slide" Target="slides/slide20.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m authorId="0" dt="2012-08-26T21:40:04.840" idx="1">
    <p:pos x="10" y="10"/>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4C3F9D-A280-C94C-97A2-B989776E3C77}" type="datetimeFigureOut">
              <a:rPr lang="en-US" smtClean="0"/>
              <a:pPr/>
              <a:t>9/1/12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FA225F-13FC-AB47-A4D2-2B5CD599FE0C}"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FA225F-13FC-AB47-A4D2-2B5CD599FE0C}" type="slidenum">
              <a:rPr lang="en-US" smtClean="0"/>
              <a:pPr/>
              <a:t>11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625E2C-9181-4488-B113-8426460EF506}" type="slidenum">
              <a:rPr lang="en-US"/>
              <a:pPr/>
              <a:t>54</a:t>
            </a:fld>
            <a:endParaRPr lang="en-US"/>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BE54CC-42E9-4F4C-925C-0EEA3EB5FC33}" type="slidenum">
              <a:rPr lang="en-US"/>
              <a:pPr/>
              <a:t>55</a:t>
            </a:fld>
            <a:endParaRPr lang="en-US"/>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035F8D-CD43-4A9E-BE98-9520D16006D7}" type="slidenum">
              <a:rPr lang="en-US"/>
              <a:pPr/>
              <a:t>56</a:t>
            </a:fld>
            <a:endParaRPr lang="en-US"/>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443FAE59-B86D-47DE-8798-0C498FB66FEE}" type="slidenum">
              <a:rPr lang="en-AU" smtClean="0"/>
              <a:pPr/>
              <a:t>69</a:t>
            </a:fld>
            <a:endParaRPr lang="en-AU"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443FAE59-B86D-47DE-8798-0C498FB66FEE}" type="slidenum">
              <a:rPr lang="en-AU" smtClean="0"/>
              <a:pPr/>
              <a:t>70</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443FAE59-B86D-47DE-8798-0C498FB66FEE}" type="slidenum">
              <a:rPr lang="en-AU" smtClean="0"/>
              <a:pPr/>
              <a:t>71</a:t>
            </a:fld>
            <a:endParaRPr lang="en-AU"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443FAE59-B86D-47DE-8798-0C498FB66FEE}" type="slidenum">
              <a:rPr lang="en-AU" smtClean="0"/>
              <a:pPr/>
              <a:t>72</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443FAE59-B86D-47DE-8798-0C498FB66FEE}" type="slidenum">
              <a:rPr lang="en-AU" smtClean="0"/>
              <a:pPr/>
              <a:t>73</a:t>
            </a:fld>
            <a:endParaRPr lang="en-AU"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78AEAB-0BE3-48AE-B10D-A556F093376E}" type="slidenum">
              <a:rPr lang="en-US"/>
              <a:pPr/>
              <a:t>74</a:t>
            </a:fld>
            <a:endParaRPr lang="en-US"/>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FA225F-13FC-AB47-A4D2-2B5CD599FE0C}" type="slidenum">
              <a:rPr lang="en-US" smtClean="0"/>
              <a:pPr/>
              <a:t>86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lstStyle>
          <a:p>
            <a:r>
              <a:rPr kumimoji="0" lang="en-AU"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AU" smtClean="0"/>
              <a:t>Click to edit Master subtitle style</a:t>
            </a:r>
            <a:endParaRPr kumimoji="0" lang="en-US"/>
          </a:p>
        </p:txBody>
      </p:sp>
      <p:sp>
        <p:nvSpPr>
          <p:cNvPr id="7" name="Date Placeholder 6"/>
          <p:cNvSpPr>
            <a:spLocks noGrp="1"/>
          </p:cNvSpPr>
          <p:nvPr>
            <p:ph type="dt" sz="half" idx="10"/>
          </p:nvPr>
        </p:nvSpPr>
        <p:spPr/>
        <p:txBody>
          <a:bodyPr/>
          <a:lstStyle/>
          <a:p>
            <a:fld id="{4AAFC40D-59B0-E242-A63D-27F82D3F2D6A}" type="datetimeFigureOut">
              <a:rPr lang="en-US" smtClean="0"/>
              <a:pPr/>
              <a:t>9/1/12</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941F6ED5-AF6B-FC4F-8EDD-CF3EB77FB2AA}"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AU"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AU" smtClean="0"/>
              <a:t>Click to edit Master text styles</a:t>
            </a:r>
          </a:p>
          <a:p>
            <a:pPr lvl="1" eaLnBrk="1" latinLnBrk="0" hangingPunct="1"/>
            <a:r>
              <a:rPr lang="en-AU" smtClean="0"/>
              <a:t>Second level</a:t>
            </a:r>
          </a:p>
          <a:p>
            <a:pPr lvl="2" eaLnBrk="1" latinLnBrk="0" hangingPunct="1"/>
            <a:r>
              <a:rPr lang="en-AU" smtClean="0"/>
              <a:t>Third level</a:t>
            </a:r>
          </a:p>
          <a:p>
            <a:pPr lvl="3" eaLnBrk="1" latinLnBrk="0" hangingPunct="1"/>
            <a:r>
              <a:rPr lang="en-AU" smtClean="0"/>
              <a:t>Fourth level</a:t>
            </a:r>
          </a:p>
          <a:p>
            <a:pPr lvl="4" eaLnBrk="1" latinLnBrk="0" hangingPunct="1"/>
            <a:r>
              <a:rPr lang="en-AU" smtClean="0"/>
              <a:t>Fifth level</a:t>
            </a:r>
            <a:endParaRPr kumimoji="0" lang="en-US"/>
          </a:p>
        </p:txBody>
      </p:sp>
      <p:sp>
        <p:nvSpPr>
          <p:cNvPr id="4" name="Date Placeholder 3"/>
          <p:cNvSpPr>
            <a:spLocks noGrp="1"/>
          </p:cNvSpPr>
          <p:nvPr>
            <p:ph type="dt" sz="half" idx="10"/>
          </p:nvPr>
        </p:nvSpPr>
        <p:spPr/>
        <p:txBody>
          <a:bodyPr/>
          <a:lstStyle/>
          <a:p>
            <a:fld id="{4AAFC40D-59B0-E242-A63D-27F82D3F2D6A}" type="datetimeFigureOut">
              <a:rPr lang="en-US" smtClean="0"/>
              <a:pPr/>
              <a:t>9/1/12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1F6ED5-AF6B-FC4F-8EDD-CF3EB77FB2A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lstStyle>
          <a:p>
            <a:r>
              <a:rPr kumimoji="0" lang="en-AU"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AU" smtClean="0"/>
              <a:t>Click to edit Master text styles</a:t>
            </a:r>
          </a:p>
        </p:txBody>
      </p:sp>
      <p:sp>
        <p:nvSpPr>
          <p:cNvPr id="4" name="Date Placeholder 3"/>
          <p:cNvSpPr>
            <a:spLocks noGrp="1"/>
          </p:cNvSpPr>
          <p:nvPr>
            <p:ph type="dt" sz="half" idx="10"/>
          </p:nvPr>
        </p:nvSpPr>
        <p:spPr/>
        <p:txBody>
          <a:bodyPr/>
          <a:lstStyle/>
          <a:p>
            <a:fld id="{4AAFC40D-59B0-E242-A63D-27F82D3F2D6A}" type="datetimeFigureOut">
              <a:rPr lang="en-US" smtClean="0"/>
              <a:pPr/>
              <a:t>9/1/12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1F6ED5-AF6B-FC4F-8EDD-CF3EB77FB2AA}"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AU"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AU" smtClean="0"/>
              <a:t>Click to edit Master text styles</a:t>
            </a:r>
          </a:p>
          <a:p>
            <a:pPr lvl="1" eaLnBrk="1" latinLnBrk="0" hangingPunct="1"/>
            <a:r>
              <a:rPr lang="en-AU" smtClean="0"/>
              <a:t>Second level</a:t>
            </a:r>
          </a:p>
          <a:p>
            <a:pPr lvl="2" eaLnBrk="1" latinLnBrk="0" hangingPunct="1"/>
            <a:r>
              <a:rPr lang="en-AU" smtClean="0"/>
              <a:t>Third level</a:t>
            </a:r>
          </a:p>
          <a:p>
            <a:pPr lvl="3" eaLnBrk="1" latinLnBrk="0" hangingPunct="1"/>
            <a:r>
              <a:rPr lang="en-AU" smtClean="0"/>
              <a:t>Fourth level</a:t>
            </a:r>
          </a:p>
          <a:p>
            <a:pPr lvl="4" eaLnBrk="1" latinLnBrk="0" hangingPunct="1"/>
            <a:r>
              <a:rPr lang="en-AU"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AU" smtClean="0"/>
              <a:t>Click to edit Master text styles</a:t>
            </a:r>
          </a:p>
          <a:p>
            <a:pPr lvl="1" eaLnBrk="1" latinLnBrk="0" hangingPunct="1"/>
            <a:r>
              <a:rPr lang="en-AU" smtClean="0"/>
              <a:t>Second level</a:t>
            </a:r>
          </a:p>
          <a:p>
            <a:pPr lvl="2" eaLnBrk="1" latinLnBrk="0" hangingPunct="1"/>
            <a:r>
              <a:rPr lang="en-AU" smtClean="0"/>
              <a:t>Third level</a:t>
            </a:r>
          </a:p>
          <a:p>
            <a:pPr lvl="3" eaLnBrk="1" latinLnBrk="0" hangingPunct="1"/>
            <a:r>
              <a:rPr lang="en-AU" smtClean="0"/>
              <a:t>Fourth level</a:t>
            </a:r>
          </a:p>
          <a:p>
            <a:pPr lvl="4" eaLnBrk="1" latinLnBrk="0" hangingPunct="1"/>
            <a:r>
              <a:rPr lang="en-AU" smtClean="0"/>
              <a:t>Fifth level</a:t>
            </a:r>
            <a:endParaRPr kumimoji="0" lang="en-US"/>
          </a:p>
        </p:txBody>
      </p:sp>
      <p:sp>
        <p:nvSpPr>
          <p:cNvPr id="5" name="Date Placeholder 4"/>
          <p:cNvSpPr>
            <a:spLocks noGrp="1"/>
          </p:cNvSpPr>
          <p:nvPr>
            <p:ph type="dt" sz="half" idx="10"/>
          </p:nvPr>
        </p:nvSpPr>
        <p:spPr/>
        <p:txBody>
          <a:bodyPr/>
          <a:lstStyle/>
          <a:p>
            <a:fld id="{4AAFC40D-59B0-E242-A63D-27F82D3F2D6A}" type="datetimeFigureOut">
              <a:rPr lang="en-US" smtClean="0"/>
              <a:pPr/>
              <a:t>9/1/12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1F6ED5-AF6B-FC4F-8EDD-CF3EB77FB2A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lstStyle>
          <a:p>
            <a:r>
              <a:rPr kumimoji="0" lang="en-AU"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AU"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AU"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AU" smtClean="0"/>
              <a:t>Click to edit Master text styles</a:t>
            </a:r>
          </a:p>
          <a:p>
            <a:pPr lvl="1" eaLnBrk="1" latinLnBrk="0" hangingPunct="1"/>
            <a:r>
              <a:rPr lang="en-AU" smtClean="0"/>
              <a:t>Second level</a:t>
            </a:r>
          </a:p>
          <a:p>
            <a:pPr lvl="2" eaLnBrk="1" latinLnBrk="0" hangingPunct="1"/>
            <a:r>
              <a:rPr lang="en-AU" smtClean="0"/>
              <a:t>Third level</a:t>
            </a:r>
          </a:p>
          <a:p>
            <a:pPr lvl="3" eaLnBrk="1" latinLnBrk="0" hangingPunct="1"/>
            <a:r>
              <a:rPr lang="en-AU" smtClean="0"/>
              <a:t>Fourth level</a:t>
            </a:r>
          </a:p>
          <a:p>
            <a:pPr lvl="4" eaLnBrk="1" latinLnBrk="0" hangingPunct="1"/>
            <a:r>
              <a:rPr lang="en-AU"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AU" smtClean="0"/>
              <a:t>Click to edit Master text styles</a:t>
            </a:r>
          </a:p>
          <a:p>
            <a:pPr lvl="1" eaLnBrk="1" latinLnBrk="0" hangingPunct="1"/>
            <a:r>
              <a:rPr lang="en-AU" smtClean="0"/>
              <a:t>Second level</a:t>
            </a:r>
          </a:p>
          <a:p>
            <a:pPr lvl="2" eaLnBrk="1" latinLnBrk="0" hangingPunct="1"/>
            <a:r>
              <a:rPr lang="en-AU" smtClean="0"/>
              <a:t>Third level</a:t>
            </a:r>
          </a:p>
          <a:p>
            <a:pPr lvl="3" eaLnBrk="1" latinLnBrk="0" hangingPunct="1"/>
            <a:r>
              <a:rPr lang="en-AU" smtClean="0"/>
              <a:t>Fourth level</a:t>
            </a:r>
          </a:p>
          <a:p>
            <a:pPr lvl="4" eaLnBrk="1" latinLnBrk="0" hangingPunct="1"/>
            <a:r>
              <a:rPr lang="en-AU" smtClean="0"/>
              <a:t>Fifth level</a:t>
            </a:r>
            <a:endParaRPr kumimoji="0" lang="en-US"/>
          </a:p>
        </p:txBody>
      </p:sp>
      <p:sp>
        <p:nvSpPr>
          <p:cNvPr id="7" name="Date Placeholder 6"/>
          <p:cNvSpPr>
            <a:spLocks noGrp="1"/>
          </p:cNvSpPr>
          <p:nvPr>
            <p:ph type="dt" sz="half" idx="10"/>
          </p:nvPr>
        </p:nvSpPr>
        <p:spPr/>
        <p:txBody>
          <a:bodyPr/>
          <a:lstStyle/>
          <a:p>
            <a:fld id="{4AAFC40D-59B0-E242-A63D-27F82D3F2D6A}" type="datetimeFigureOut">
              <a:rPr lang="en-US" smtClean="0"/>
              <a:pPr/>
              <a:t>9/1/12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41F6ED5-AF6B-FC4F-8EDD-CF3EB77FB2A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AU" smtClean="0"/>
              <a:t>Click to edit Master title style</a:t>
            </a:r>
            <a:endParaRPr kumimoji="0" lang="en-US"/>
          </a:p>
        </p:txBody>
      </p:sp>
      <p:sp>
        <p:nvSpPr>
          <p:cNvPr id="3" name="Date Placeholder 2"/>
          <p:cNvSpPr>
            <a:spLocks noGrp="1"/>
          </p:cNvSpPr>
          <p:nvPr>
            <p:ph type="dt" sz="half" idx="10"/>
          </p:nvPr>
        </p:nvSpPr>
        <p:spPr/>
        <p:txBody>
          <a:bodyPr/>
          <a:lstStyle/>
          <a:p>
            <a:fld id="{4AAFC40D-59B0-E242-A63D-27F82D3F2D6A}" type="datetimeFigureOut">
              <a:rPr lang="en-US" smtClean="0"/>
              <a:pPr/>
              <a:t>9/1/12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41F6ED5-AF6B-FC4F-8EDD-CF3EB77FB2A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4AAFC40D-59B0-E242-A63D-27F82D3F2D6A}" type="datetimeFigureOut">
              <a:rPr lang="en-US" smtClean="0"/>
              <a:pPr/>
              <a:t>9/1/12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41F6ED5-AF6B-FC4F-8EDD-CF3EB77FB2AA}"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lstStyle>
          <a:p>
            <a:r>
              <a:rPr kumimoji="0" lang="en-AU"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AU"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lstStyle>
          <a:p>
            <a:pPr lvl="0" eaLnBrk="1" latinLnBrk="0" hangingPunct="1"/>
            <a:r>
              <a:rPr lang="en-AU" smtClean="0"/>
              <a:t>Click to edit Master text styles</a:t>
            </a:r>
          </a:p>
          <a:p>
            <a:pPr lvl="1" eaLnBrk="1" latinLnBrk="0" hangingPunct="1"/>
            <a:r>
              <a:rPr lang="en-AU" smtClean="0"/>
              <a:t>Second level</a:t>
            </a:r>
          </a:p>
          <a:p>
            <a:pPr lvl="2" eaLnBrk="1" latinLnBrk="0" hangingPunct="1"/>
            <a:r>
              <a:rPr lang="en-AU" smtClean="0"/>
              <a:t>Third level</a:t>
            </a:r>
          </a:p>
          <a:p>
            <a:pPr lvl="3" eaLnBrk="1" latinLnBrk="0" hangingPunct="1"/>
            <a:r>
              <a:rPr lang="en-AU" smtClean="0"/>
              <a:t>Fourth level</a:t>
            </a:r>
          </a:p>
          <a:p>
            <a:pPr lvl="4" eaLnBrk="1" latinLnBrk="0" hangingPunct="1"/>
            <a:r>
              <a:rPr lang="en-AU" smtClean="0"/>
              <a:t>Fifth level</a:t>
            </a:r>
            <a:endParaRPr kumimoji="0" lang="en-US"/>
          </a:p>
        </p:txBody>
      </p:sp>
      <p:sp>
        <p:nvSpPr>
          <p:cNvPr id="5" name="Date Placeholder 4"/>
          <p:cNvSpPr>
            <a:spLocks noGrp="1"/>
          </p:cNvSpPr>
          <p:nvPr>
            <p:ph type="dt" sz="half" idx="10"/>
          </p:nvPr>
        </p:nvSpPr>
        <p:spPr/>
        <p:txBody>
          <a:bodyPr/>
          <a:lstStyle/>
          <a:p>
            <a:fld id="{4AAFC40D-59B0-E242-A63D-27F82D3F2D6A}" type="datetimeFigureOut">
              <a:rPr lang="en-US" smtClean="0"/>
              <a:pPr/>
              <a:t>9/1/12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1F6ED5-AF6B-FC4F-8EDD-CF3EB77FB2A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lstStyle>
          <a:p>
            <a:r>
              <a:rPr kumimoji="0" lang="en-AU" smtClean="0"/>
              <a:t>Click to edit Master title style</a:t>
            </a:r>
            <a:endParaRPr kumimoji="0" lang="en-US"/>
          </a:p>
        </p:txBody>
      </p:sp>
      <p:sp>
        <p:nvSpPr>
          <p:cNvPr id="5" name="Date Placeholder 4"/>
          <p:cNvSpPr>
            <a:spLocks noGrp="1"/>
          </p:cNvSpPr>
          <p:nvPr>
            <p:ph type="dt" sz="half" idx="10"/>
          </p:nvPr>
        </p:nvSpPr>
        <p:spPr/>
        <p:txBody>
          <a:bodyPr/>
          <a:lstStyle/>
          <a:p>
            <a:fld id="{4AAFC40D-59B0-E242-A63D-27F82D3F2D6A}" type="datetimeFigureOut">
              <a:rPr lang="en-US" smtClean="0"/>
              <a:pPr/>
              <a:t>9/1/12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1F6ED5-AF6B-FC4F-8EDD-CF3EB77FB2AA}"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lstStyle>
          <a:p>
            <a:pPr marL="0" algn="l" eaLnBrk="1" latinLnBrk="0" hangingPunct="1"/>
            <a:r>
              <a:rPr kumimoji="0" lang="en-AU" smtClean="0"/>
              <a:t>Click icon to add picture</a:t>
            </a:r>
            <a:endParaRPr kumimoji="0" lang="en-US" dirty="0"/>
          </a:p>
        </p:txBody>
      </p:sp>
      <p:sp>
        <p:nvSpPr>
          <p:cNvPr id="9" name="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lstStyle>
          <a:p>
            <a:pPr lvl="0" eaLnBrk="1" latinLnBrk="0" hangingPunct="1"/>
            <a:r>
              <a:rPr kumimoji="0" lang="en-AU"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AU"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AU" smtClean="0"/>
              <a:t>Click to edit Master text styles</a:t>
            </a:r>
          </a:p>
          <a:p>
            <a:pPr lvl="1" eaLnBrk="1" latinLnBrk="0" hangingPunct="1"/>
            <a:r>
              <a:rPr lang="en-AU" smtClean="0"/>
              <a:t>Second level</a:t>
            </a:r>
          </a:p>
          <a:p>
            <a:pPr lvl="2" eaLnBrk="1" latinLnBrk="0" hangingPunct="1"/>
            <a:r>
              <a:rPr lang="en-AU" smtClean="0"/>
              <a:t>Third level</a:t>
            </a:r>
          </a:p>
          <a:p>
            <a:pPr lvl="3" eaLnBrk="1" latinLnBrk="0" hangingPunct="1"/>
            <a:r>
              <a:rPr lang="en-AU" smtClean="0"/>
              <a:t>Fourth level</a:t>
            </a:r>
          </a:p>
          <a:p>
            <a:pPr lvl="4" eaLnBrk="1" latinLnBrk="0" hangingPunct="1"/>
            <a:r>
              <a:rPr lang="en-AU" smtClean="0"/>
              <a:t>Fifth level</a:t>
            </a:r>
            <a:endParaRPr kumimoji="0" lang="en-US"/>
          </a:p>
        </p:txBody>
      </p:sp>
      <p:sp>
        <p:nvSpPr>
          <p:cNvPr id="4" name="Date Placeholder 3"/>
          <p:cNvSpPr>
            <a:spLocks noGrp="1"/>
          </p:cNvSpPr>
          <p:nvPr>
            <p:ph type="dt" sz="half" idx="10"/>
          </p:nvPr>
        </p:nvSpPr>
        <p:spPr/>
        <p:txBody>
          <a:bodyPr/>
          <a:lstStyle/>
          <a:p>
            <a:fld id="{4AAFC40D-59B0-E242-A63D-27F82D3F2D6A}" type="datetimeFigureOut">
              <a:rPr lang="en-US" smtClean="0"/>
              <a:pPr/>
              <a:t>9/1/12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1F6ED5-AF6B-FC4F-8EDD-CF3EB77FB2A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AU"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AU" smtClean="0"/>
              <a:t>Click to edit Master text styles</a:t>
            </a:r>
          </a:p>
          <a:p>
            <a:pPr lvl="1" eaLnBrk="1" latinLnBrk="0" hangingPunct="1"/>
            <a:r>
              <a:rPr lang="en-AU" smtClean="0"/>
              <a:t>Second level</a:t>
            </a:r>
          </a:p>
          <a:p>
            <a:pPr lvl="2" eaLnBrk="1" latinLnBrk="0" hangingPunct="1"/>
            <a:r>
              <a:rPr lang="en-AU" smtClean="0"/>
              <a:t>Third level</a:t>
            </a:r>
          </a:p>
          <a:p>
            <a:pPr lvl="3" eaLnBrk="1" latinLnBrk="0" hangingPunct="1"/>
            <a:r>
              <a:rPr lang="en-AU" smtClean="0"/>
              <a:t>Fourth level</a:t>
            </a:r>
          </a:p>
          <a:p>
            <a:pPr lvl="4" eaLnBrk="1" latinLnBrk="0" hangingPunct="1"/>
            <a:r>
              <a:rPr lang="en-AU" smtClean="0"/>
              <a:t>Fifth level</a:t>
            </a:r>
            <a:endParaRPr kumimoji="0" lang="en-US"/>
          </a:p>
        </p:txBody>
      </p:sp>
      <p:sp>
        <p:nvSpPr>
          <p:cNvPr id="4" name="Date Placeholder 3"/>
          <p:cNvSpPr>
            <a:spLocks noGrp="1"/>
          </p:cNvSpPr>
          <p:nvPr>
            <p:ph type="dt" sz="half" idx="10"/>
          </p:nvPr>
        </p:nvSpPr>
        <p:spPr/>
        <p:txBody>
          <a:bodyPr/>
          <a:lstStyle/>
          <a:p>
            <a:fld id="{4AAFC40D-59B0-E242-A63D-27F82D3F2D6A}" type="datetimeFigureOut">
              <a:rPr lang="en-US" smtClean="0"/>
              <a:pPr/>
              <a:t>9/1/12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1F6ED5-AF6B-FC4F-8EDD-CF3EB77FB2A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AU"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AU" smtClean="0"/>
              <a:t>Click to edit Master text styles</a:t>
            </a:r>
          </a:p>
          <a:p>
            <a:pPr lvl="1" eaLnBrk="1" latinLnBrk="0" hangingPunct="1"/>
            <a:r>
              <a:rPr kumimoji="0" lang="en-AU" smtClean="0"/>
              <a:t>Second level</a:t>
            </a:r>
          </a:p>
          <a:p>
            <a:pPr lvl="2" eaLnBrk="1" latinLnBrk="0" hangingPunct="1"/>
            <a:r>
              <a:rPr kumimoji="0" lang="en-AU" smtClean="0"/>
              <a:t>Third level</a:t>
            </a:r>
          </a:p>
          <a:p>
            <a:pPr lvl="3" eaLnBrk="1" latinLnBrk="0" hangingPunct="1"/>
            <a:r>
              <a:rPr kumimoji="0" lang="en-AU" smtClean="0"/>
              <a:t>Fourth level</a:t>
            </a:r>
          </a:p>
          <a:p>
            <a:pPr lvl="4" eaLnBrk="1" latinLnBrk="0" hangingPunct="1"/>
            <a:r>
              <a:rPr kumimoji="0" lang="en-AU"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lstStyle>
          <a:p>
            <a:fld id="{4AAFC40D-59B0-E242-A63D-27F82D3F2D6A}" type="datetimeFigureOut">
              <a:rPr lang="en-US" smtClean="0"/>
              <a:pPr/>
              <a:t>9/1/12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lstStyle>
          <a:p>
            <a:fld id="{941F6ED5-AF6B-FC4F-8EDD-CF3EB77FB2AA}"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3"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3"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4" Type="http://schemas.openxmlformats.org/officeDocument/2006/relationships/hyperlink" Target="http://www.ncbi.nlm.nih.gov/pubmed?term=Woreta%20FA%5BAuthor%5D&amp;cauthor=true&amp;cauthor_uid=22906383" TargetMode="External"/><Relationship Id="rId5" Type="http://schemas.openxmlformats.org/officeDocument/2006/relationships/hyperlink" Target="http://www.ncbi.nlm.nih.gov/pubmed?term=Weng%20CY%5BAuthor%5D&amp;cauthor=true&amp;cauthor_uid=22906383" TargetMode="External"/><Relationship Id="rId7" Type="http://schemas.openxmlformats.org/officeDocument/2006/relationships/image" Target="../media/image10.png"/><Relationship Id="rId1" Type="http://schemas.openxmlformats.org/officeDocument/2006/relationships/slideLayout" Target="../slideLayouts/slideLayout2.xml"/><Relationship Id="rId2" Type="http://schemas.openxmlformats.org/officeDocument/2006/relationships/hyperlink" Target="http://www.ncbi.nlm.nih.gov/pubmed/22906383" TargetMode="External"/><Relationship Id="rId3" Type="http://schemas.openxmlformats.org/officeDocument/2006/relationships/hyperlink" Target="http://www.ncbi.nlm.nih.gov/pubmed?term=Anwar%20DS%5BAuthor%5D&amp;cauthor=true&amp;cauthor_uid=22906383" TargetMode="External"/><Relationship Id="rId6" Type="http://schemas.openxmlformats.org/officeDocument/2006/relationships/hyperlink" Target="http://www.ncbi.nlm.nih.gov/pubmed?term=Repka%20MX%5BAuthor%5D&amp;cauthor=true&amp;cauthor_uid=22906383" TargetMode="External"/></Relationships>
</file>

<file path=ppt/slides/_rels/slide11.xml.rels><?xml version="1.0" encoding="UTF-8" standalone="yes"?>
<Relationships xmlns="http://schemas.openxmlformats.org/package/2006/relationships"><Relationship Id="rId4" Type="http://schemas.openxmlformats.org/officeDocument/2006/relationships/hyperlink" Target="http://www.ncbi.nlm.nih.gov/pubmed?term=Hesham%20N%5BAuthor%5D&amp;cauthor=true&amp;cauthor_uid=22404091" TargetMode="External"/><Relationship Id="rId5" Type="http://schemas.openxmlformats.org/officeDocument/2006/relationships/hyperlink" Target="http://www.ncbi.nlm.nih.gov/pubmed?term=Simon%20JW%5BAuthor%5D&amp;cauthor=true&amp;cauthor_uid=22404091" TargetMode="External"/><Relationship Id="rId7"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hyperlink" Target="http://www.ncbi.nlm.nih.gov/pubmed/22404091" TargetMode="External"/><Relationship Id="rId6" Type="http://schemas.openxmlformats.org/officeDocument/2006/relationships/hyperlink" Target="http://www.ncbi.nlm.nih.gov/pubmed?term=Zobal-Ratner%20J%5BAuthor%5D&amp;cauthor=true&amp;cauthor_uid=22404091"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3"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ncbi.nlm.nih.gov/pubmed/22877876" TargetMode="External"/><Relationship Id="rId3"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3" Type="http://schemas.openxmlformats.org/officeDocument/2006/relationships/comments" Target="../comments/comment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ncbi.nlm.nih.gov/pubmed/22267914" TargetMode="External"/><Relationship Id="rId3"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4" Type="http://schemas.openxmlformats.org/officeDocument/2006/relationships/image" Target="../media/image21.png"/><Relationship Id="rId1" Type="http://schemas.openxmlformats.org/officeDocument/2006/relationships/slideLayout" Target="../slideLayouts/slideLayout2.xml"/><Relationship Id="rId2" Type="http://schemas.openxmlformats.org/officeDocument/2006/relationships/image" Target="../media/image19.png"/><Relationship Id="rId3" Type="http://schemas.openxmlformats.org/officeDocument/2006/relationships/image" Target="../media/image20.pdf"/></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tif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tif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4" Type="http://schemas.openxmlformats.org/officeDocument/2006/relationships/hyperlink" Target="http://www.ncbi.nlm.nih.gov/pubmed?term=Demer%20JL%5BAuthor%5D&amp;cauthor=true&amp;cauthor_uid=22906381" TargetMode="External"/><Relationship Id="rId1" Type="http://schemas.openxmlformats.org/officeDocument/2006/relationships/slideLayout" Target="../slideLayouts/slideLayout2.xml"/><Relationship Id="rId2" Type="http://schemas.openxmlformats.org/officeDocument/2006/relationships/hyperlink" Target="http://www.ncbi.nlm.nih.gov/pubmed/22906381" TargetMode="External"/><Relationship Id="rId3" Type="http://schemas.openxmlformats.org/officeDocument/2006/relationships/hyperlink" Target="http://www.ncbi.nlm.nih.gov/pubmed?term=Wabulembo%20G%5BAuthor%5D&amp;cauthor=true&amp;cauthor_uid=22906381"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www.ncbi.nlm.nih.gov/pubmed?term=Yahalom%20C%5BAuthor%5D&amp;cauthor=true&amp;cauthor_uid=20451852" TargetMode="External"/><Relationship Id="rId3"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6" Type="http://schemas.openxmlformats.org/officeDocument/2006/relationships/hyperlink" Target="http://www.ncbi.nlm.nih.gov/pubmed?term=Salisbury%20SR%5BAuthor%5D&amp;cauthor=true&amp;cauthor_uid=22329551" TargetMode="External"/><Relationship Id="rId4" Type="http://schemas.openxmlformats.org/officeDocument/2006/relationships/hyperlink" Target="http://www.ncbi.nlm.nih.gov/pubmed?term=Melson%20AT%5BAuthor%5D&amp;cauthor=true&amp;cauthor_uid=22329551" TargetMode="External"/><Relationship Id="rId1" Type="http://schemas.openxmlformats.org/officeDocument/2006/relationships/slideLayout" Target="../slideLayouts/slideLayout2.xml"/><Relationship Id="rId2" Type="http://schemas.openxmlformats.org/officeDocument/2006/relationships/hyperlink" Target="http://www.ncbi.nlm.nih.gov/pubmed/22329551" TargetMode="External"/><Relationship Id="rId3" Type="http://schemas.openxmlformats.org/officeDocument/2006/relationships/hyperlink" Target="http://www.ncbi.nlm.nih.gov/pubmed?term=Motley%20WW%203rd%5BAuthor%5D&amp;cauthor=true&amp;cauthor_uid=22329551" TargetMode="External"/><Relationship Id="rId5" Type="http://schemas.openxmlformats.org/officeDocument/2006/relationships/hyperlink" Target="http://www.ncbi.nlm.nih.gov/pubmed?term=Gray%20ME%5BAuthor%5D&amp;cauthor=true&amp;cauthor_uid=22329551" TargetMode="External"/></Relationships>
</file>

<file path=ppt/slides/_rels/slide38.xml.rels><?xml version="1.0" encoding="UTF-8" standalone="yes"?>
<Relationships xmlns="http://schemas.openxmlformats.org/package/2006/relationships"><Relationship Id="rId2" Type="http://schemas.openxmlformats.org/officeDocument/2006/relationships/hyperlink" Target="http://www.ncbi.nlm.nih.gov/pubmed/21873677" TargetMode="External"/><Relationship Id="rId3" Type="http://schemas.openxmlformats.org/officeDocument/2006/relationships/hyperlink" Target="http://www.ncbi.nlm.nih.gov/pubmed?term=Tychsen%20L%5BAuthor%5D&amp;cauthor=true&amp;cauthor_uid=21873677"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xml"/><Relationship Id="rId3" Type="http://schemas.openxmlformats.org/officeDocument/2006/relationships/image" Target="../media/image3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xml"/><Relationship Id="rId3" Type="http://schemas.openxmlformats.org/officeDocument/2006/relationships/image" Target="../media/image3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4.tiff"/><Relationship Id="rId3" Type="http://schemas.openxmlformats.org/officeDocument/2006/relationships/image" Target="../media/image35.tif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7.tif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xml"/><Relationship Id="rId3" Type="http://schemas.openxmlformats.org/officeDocument/2006/relationships/image" Target="../media/image38.gif"/><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xml"/><Relationship Id="rId3" Type="http://schemas.openxmlformats.org/officeDocument/2006/relationships/image" Target="../media/image39.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xml"/><Relationship Id="rId3" Type="http://schemas.openxmlformats.org/officeDocument/2006/relationships/image" Target="../media/image40.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8.xml"/><Relationship Id="rId3" Type="http://schemas.openxmlformats.org/officeDocument/2006/relationships/image" Target="../media/image4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9.xml"/><Relationship Id="rId3" Type="http://schemas.openxmlformats.org/officeDocument/2006/relationships/image" Target="../media/image4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hyperlink" Target="http://www.ncbi.nlm.nih.gov/entrez/eutils/elink.fcgi?dbfrom=pubmed&amp;retmode=ref&amp;cmd=prlinks&amp;id=18930668"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5.tiff"/><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46.tif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slideLayout" Target="../slideLayouts/slideLayout2.xml"/><Relationship Id="rId3" Type="http://schemas.openxmlformats.org/officeDocument/2006/relationships/image" Target="../media/image47.png"/><Relationship Id="rId1" Type="http://schemas.openxmlformats.org/officeDocument/2006/relationships/video" Target="file://localhost/lionelkowal/Shared/Users/lionelkowal/Desktop/Lionel/LK%20COMPUTER1/Will.Tell.Duanes%3Fwmv.wmv" TargetMode="Externa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4" Type="http://schemas.openxmlformats.org/officeDocument/2006/relationships/hyperlink" Target="http://www.ncbi.nlm.nih.gov/pubmed?term=Wabulembo%20G%5BAuthor%5D&amp;cauthor=true&amp;cauthor_uid=22906381" TargetMode="External"/><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www.ncbi.nlm.nih.gov/pubmed/22906381" TargetMode="External"/><Relationship Id="rId5" Type="http://schemas.openxmlformats.org/officeDocument/2006/relationships/hyperlink" Target="http://www.ncbi.nlm.nih.gov/pubmed?term=Demer%20JL%5BAuthor%5D&amp;cauthor=true&amp;cauthor_uid=22906381"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81169"/>
            <a:ext cx="7772400" cy="1470025"/>
          </a:xfrm>
        </p:spPr>
        <p:txBody>
          <a:bodyPr>
            <a:normAutofit fontScale="90000"/>
          </a:bodyPr>
          <a:lstStyle/>
          <a:p>
            <a:r>
              <a:rPr lang="en-US" dirty="0" smtClean="0"/>
              <a:t>Amblyopia and Strabismus: Latest Information on Patching, Strabismus and Research</a:t>
            </a:r>
            <a:endParaRPr lang="en-US" dirty="0"/>
          </a:p>
        </p:txBody>
      </p:sp>
      <p:sp>
        <p:nvSpPr>
          <p:cNvPr id="3" name="Subtitle 2"/>
          <p:cNvSpPr>
            <a:spLocks noGrp="1"/>
          </p:cNvSpPr>
          <p:nvPr>
            <p:ph type="subTitle" idx="1"/>
          </p:nvPr>
        </p:nvSpPr>
        <p:spPr>
          <a:xfrm>
            <a:off x="3558954" y="3886200"/>
            <a:ext cx="4213445" cy="1752600"/>
          </a:xfrm>
        </p:spPr>
        <p:txBody>
          <a:bodyPr>
            <a:normAutofit fontScale="92500"/>
          </a:bodyPr>
          <a:lstStyle/>
          <a:p>
            <a:r>
              <a:rPr lang="en-US" b="1" dirty="0"/>
              <a:t>ACO PAEDIATRIC OPTOMETRY REFRESHER </a:t>
            </a:r>
            <a:r>
              <a:rPr lang="en-US" b="1" dirty="0" smtClean="0"/>
              <a:t>COURSE  2012</a:t>
            </a:r>
            <a:endParaRPr lang="en-AU" dirty="0" smtClean="0"/>
          </a:p>
          <a:p>
            <a:r>
              <a:rPr lang="en-US" dirty="0" smtClean="0"/>
              <a:t>Lionel Kowal    </a:t>
            </a:r>
            <a:r>
              <a:rPr lang="en-US" dirty="0"/>
              <a:t>M</a:t>
            </a:r>
            <a:r>
              <a:rPr lang="en-US" dirty="0" smtClean="0"/>
              <a:t>elbourne</a:t>
            </a:r>
            <a:endParaRPr lang="en-US" dirty="0"/>
          </a:p>
        </p:txBody>
      </p:sp>
      <p:pic>
        <p:nvPicPr>
          <p:cNvPr id="4" name="Picture 3" descr="r-t-world.jpg"/>
          <p:cNvPicPr>
            <a:picLocks noChangeAspect="1"/>
          </p:cNvPicPr>
          <p:nvPr/>
        </p:nvPicPr>
        <p:blipFill>
          <a:blip r:embed="rId2"/>
          <a:stretch>
            <a:fillRect/>
          </a:stretch>
        </p:blipFill>
        <p:spPr>
          <a:xfrm>
            <a:off x="0" y="3748596"/>
            <a:ext cx="3558955" cy="3109404"/>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1</a:t>
            </a:r>
            <a:r>
              <a:rPr lang="en-US" baseline="30000" dirty="0" smtClean="0"/>
              <a:t>st</a:t>
            </a:r>
            <a:r>
              <a:rPr lang="en-US" dirty="0" smtClean="0"/>
              <a:t> stop: Infantile onset esotropia</a:t>
            </a:r>
            <a:endParaRPr lang="en-US" dirty="0"/>
          </a:p>
        </p:txBody>
      </p:sp>
      <p:sp>
        <p:nvSpPr>
          <p:cNvPr id="3" name="Content Placeholder 2"/>
          <p:cNvSpPr>
            <a:spLocks noGrp="1"/>
          </p:cNvSpPr>
          <p:nvPr>
            <p:ph idx="1"/>
          </p:nvPr>
        </p:nvSpPr>
        <p:spPr/>
        <p:txBody>
          <a:bodyPr/>
          <a:lstStyle/>
          <a:p>
            <a:r>
              <a:rPr lang="en-US" dirty="0" smtClean="0"/>
              <a:t>Lawrence </a:t>
            </a:r>
            <a:r>
              <a:rPr lang="en-US" dirty="0" err="1" smtClean="0"/>
              <a:t>Tychsen</a:t>
            </a:r>
            <a:endParaRPr lang="en-US" dirty="0" smtClean="0"/>
          </a:p>
          <a:p>
            <a:r>
              <a:rPr lang="en-US" dirty="0" smtClean="0"/>
              <a:t>St Louis MO </a:t>
            </a:r>
            <a:endParaRPr lang="en-US" dirty="0"/>
          </a:p>
        </p:txBody>
      </p:sp>
      <p:pic>
        <p:nvPicPr>
          <p:cNvPr id="4" name="Picture 3"/>
          <p:cNvPicPr>
            <a:picLocks noChangeAspect="1"/>
          </p:cNvPicPr>
          <p:nvPr/>
        </p:nvPicPr>
        <p:blipFill>
          <a:blip r:embed="rId2"/>
          <a:stretch>
            <a:fillRect/>
          </a:stretch>
        </p:blipFill>
        <p:spPr>
          <a:xfrm>
            <a:off x="1103600" y="2713508"/>
            <a:ext cx="2044700" cy="2552700"/>
          </a:xfrm>
          <a:prstGeom prst="rect">
            <a:avLst/>
          </a:prstGeom>
        </p:spPr>
      </p:pic>
      <p:pic>
        <p:nvPicPr>
          <p:cNvPr id="5" name="Picture 4"/>
          <p:cNvPicPr>
            <a:picLocks noChangeAspect="1"/>
          </p:cNvPicPr>
          <p:nvPr/>
        </p:nvPicPr>
        <p:blipFill>
          <a:blip r:embed="rId3"/>
          <a:stretch>
            <a:fillRect/>
          </a:stretch>
        </p:blipFill>
        <p:spPr>
          <a:xfrm>
            <a:off x="5918200" y="4330700"/>
            <a:ext cx="3225800" cy="25273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a:t>The Cause of Infantile Strabismus Lies Upstairs in the Cerebral Cortex, Not Downstairs in the </a:t>
            </a:r>
            <a:r>
              <a:rPr lang="en-US" sz="2800" dirty="0" smtClean="0"/>
              <a:t>Brainstem</a:t>
            </a:r>
            <a:br>
              <a:rPr lang="en-US" sz="2800" dirty="0" smtClean="0"/>
            </a:br>
            <a:r>
              <a:rPr lang="en-US" sz="2800" dirty="0" err="1" smtClean="0"/>
              <a:t>Tychsen</a:t>
            </a:r>
            <a:r>
              <a:rPr lang="en-US" sz="2800" dirty="0" smtClean="0"/>
              <a:t>, L            Editorial     Archives </a:t>
            </a:r>
            <a:r>
              <a:rPr lang="en-US" sz="2800" dirty="0" err="1" smtClean="0"/>
              <a:t>Ophthal</a:t>
            </a:r>
            <a:r>
              <a:rPr lang="en-US" sz="2800" dirty="0" smtClean="0"/>
              <a:t>  Aug 2012</a:t>
            </a:r>
            <a:endParaRPr lang="en-US" sz="2800" dirty="0"/>
          </a:p>
        </p:txBody>
      </p:sp>
      <p:sp>
        <p:nvSpPr>
          <p:cNvPr id="3" name="Content Placeholder 2"/>
          <p:cNvSpPr>
            <a:spLocks noGrp="1"/>
          </p:cNvSpPr>
          <p:nvPr>
            <p:ph idx="1"/>
          </p:nvPr>
        </p:nvSpPr>
        <p:spPr/>
        <p:txBody>
          <a:bodyPr>
            <a:normAutofit fontScale="92500" lnSpcReduction="20000"/>
          </a:bodyPr>
          <a:lstStyle/>
          <a:p>
            <a:r>
              <a:rPr lang="en-US" dirty="0"/>
              <a:t>Infantile-onset strabismus</a:t>
            </a:r>
            <a:r>
              <a:rPr lang="en-US" dirty="0" smtClean="0"/>
              <a:t> is </a:t>
            </a:r>
            <a:r>
              <a:rPr lang="en-US" dirty="0"/>
              <a:t>a constellation (or syndrome) of ocular motor behaviors: eye misalignment; subnormal</a:t>
            </a:r>
            <a:r>
              <a:rPr lang="en-US" dirty="0" smtClean="0"/>
              <a:t> binocular </a:t>
            </a:r>
            <a:r>
              <a:rPr lang="en-US" dirty="0"/>
              <a:t>fusion;</a:t>
            </a:r>
            <a:r>
              <a:rPr lang="en-US" dirty="0" smtClean="0"/>
              <a:t> a type of nystagmus; </a:t>
            </a:r>
            <a:r>
              <a:rPr lang="en-US" dirty="0"/>
              <a:t>dissociated vertical</a:t>
            </a:r>
            <a:r>
              <a:rPr lang="en-US" dirty="0" smtClean="0"/>
              <a:t> &amp; horizontal deviations.</a:t>
            </a:r>
          </a:p>
          <a:p>
            <a:r>
              <a:rPr lang="en-US" dirty="0" smtClean="0"/>
              <a:t>Children </a:t>
            </a:r>
            <a:r>
              <a:rPr lang="en-US" dirty="0"/>
              <a:t>at greatest risk are those who suffer cerebral lesions around the time of </a:t>
            </a:r>
            <a:r>
              <a:rPr lang="en-US" dirty="0" smtClean="0"/>
              <a:t>birth, </a:t>
            </a:r>
            <a:r>
              <a:rPr lang="en-US" dirty="0" err="1" smtClean="0"/>
              <a:t>esp</a:t>
            </a:r>
            <a:r>
              <a:rPr lang="en-US" dirty="0" smtClean="0"/>
              <a:t>  PVL </a:t>
            </a:r>
            <a:r>
              <a:rPr lang="en-US" sz="2824" dirty="0" smtClean="0"/>
              <a:t>(=</a:t>
            </a:r>
            <a:r>
              <a:rPr lang="en-US" sz="2824" dirty="0" err="1" smtClean="0"/>
              <a:t>Peri</a:t>
            </a:r>
            <a:r>
              <a:rPr lang="en-US" sz="2824" dirty="0" smtClean="0"/>
              <a:t> Ventricular</a:t>
            </a:r>
            <a:r>
              <a:rPr lang="en-US" sz="2824" dirty="0" smtClean="0"/>
              <a:t> Leukomalacia</a:t>
            </a:r>
            <a:r>
              <a:rPr lang="en-US" sz="2824" dirty="0" smtClean="0"/>
              <a:t>, damage to  </a:t>
            </a:r>
            <a:r>
              <a:rPr lang="en-US" sz="2824" dirty="0"/>
              <a:t>the posterior-most fibers of the optic radiations, the </a:t>
            </a:r>
            <a:r>
              <a:rPr lang="en-US" sz="2824" dirty="0" smtClean="0"/>
              <a:t>binocular </a:t>
            </a:r>
            <a:r>
              <a:rPr lang="en-US" sz="2824" dirty="0"/>
              <a:t>inputs to striate </a:t>
            </a:r>
            <a:r>
              <a:rPr lang="en-US" sz="2824" dirty="0" smtClean="0"/>
              <a:t>cortex).</a:t>
            </a:r>
            <a:endParaRPr lang="en-US" dirty="0" smtClean="0"/>
          </a:p>
          <a:p>
            <a:r>
              <a:rPr lang="en-US" dirty="0" smtClean="0"/>
              <a:t>These </a:t>
            </a:r>
            <a:r>
              <a:rPr lang="en-US" dirty="0"/>
              <a:t>infants have a 30- to 60-fold greater</a:t>
            </a:r>
            <a:r>
              <a:rPr lang="en-US" dirty="0" smtClean="0"/>
              <a:t> risk </a:t>
            </a:r>
            <a:r>
              <a:rPr lang="en-US" dirty="0"/>
              <a:t>of</a:t>
            </a:r>
            <a:r>
              <a:rPr lang="en-US" dirty="0" smtClean="0"/>
              <a:t> IOS c.f. </a:t>
            </a:r>
            <a:r>
              <a:rPr lang="en-US" dirty="0"/>
              <a:t>with healthy </a:t>
            </a:r>
            <a:r>
              <a:rPr lang="en-US" dirty="0" smtClean="0"/>
              <a:t>infants</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smtClean="0"/>
              <a:t>Can Ophthalmologists Repair the Brain in Infantile Esotropia? </a:t>
            </a:r>
            <a:br>
              <a:rPr lang="en-US" sz="2400" dirty="0" smtClean="0"/>
            </a:br>
            <a:r>
              <a:rPr lang="en-US" sz="2400" dirty="0" smtClean="0"/>
              <a:t>Early Surgery, Stereopsis, </a:t>
            </a:r>
            <a:r>
              <a:rPr lang="en-US" sz="2400" dirty="0" err="1" smtClean="0"/>
              <a:t>Monoﬁxation</a:t>
            </a:r>
            <a:r>
              <a:rPr lang="en-US" sz="2400" dirty="0" smtClean="0"/>
              <a:t> Syndrome, and the Legacy of Marshall Parks   </a:t>
            </a:r>
            <a:r>
              <a:rPr lang="en-US" sz="1800" dirty="0" smtClean="0"/>
              <a:t>Lawrence </a:t>
            </a:r>
            <a:r>
              <a:rPr lang="en-US" sz="1800" dirty="0" err="1" smtClean="0"/>
              <a:t>Tychsen</a:t>
            </a:r>
            <a:r>
              <a:rPr lang="en-US" sz="1800" dirty="0" smtClean="0"/>
              <a:t>       J AAPOS 2005;9:510-521</a:t>
            </a:r>
            <a:endParaRPr lang="en-US" sz="1800" dirty="0"/>
          </a:p>
        </p:txBody>
      </p:sp>
      <p:sp>
        <p:nvSpPr>
          <p:cNvPr id="3" name="Content Placeholder 2"/>
          <p:cNvSpPr>
            <a:spLocks noGrp="1"/>
          </p:cNvSpPr>
          <p:nvPr>
            <p:ph idx="1"/>
          </p:nvPr>
        </p:nvSpPr>
        <p:spPr>
          <a:xfrm>
            <a:off x="1435608" y="1824120"/>
            <a:ext cx="7498080" cy="4800600"/>
          </a:xfrm>
        </p:spPr>
        <p:txBody>
          <a:bodyPr>
            <a:normAutofit/>
          </a:bodyPr>
          <a:lstStyle/>
          <a:p>
            <a:r>
              <a:rPr lang="en-US" b="1" dirty="0" err="1" smtClean="0"/>
              <a:t>Costenbader</a:t>
            </a:r>
            <a:r>
              <a:rPr lang="en-US" b="1" dirty="0" smtClean="0"/>
              <a:t>: </a:t>
            </a:r>
            <a:r>
              <a:rPr lang="en-US" dirty="0" smtClean="0"/>
              <a:t> landmark </a:t>
            </a:r>
            <a:r>
              <a:rPr lang="en-US" dirty="0" smtClean="0"/>
              <a:t>article published in the 1961 Transactions of the American Ophthalmologic </a:t>
            </a:r>
            <a:r>
              <a:rPr lang="en-US" dirty="0" smtClean="0"/>
              <a:t>Society,  he </a:t>
            </a:r>
            <a:r>
              <a:rPr lang="en-US" dirty="0" err="1" smtClean="0"/>
              <a:t>deﬁned</a:t>
            </a:r>
            <a:r>
              <a:rPr lang="en-US" dirty="0" smtClean="0"/>
              <a:t> </a:t>
            </a:r>
            <a:r>
              <a:rPr lang="en-US" dirty="0" smtClean="0"/>
              <a:t>infantile esotropia and reported that </a:t>
            </a:r>
            <a:r>
              <a:rPr lang="en-US" b="1" dirty="0" smtClean="0"/>
              <a:t>1 in 5 children could develop gross stereopsis if surgically aligned by age 1 year. </a:t>
            </a:r>
            <a:endParaRPr lang="en-US"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4594655" cy="6317603"/>
          </a:xfrm>
        </p:spPr>
        <p:txBody>
          <a:bodyPr>
            <a:normAutofit/>
          </a:bodyPr>
          <a:lstStyle/>
          <a:p>
            <a:r>
              <a:rPr lang="en-US" sz="2667" dirty="0" smtClean="0"/>
              <a:t>1. Stereopsis emerges abruptly in human during the </a:t>
            </a:r>
            <a:r>
              <a:rPr lang="en-US" sz="2667" dirty="0" err="1" smtClean="0"/>
              <a:t>ﬁrst</a:t>
            </a:r>
            <a:r>
              <a:rPr lang="en-US" sz="2667" dirty="0" smtClean="0"/>
              <a:t> 3 - 5 mo </a:t>
            </a:r>
            <a:br>
              <a:rPr lang="en-US" sz="2667" dirty="0" smtClean="0"/>
            </a:br>
            <a:r>
              <a:rPr lang="en-US" sz="2667" dirty="0" smtClean="0"/>
              <a:t>2. Roughly equal proportions of normal and </a:t>
            </a:r>
            <a:r>
              <a:rPr lang="en-US" sz="2667" dirty="0" smtClean="0"/>
              <a:t>(</a:t>
            </a:r>
            <a:r>
              <a:rPr lang="en-US" sz="2667" dirty="0" err="1" smtClean="0"/>
              <a:t>prismatically</a:t>
            </a:r>
            <a:r>
              <a:rPr lang="en-US" sz="2667" dirty="0" smtClean="0"/>
              <a:t> </a:t>
            </a:r>
            <a:r>
              <a:rPr lang="en-US" sz="2667" dirty="0" smtClean="0"/>
              <a:t>aligned) </a:t>
            </a:r>
            <a:r>
              <a:rPr lang="en-US" sz="2667" dirty="0" err="1" smtClean="0"/>
              <a:t>esotropic</a:t>
            </a:r>
            <a:r>
              <a:rPr lang="en-US" sz="2667" dirty="0" smtClean="0"/>
              <a:t> infants possess the capacity for stereopsis</a:t>
            </a:r>
            <a:br>
              <a:rPr lang="en-US" sz="2667" dirty="0" smtClean="0"/>
            </a:br>
            <a:r>
              <a:rPr lang="en-US" sz="2667" dirty="0" smtClean="0"/>
              <a:t>3. This capacity degenerates pathologically within a few months in uncorrected </a:t>
            </a:r>
            <a:r>
              <a:rPr lang="en-US" sz="2667" dirty="0" err="1" smtClean="0"/>
              <a:t>esotropes</a:t>
            </a:r>
            <a:r>
              <a:rPr lang="en-US" dirty="0" smtClean="0"/>
              <a:t>.</a:t>
            </a:r>
            <a:endParaRPr lang="en-US" dirty="0"/>
          </a:p>
        </p:txBody>
      </p:sp>
      <p:pic>
        <p:nvPicPr>
          <p:cNvPr id="4" name="Content Placeholder 3" descr="tychsen1.tiff"/>
          <p:cNvPicPr>
            <a:picLocks noGrp="1" noChangeAspect="1"/>
          </p:cNvPicPr>
          <p:nvPr>
            <p:ph idx="1"/>
          </p:nvPr>
        </p:nvPicPr>
        <p:blipFill>
          <a:blip r:embed="rId2"/>
          <a:srcRect l="-23917" r="-23917"/>
          <a:stretch>
            <a:fillRect/>
          </a:stretch>
        </p:blipFill>
        <p:spPr>
          <a:xfrm>
            <a:off x="3716304" y="-442337"/>
            <a:ext cx="8229600" cy="4525963"/>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5821942" cy="6303334"/>
          </a:xfrm>
        </p:spPr>
        <p:txBody>
          <a:bodyPr>
            <a:normAutofit fontScale="90000"/>
          </a:bodyPr>
          <a:lstStyle/>
          <a:p>
            <a:r>
              <a:rPr lang="en-US" sz="3111" dirty="0" smtClean="0"/>
              <a:t>The graph of Figure 5A shows that there is no obvious correlation between age of onset of misalignment and subsequent attainment of stereopsis. </a:t>
            </a:r>
            <a:br>
              <a:rPr lang="en-US" sz="3111" dirty="0" smtClean="0"/>
            </a:br>
            <a:r>
              <a:rPr lang="en-US" sz="3111" dirty="0" smtClean="0"/>
              <a:t>When the data are reanalyzed with strict attention to </a:t>
            </a:r>
            <a:r>
              <a:rPr lang="en-US" sz="3111" b="1" dirty="0" smtClean="0"/>
              <a:t>duration of misalignment</a:t>
            </a:r>
            <a:r>
              <a:rPr lang="en-US" sz="3111" dirty="0" smtClean="0"/>
              <a:t>, a strong correlation is evident: shorter durations mean better stereopsis. </a:t>
            </a:r>
            <a:r>
              <a:rPr lang="en-US" sz="3111" b="1" dirty="0" smtClean="0"/>
              <a:t>Excellent outcomes may be achievable in infants operated upon within 60 days of strabismus onset</a:t>
            </a:r>
            <a:r>
              <a:rPr lang="en-US" dirty="0" smtClean="0"/>
              <a:t>.</a:t>
            </a:r>
            <a:endParaRPr lang="en-US" dirty="0"/>
          </a:p>
        </p:txBody>
      </p:sp>
      <p:pic>
        <p:nvPicPr>
          <p:cNvPr id="4" name="Content Placeholder 3" descr="tychsen3.tiff"/>
          <p:cNvPicPr>
            <a:picLocks noGrp="1" noChangeAspect="1"/>
          </p:cNvPicPr>
          <p:nvPr>
            <p:ph idx="1"/>
          </p:nvPr>
        </p:nvPicPr>
        <p:blipFill>
          <a:blip r:embed="rId2"/>
          <a:srcRect l="-23917" r="-23917"/>
          <a:stretch>
            <a:fillRect/>
          </a:stretch>
        </p:blipFill>
        <p:spPr>
          <a:xfrm>
            <a:off x="5029200" y="0"/>
            <a:ext cx="8229600" cy="4525963"/>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 it really </a:t>
            </a:r>
            <a:r>
              <a:rPr lang="en-US" dirty="0" err="1" smtClean="0"/>
              <a:t>esotropia?..or</a:t>
            </a:r>
            <a:r>
              <a:rPr lang="en-US" dirty="0" smtClean="0"/>
              <a:t> not</a:t>
            </a:r>
            <a:endParaRPr lang="en-US" dirty="0"/>
          </a:p>
        </p:txBody>
      </p:sp>
      <p:sp>
        <p:nvSpPr>
          <p:cNvPr id="3" name="Content Placeholder 2"/>
          <p:cNvSpPr>
            <a:spLocks noGrp="1"/>
          </p:cNvSpPr>
          <p:nvPr>
            <p:ph idx="1"/>
          </p:nvPr>
        </p:nvSpPr>
        <p:spPr/>
        <p:txBody>
          <a:bodyPr/>
          <a:lstStyle/>
          <a:p>
            <a:pPr>
              <a:buNone/>
            </a:pPr>
            <a:r>
              <a:rPr lang="en-US" dirty="0" smtClean="0"/>
              <a:t>Confounding issues:</a:t>
            </a:r>
          </a:p>
          <a:p>
            <a:r>
              <a:rPr lang="en-US" dirty="0" smtClean="0"/>
              <a:t>1. </a:t>
            </a:r>
            <a:r>
              <a:rPr lang="en-US" dirty="0" err="1" smtClean="0"/>
              <a:t>Telecanthus</a:t>
            </a:r>
            <a:endParaRPr lang="en-US" dirty="0" smtClean="0"/>
          </a:p>
          <a:p>
            <a:r>
              <a:rPr lang="en-US" dirty="0" smtClean="0"/>
              <a:t>2. Positive/ negative angle kappa</a:t>
            </a:r>
          </a:p>
          <a:p>
            <a:r>
              <a:rPr lang="en-US" dirty="0" smtClean="0"/>
              <a:t>3. Cyclic esotropia  - very very rare, unless you think to ask: does it happen every 2</a:t>
            </a:r>
            <a:r>
              <a:rPr lang="en-US" baseline="30000" dirty="0" smtClean="0"/>
              <a:t>nd</a:t>
            </a:r>
            <a:r>
              <a:rPr lang="en-US" dirty="0" smtClean="0"/>
              <a:t> day?</a:t>
            </a:r>
          </a:p>
          <a:p>
            <a:endParaRPr lang="en-US" dirty="0"/>
          </a:p>
        </p:txBody>
      </p:sp>
      <p:pic>
        <p:nvPicPr>
          <p:cNvPr id="4" name="Picture 3" descr="r-t-world.jpg"/>
          <p:cNvPicPr>
            <a:picLocks noChangeAspect="1"/>
          </p:cNvPicPr>
          <p:nvPr/>
        </p:nvPicPr>
        <p:blipFill>
          <a:blip r:embed="rId2"/>
          <a:stretch>
            <a:fillRect/>
          </a:stretch>
        </p:blipFill>
        <p:spPr>
          <a:xfrm>
            <a:off x="457200" y="5114227"/>
            <a:ext cx="1158240" cy="1011936"/>
          </a:xfrm>
          <a:prstGeom prst="rect">
            <a:avLst/>
          </a:prstGeom>
        </p:spPr>
      </p:pic>
      <p:pic>
        <p:nvPicPr>
          <p:cNvPr id="5" name="Picture 4"/>
          <p:cNvPicPr>
            <a:picLocks noChangeAspect="1"/>
          </p:cNvPicPr>
          <p:nvPr/>
        </p:nvPicPr>
        <p:blipFill>
          <a:blip r:embed="rId3"/>
          <a:stretch>
            <a:fillRect/>
          </a:stretch>
        </p:blipFill>
        <p:spPr>
          <a:xfrm>
            <a:off x="6547975" y="4378189"/>
            <a:ext cx="2641600" cy="22606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1" y="274638"/>
            <a:ext cx="5384800" cy="1143000"/>
          </a:xfrm>
        </p:spPr>
        <p:txBody>
          <a:bodyPr>
            <a:normAutofit fontScale="90000"/>
          </a:bodyPr>
          <a:lstStyle/>
          <a:p>
            <a:r>
              <a:rPr lang="en-US" dirty="0" smtClean="0"/>
              <a:t>Pseudo strabismus: is it?</a:t>
            </a:r>
            <a:endParaRPr lang="en-US" dirty="0"/>
          </a:p>
        </p:txBody>
      </p:sp>
      <p:sp>
        <p:nvSpPr>
          <p:cNvPr id="3" name="Content Placeholder 2"/>
          <p:cNvSpPr>
            <a:spLocks noGrp="1"/>
          </p:cNvSpPr>
          <p:nvPr>
            <p:ph idx="1"/>
          </p:nvPr>
        </p:nvSpPr>
        <p:spPr>
          <a:xfrm>
            <a:off x="457200" y="1600200"/>
            <a:ext cx="5384800" cy="4525963"/>
          </a:xfrm>
        </p:spPr>
        <p:txBody>
          <a:bodyPr>
            <a:normAutofit fontScale="70000" lnSpcReduction="20000"/>
          </a:bodyPr>
          <a:lstStyle/>
          <a:p>
            <a:r>
              <a:rPr lang="en-US" dirty="0" smtClean="0"/>
              <a:t>51 children</a:t>
            </a:r>
          </a:p>
          <a:p>
            <a:r>
              <a:rPr lang="en-US" dirty="0" smtClean="0"/>
              <a:t>Av </a:t>
            </a:r>
            <a:r>
              <a:rPr lang="en-US" dirty="0"/>
              <a:t>age, </a:t>
            </a:r>
            <a:r>
              <a:rPr lang="en-US" dirty="0" smtClean="0"/>
              <a:t>1.5 ± 0.8 </a:t>
            </a:r>
            <a:r>
              <a:rPr lang="en-US" dirty="0" err="1" smtClean="0"/>
              <a:t>y</a:t>
            </a:r>
            <a:r>
              <a:rPr lang="en-US" dirty="0" smtClean="0"/>
              <a:t>; </a:t>
            </a:r>
            <a:r>
              <a:rPr lang="en-US" dirty="0"/>
              <a:t>range, 3-36 </a:t>
            </a:r>
            <a:r>
              <a:rPr lang="en-US" dirty="0" smtClean="0"/>
              <a:t>mo</a:t>
            </a:r>
          </a:p>
          <a:p>
            <a:r>
              <a:rPr lang="en-US" dirty="0" smtClean="0"/>
              <a:t>Refractive </a:t>
            </a:r>
            <a:r>
              <a:rPr lang="en-US" dirty="0"/>
              <a:t>accommodative</a:t>
            </a:r>
            <a:r>
              <a:rPr lang="en-US" dirty="0" smtClean="0"/>
              <a:t> ET </a:t>
            </a:r>
            <a:r>
              <a:rPr lang="en-US" dirty="0"/>
              <a:t>developed in </a:t>
            </a:r>
            <a:r>
              <a:rPr lang="en-US" b="1" dirty="0" smtClean="0"/>
              <a:t>16%</a:t>
            </a:r>
            <a:r>
              <a:rPr lang="en-US" dirty="0" smtClean="0"/>
              <a:t> </a:t>
            </a:r>
            <a:r>
              <a:rPr lang="en-US" dirty="0"/>
              <a:t>of the children</a:t>
            </a:r>
            <a:r>
              <a:rPr lang="en-US" dirty="0" smtClean="0"/>
              <a:t> @ </a:t>
            </a:r>
            <a:r>
              <a:rPr lang="en-US" dirty="0"/>
              <a:t>mean age of </a:t>
            </a:r>
            <a:r>
              <a:rPr lang="en-US" dirty="0" smtClean="0"/>
              <a:t>2.8 ± 1 </a:t>
            </a:r>
            <a:r>
              <a:rPr lang="en-US" dirty="0" err="1" smtClean="0"/>
              <a:t>y</a:t>
            </a:r>
            <a:r>
              <a:rPr lang="en-US" dirty="0" smtClean="0"/>
              <a:t>. </a:t>
            </a:r>
          </a:p>
          <a:p>
            <a:r>
              <a:rPr lang="en-US" b="1" dirty="0" smtClean="0"/>
              <a:t>ET </a:t>
            </a:r>
            <a:r>
              <a:rPr lang="en-US" b="1" dirty="0"/>
              <a:t>developed in </a:t>
            </a:r>
            <a:r>
              <a:rPr lang="en-US" b="1" dirty="0" smtClean="0"/>
              <a:t>54% </a:t>
            </a:r>
            <a:r>
              <a:rPr lang="en-US" b="1" dirty="0"/>
              <a:t>of the </a:t>
            </a:r>
            <a:r>
              <a:rPr lang="en-US" b="1" dirty="0" smtClean="0"/>
              <a:t>children </a:t>
            </a:r>
            <a:r>
              <a:rPr lang="en-US" b="1" dirty="0"/>
              <a:t>with </a:t>
            </a:r>
            <a:r>
              <a:rPr lang="en-US" b="1" dirty="0" err="1"/>
              <a:t>pseudoesotropia</a:t>
            </a:r>
            <a:r>
              <a:rPr lang="en-US" b="1" dirty="0"/>
              <a:t> who</a:t>
            </a:r>
            <a:r>
              <a:rPr lang="en-US" b="1" dirty="0" smtClean="0"/>
              <a:t> were &gt; +  1.5 </a:t>
            </a:r>
            <a:r>
              <a:rPr lang="en-US" b="1" dirty="0"/>
              <a:t>D</a:t>
            </a:r>
            <a:r>
              <a:rPr lang="en-US" b="1" dirty="0" smtClean="0"/>
              <a:t> c.f. 3% </a:t>
            </a:r>
            <a:r>
              <a:rPr lang="en-US" b="1" dirty="0"/>
              <a:t>of those</a:t>
            </a:r>
            <a:r>
              <a:rPr lang="en-US" b="1" dirty="0" smtClean="0"/>
              <a:t> ≤ + 1.50 </a:t>
            </a:r>
            <a:r>
              <a:rPr lang="en-US" b="1" dirty="0"/>
              <a:t>D</a:t>
            </a:r>
            <a:r>
              <a:rPr lang="en-US" b="1" dirty="0" smtClean="0"/>
              <a:t> (P=0.0001</a:t>
            </a:r>
            <a:r>
              <a:rPr lang="en-US" b="1" dirty="0"/>
              <a:t>)</a:t>
            </a:r>
            <a:r>
              <a:rPr lang="en-US" b="1" dirty="0" smtClean="0"/>
              <a:t>.</a:t>
            </a:r>
          </a:p>
          <a:p>
            <a:r>
              <a:rPr lang="en-US" sz="2571" dirty="0" smtClean="0"/>
              <a:t> </a:t>
            </a:r>
            <a:r>
              <a:rPr lang="en-US" sz="2571" dirty="0"/>
              <a:t>A positive family history of strabismus (</a:t>
            </a:r>
            <a:r>
              <a:rPr lang="en-US" sz="2571" dirty="0" smtClean="0"/>
              <a:t>P</a:t>
            </a:r>
            <a:r>
              <a:rPr lang="en-US" sz="2571" dirty="0"/>
              <a:t>=</a:t>
            </a:r>
            <a:r>
              <a:rPr lang="en-US" sz="2571" dirty="0" smtClean="0"/>
              <a:t> </a:t>
            </a:r>
            <a:r>
              <a:rPr lang="en-US" sz="2571" dirty="0"/>
              <a:t>0.193) and initial age at presentation with </a:t>
            </a:r>
            <a:r>
              <a:rPr lang="en-US" sz="2571" dirty="0" err="1"/>
              <a:t>pseudoesotropia</a:t>
            </a:r>
            <a:r>
              <a:rPr lang="en-US" sz="2571" dirty="0"/>
              <a:t> (P</a:t>
            </a:r>
            <a:r>
              <a:rPr lang="en-US" sz="2571" dirty="0" smtClean="0"/>
              <a:t> </a:t>
            </a:r>
            <a:r>
              <a:rPr lang="en-US" sz="2571" dirty="0"/>
              <a:t>=</a:t>
            </a:r>
            <a:r>
              <a:rPr lang="en-US" sz="2571" dirty="0" smtClean="0"/>
              <a:t>0.571</a:t>
            </a:r>
            <a:r>
              <a:rPr lang="en-US" sz="2571" dirty="0"/>
              <a:t>) were not </a:t>
            </a:r>
            <a:r>
              <a:rPr lang="en-US" sz="2571" dirty="0" smtClean="0"/>
              <a:t>predisposing </a:t>
            </a:r>
            <a:r>
              <a:rPr lang="en-US" sz="2571" dirty="0"/>
              <a:t>factors</a:t>
            </a:r>
            <a:r>
              <a:rPr lang="en-US" dirty="0" smtClean="0"/>
              <a:t>.</a:t>
            </a:r>
          </a:p>
          <a:p>
            <a:r>
              <a:rPr lang="en-US" sz="2286" i="1" dirty="0" smtClean="0"/>
              <a:t>Development </a:t>
            </a:r>
            <a:r>
              <a:rPr lang="en-US" sz="2286" i="1" dirty="0"/>
              <a:t>of refractive accommodative esotropia in children initially diagnosed with </a:t>
            </a:r>
            <a:r>
              <a:rPr lang="en-US" sz="2286" i="1" dirty="0" err="1"/>
              <a:t>pseudoesotropia</a:t>
            </a:r>
            <a:r>
              <a:rPr lang="en-US" sz="2286" i="1" dirty="0"/>
              <a:t> </a:t>
            </a:r>
            <a:r>
              <a:rPr lang="en-US" sz="2286" i="1" dirty="0" err="1"/>
              <a:t>Kanwar</a:t>
            </a:r>
            <a:r>
              <a:rPr lang="en-US" sz="2286" i="1" dirty="0"/>
              <a:t> </a:t>
            </a:r>
            <a:r>
              <a:rPr lang="en-US" sz="2286" i="1" dirty="0" smtClean="0"/>
              <a:t>Mohan &amp; </a:t>
            </a:r>
            <a:r>
              <a:rPr lang="en-US" sz="2286" i="1" dirty="0"/>
              <a:t>Ashok </a:t>
            </a:r>
            <a:r>
              <a:rPr lang="en-US" sz="2286" i="1" dirty="0" smtClean="0"/>
              <a:t>Sharma	 </a:t>
            </a:r>
            <a:r>
              <a:rPr lang="en-US" sz="2286" i="1" dirty="0"/>
              <a:t>J AAPOS 2012;16:266-</a:t>
            </a:r>
            <a:r>
              <a:rPr lang="en-US" sz="2286" i="1" dirty="0" smtClean="0"/>
              <a:t>268  </a:t>
            </a:r>
            <a:r>
              <a:rPr lang="en-US" sz="2286" i="1" dirty="0"/>
              <a:t>C</a:t>
            </a:r>
            <a:r>
              <a:rPr lang="en-US" sz="2286" i="1" dirty="0" smtClean="0"/>
              <a:t>handigarh</a:t>
            </a:r>
            <a:endParaRPr lang="en-US" sz="2286" i="1" dirty="0"/>
          </a:p>
        </p:txBody>
      </p:sp>
      <p:pic>
        <p:nvPicPr>
          <p:cNvPr id="4" name="Picture 3"/>
          <p:cNvPicPr>
            <a:picLocks noChangeAspect="1"/>
          </p:cNvPicPr>
          <p:nvPr/>
        </p:nvPicPr>
        <p:blipFill>
          <a:blip r:embed="rId2"/>
          <a:stretch>
            <a:fillRect/>
          </a:stretch>
        </p:blipFill>
        <p:spPr>
          <a:xfrm>
            <a:off x="5842000" y="0"/>
            <a:ext cx="3302000" cy="28321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5563191" cy="1143000"/>
          </a:xfrm>
        </p:spPr>
        <p:txBody>
          <a:bodyPr>
            <a:normAutofit/>
          </a:bodyPr>
          <a:lstStyle/>
          <a:p>
            <a:r>
              <a:rPr lang="en-US" dirty="0" smtClean="0"/>
              <a:t>Pseudo strabismus: is it?</a:t>
            </a:r>
            <a:endParaRPr lang="en-US" dirty="0"/>
          </a:p>
        </p:txBody>
      </p:sp>
      <p:sp>
        <p:nvSpPr>
          <p:cNvPr id="3" name="Content Placeholder 2"/>
          <p:cNvSpPr>
            <a:spLocks noGrp="1"/>
          </p:cNvSpPr>
          <p:nvPr>
            <p:ph idx="1"/>
          </p:nvPr>
        </p:nvSpPr>
        <p:spPr>
          <a:xfrm>
            <a:off x="1052964" y="2086280"/>
            <a:ext cx="6250246" cy="4525963"/>
          </a:xfrm>
        </p:spPr>
        <p:txBody>
          <a:bodyPr>
            <a:normAutofit fontScale="77500" lnSpcReduction="20000"/>
          </a:bodyPr>
          <a:lstStyle/>
          <a:p>
            <a:endParaRPr lang="en-US" sz="1600" dirty="0" smtClean="0"/>
          </a:p>
          <a:p>
            <a:r>
              <a:rPr lang="en-US" sz="2560" dirty="0" smtClean="0"/>
              <a:t>306 pts </a:t>
            </a:r>
            <a:r>
              <a:rPr lang="en-US" sz="2560" dirty="0"/>
              <a:t>were diagnosed with </a:t>
            </a:r>
            <a:r>
              <a:rPr lang="en-US" sz="2560" dirty="0" err="1"/>
              <a:t>pseudoesotropia</a:t>
            </a:r>
            <a:r>
              <a:rPr lang="en-US" sz="2560" dirty="0"/>
              <a:t> with no </a:t>
            </a:r>
            <a:r>
              <a:rPr lang="en-US" sz="2560" dirty="0" err="1"/>
              <a:t>signiﬁcant</a:t>
            </a:r>
            <a:r>
              <a:rPr lang="en-US" sz="2560" dirty="0"/>
              <a:t> refractive error on initial examination.</a:t>
            </a:r>
            <a:r>
              <a:rPr lang="en-US" sz="2560" dirty="0" smtClean="0"/>
              <a:t> </a:t>
            </a:r>
          </a:p>
          <a:p>
            <a:r>
              <a:rPr lang="en-US" sz="2560" dirty="0" smtClean="0"/>
              <a:t>201 had </a:t>
            </a:r>
            <a:r>
              <a:rPr lang="en-US" sz="2560" dirty="0"/>
              <a:t>follow-up </a:t>
            </a:r>
            <a:r>
              <a:rPr lang="en-US" sz="2560" dirty="0" smtClean="0"/>
              <a:t>exam. </a:t>
            </a:r>
          </a:p>
          <a:p>
            <a:r>
              <a:rPr lang="en-US" sz="2560" dirty="0" smtClean="0"/>
              <a:t>Av </a:t>
            </a:r>
            <a:r>
              <a:rPr lang="en-US" sz="2560" dirty="0"/>
              <a:t>age</a:t>
            </a:r>
            <a:r>
              <a:rPr lang="en-US" sz="2560" dirty="0" smtClean="0"/>
              <a:t> @ initial </a:t>
            </a:r>
            <a:r>
              <a:rPr lang="en-US" sz="2560" dirty="0"/>
              <a:t>examination was 13 </a:t>
            </a:r>
            <a:r>
              <a:rPr lang="en-US" sz="2560" dirty="0" smtClean="0"/>
              <a:t>mo </a:t>
            </a:r>
            <a:r>
              <a:rPr lang="en-US" sz="1806" dirty="0"/>
              <a:t>(range, 2-33</a:t>
            </a:r>
            <a:r>
              <a:rPr lang="en-US" sz="1806" dirty="0" smtClean="0"/>
              <a:t>)</a:t>
            </a:r>
            <a:r>
              <a:rPr lang="en-US" sz="2560" dirty="0" smtClean="0"/>
              <a:t>, @ follow</a:t>
            </a:r>
            <a:r>
              <a:rPr lang="en-US" sz="2560" dirty="0"/>
              <a:t>-</a:t>
            </a:r>
            <a:r>
              <a:rPr lang="en-US" sz="2560" dirty="0" smtClean="0"/>
              <a:t>up </a:t>
            </a:r>
            <a:r>
              <a:rPr lang="en-US" sz="2560" dirty="0"/>
              <a:t>33 </a:t>
            </a:r>
            <a:r>
              <a:rPr lang="en-US" sz="2560" dirty="0" smtClean="0"/>
              <a:t>mo </a:t>
            </a:r>
            <a:r>
              <a:rPr lang="en-US" sz="1806" dirty="0"/>
              <a:t>(range, 4-120)</a:t>
            </a:r>
            <a:r>
              <a:rPr lang="en-US" sz="2560" dirty="0" smtClean="0"/>
              <a:t>.</a:t>
            </a:r>
          </a:p>
          <a:p>
            <a:r>
              <a:rPr lang="en-US" sz="2560" b="1" dirty="0" smtClean="0"/>
              <a:t>20 </a:t>
            </a:r>
            <a:r>
              <a:rPr lang="en-US" sz="2560" b="1" dirty="0"/>
              <a:t>were later found to have strabismus (10%</a:t>
            </a:r>
            <a:r>
              <a:rPr lang="en-US" sz="2560" b="1" dirty="0" smtClean="0"/>
              <a:t>)</a:t>
            </a:r>
          </a:p>
          <a:p>
            <a:pPr>
              <a:buNone/>
            </a:pPr>
            <a:r>
              <a:rPr lang="en-US" sz="2560" dirty="0" smtClean="0"/>
              <a:t>15 ET, 3 XT, 1 Duane, 1 </a:t>
            </a:r>
            <a:r>
              <a:rPr lang="en-US" sz="2560" dirty="0" err="1" smtClean="0"/>
              <a:t>Prader-Willi</a:t>
            </a:r>
            <a:r>
              <a:rPr lang="en-US" sz="2560" dirty="0" smtClean="0"/>
              <a:t> syndrome with ET. </a:t>
            </a:r>
            <a:r>
              <a:rPr lang="en-US" sz="2560" b="1" dirty="0" smtClean="0"/>
              <a:t> </a:t>
            </a:r>
            <a:endParaRPr lang="en-US" sz="2560" dirty="0" smtClean="0"/>
          </a:p>
          <a:p>
            <a:r>
              <a:rPr lang="en-US" sz="2560" dirty="0" smtClean="0"/>
              <a:t>5 had significant </a:t>
            </a:r>
            <a:r>
              <a:rPr lang="en-US" sz="2560" dirty="0"/>
              <a:t>refractive </a:t>
            </a:r>
            <a:r>
              <a:rPr lang="en-US" sz="2560" dirty="0" smtClean="0"/>
              <a:t>error &amp; </a:t>
            </a:r>
            <a:r>
              <a:rPr lang="en-US" sz="2560" dirty="0"/>
              <a:t>mild refractive amblyopia (2%).</a:t>
            </a:r>
            <a:r>
              <a:rPr lang="en-US" sz="2560" dirty="0" smtClean="0"/>
              <a:t> </a:t>
            </a:r>
          </a:p>
          <a:p>
            <a:r>
              <a:rPr lang="en-US" sz="2560" b="1" dirty="0" smtClean="0"/>
              <a:t>Of </a:t>
            </a:r>
            <a:r>
              <a:rPr lang="en-US" sz="2560" b="1" dirty="0"/>
              <a:t>children initially diagnosed with </a:t>
            </a:r>
            <a:r>
              <a:rPr lang="en-US" sz="2560" b="1" dirty="0" err="1"/>
              <a:t>pseudoesotropia</a:t>
            </a:r>
            <a:r>
              <a:rPr lang="en-US" sz="2560" b="1" dirty="0" smtClean="0"/>
              <a:t> &lt; </a:t>
            </a:r>
            <a:r>
              <a:rPr lang="en-US" sz="2560" b="1" dirty="0"/>
              <a:t>age 3 who returned for follow- up, 12</a:t>
            </a:r>
            <a:r>
              <a:rPr lang="en-US" sz="2560" b="1" dirty="0" smtClean="0"/>
              <a:t>% </a:t>
            </a:r>
            <a:r>
              <a:rPr lang="en-US" sz="2560" b="1" dirty="0"/>
              <a:t>later found to have strabismus or mild refractive </a:t>
            </a:r>
            <a:r>
              <a:rPr lang="en-US" sz="2560" b="1" dirty="0" smtClean="0"/>
              <a:t>amblyopia</a:t>
            </a:r>
            <a:endParaRPr lang="en-US" sz="1400" b="1" i="1" dirty="0" smtClean="0"/>
          </a:p>
          <a:p>
            <a:endParaRPr lang="en-US" sz="1400" i="1" dirty="0"/>
          </a:p>
          <a:p>
            <a:r>
              <a:rPr lang="en-US" sz="1400" i="1" dirty="0" smtClean="0"/>
              <a:t>Incidence </a:t>
            </a:r>
            <a:r>
              <a:rPr lang="en-US" sz="1400" i="1" dirty="0"/>
              <a:t>of strabismus and amblyopia in preverbal children previously diagnosed with </a:t>
            </a:r>
            <a:r>
              <a:rPr lang="en-US" sz="1400" i="1" dirty="0" err="1"/>
              <a:t>pseudoesotropia</a:t>
            </a:r>
            <a:r>
              <a:rPr lang="en-US" sz="1400" i="1" dirty="0" smtClean="0"/>
              <a:t> 	Ariel </a:t>
            </a:r>
            <a:r>
              <a:rPr lang="en-US" sz="1400" i="1" dirty="0"/>
              <a:t>L. </a:t>
            </a:r>
            <a:r>
              <a:rPr lang="en-US" sz="1400" i="1" dirty="0" err="1"/>
              <a:t>Silbert</a:t>
            </a:r>
            <a:r>
              <a:rPr lang="en-US" sz="1400" i="1" dirty="0"/>
              <a:t>, Noelle S. </a:t>
            </a:r>
            <a:r>
              <a:rPr lang="en-US" sz="1400" i="1" dirty="0" smtClean="0"/>
              <a:t>Matta, </a:t>
            </a:r>
            <a:r>
              <a:rPr lang="en-US" sz="1400" i="1" dirty="0"/>
              <a:t>and David I. </a:t>
            </a:r>
            <a:r>
              <a:rPr lang="en-US" sz="1400" i="1" dirty="0" err="1" smtClean="0"/>
              <a:t>Silbert</a:t>
            </a:r>
            <a:r>
              <a:rPr lang="en-US" sz="1400" i="1" dirty="0" smtClean="0"/>
              <a:t>     J </a:t>
            </a:r>
            <a:r>
              <a:rPr lang="en-US" sz="1400" i="1" dirty="0"/>
              <a:t>AAPOS 2012;16:118-119</a:t>
            </a:r>
          </a:p>
        </p:txBody>
      </p:sp>
      <p:pic>
        <p:nvPicPr>
          <p:cNvPr id="5" name="Picture 4"/>
          <p:cNvPicPr>
            <a:picLocks noChangeAspect="1"/>
          </p:cNvPicPr>
          <p:nvPr/>
        </p:nvPicPr>
        <p:blipFill>
          <a:blip r:embed="rId2"/>
          <a:stretch>
            <a:fillRect/>
          </a:stretch>
        </p:blipFill>
        <p:spPr>
          <a:xfrm>
            <a:off x="6707446" y="0"/>
            <a:ext cx="2436554" cy="2436554"/>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78014"/>
            <a:ext cx="8229600" cy="1143000"/>
          </a:xfrm>
        </p:spPr>
        <p:txBody>
          <a:bodyPr>
            <a:normAutofit fontScale="90000"/>
          </a:bodyPr>
          <a:lstStyle/>
          <a:p>
            <a:r>
              <a:rPr lang="en-US" sz="2667" b="1" u="sng" dirty="0" smtClean="0">
                <a:hlinkClick r:id="rId2"/>
              </a:rPr>
              <a:t>Incidence of esotropia developing in subjects previously diagnosed with pseudoesotropia: a pilot study.</a:t>
            </a:r>
            <a:r>
              <a:rPr lang="en-US" b="1" u="sng" dirty="0" smtClean="0"/>
              <a:t/>
            </a:r>
            <a:br>
              <a:rPr lang="en-US" b="1" u="sng" dirty="0" smtClean="0"/>
            </a:br>
            <a:r>
              <a:rPr lang="en-US" sz="2000" u="sng" dirty="0" smtClean="0">
                <a:hlinkClick r:id="rId2"/>
              </a:rPr>
              <a:t>Strabismus. 2012 Sep;20(3):124-6.</a:t>
            </a:r>
            <a:r>
              <a:rPr lang="en-US" sz="2000" u="sng" dirty="0" smtClean="0"/>
              <a:t>        </a:t>
            </a:r>
            <a:r>
              <a:rPr lang="en-US" sz="2000" b="1" u="sng" dirty="0" smtClean="0">
                <a:hlinkClick r:id="rId3"/>
              </a:rPr>
              <a:t>Anwar DS, </a:t>
            </a:r>
            <a:r>
              <a:rPr lang="en-US" sz="2000" b="1" u="sng" dirty="0" smtClean="0">
                <a:hlinkClick r:id="rId4"/>
              </a:rPr>
              <a:t>Woreta FA, </a:t>
            </a:r>
            <a:r>
              <a:rPr lang="en-US" sz="2000" b="1" u="sng" dirty="0" smtClean="0">
                <a:hlinkClick r:id="rId5"/>
              </a:rPr>
              <a:t>Weng CY, </a:t>
            </a:r>
            <a:r>
              <a:rPr lang="en-US" sz="2000" b="1" u="sng" dirty="0" smtClean="0">
                <a:hlinkClick r:id="rId6"/>
              </a:rPr>
              <a:t>Repka MX.</a:t>
            </a:r>
            <a:r>
              <a:rPr lang="en-US" sz="2000" b="1" u="sng" dirty="0" smtClean="0"/>
              <a:t> </a:t>
            </a:r>
            <a:r>
              <a:rPr lang="en-US" sz="1800" b="1" u="sng" dirty="0" smtClean="0"/>
              <a:t>Wilmer Institute</a:t>
            </a:r>
            <a:r>
              <a:rPr lang="en-US" b="1" u="sng" dirty="0" smtClean="0"/>
              <a:t/>
            </a:r>
            <a:br>
              <a:rPr lang="en-US" b="1" u="sng" dirty="0" smtClean="0"/>
            </a:br>
            <a:endParaRPr lang="en-US" dirty="0"/>
          </a:p>
        </p:txBody>
      </p:sp>
      <p:sp>
        <p:nvSpPr>
          <p:cNvPr id="3" name="Content Placeholder 2"/>
          <p:cNvSpPr>
            <a:spLocks noGrp="1"/>
          </p:cNvSpPr>
          <p:nvPr>
            <p:ph idx="1"/>
          </p:nvPr>
        </p:nvSpPr>
        <p:spPr>
          <a:xfrm>
            <a:off x="-82550" y="1600200"/>
            <a:ext cx="7702550" cy="5257800"/>
          </a:xfrm>
        </p:spPr>
        <p:txBody>
          <a:bodyPr>
            <a:normAutofit fontScale="85000" lnSpcReduction="10000"/>
          </a:bodyPr>
          <a:lstStyle/>
          <a:p>
            <a:r>
              <a:rPr lang="en-US" dirty="0" smtClean="0"/>
              <a:t>Retrospective records review of children diagnosed with </a:t>
            </a:r>
            <a:r>
              <a:rPr lang="en-US" dirty="0" err="1" smtClean="0"/>
              <a:t>pseudoET</a:t>
            </a:r>
            <a:r>
              <a:rPr lang="en-US" dirty="0" smtClean="0"/>
              <a:t> prior to age 5 </a:t>
            </a:r>
            <a:r>
              <a:rPr lang="en-US" dirty="0" err="1" smtClean="0"/>
              <a:t>y</a:t>
            </a:r>
            <a:r>
              <a:rPr lang="en-US" dirty="0" smtClean="0"/>
              <a:t>,  with  check for strabismus after age 5 </a:t>
            </a:r>
            <a:r>
              <a:rPr lang="en-US" dirty="0" err="1" smtClean="0"/>
              <a:t>y</a:t>
            </a:r>
            <a:r>
              <a:rPr lang="en-US" dirty="0" smtClean="0"/>
              <a:t>. </a:t>
            </a:r>
          </a:p>
          <a:p>
            <a:r>
              <a:rPr lang="en-US" dirty="0" smtClean="0"/>
              <a:t>N=31</a:t>
            </a:r>
          </a:p>
          <a:p>
            <a:r>
              <a:rPr lang="en-US" dirty="0" smtClean="0"/>
              <a:t>Median age at diagnosis of </a:t>
            </a:r>
            <a:r>
              <a:rPr lang="en-US" dirty="0" err="1" smtClean="0"/>
              <a:t>pseudoET</a:t>
            </a:r>
            <a:r>
              <a:rPr lang="en-US" dirty="0" smtClean="0"/>
              <a:t> was 1.3 </a:t>
            </a:r>
            <a:r>
              <a:rPr lang="en-US" dirty="0" err="1" smtClean="0"/>
              <a:t>y</a:t>
            </a:r>
            <a:r>
              <a:rPr lang="en-US" dirty="0" smtClean="0"/>
              <a:t>. </a:t>
            </a:r>
          </a:p>
          <a:p>
            <a:r>
              <a:rPr lang="en-US" dirty="0" smtClean="0"/>
              <a:t>Six (19%) children were subsequently diagnosed with esotropia. </a:t>
            </a:r>
          </a:p>
          <a:p>
            <a:r>
              <a:rPr lang="en-US" b="1" i="1" dirty="0" smtClean="0"/>
              <a:t>Conclusion: Even when</a:t>
            </a:r>
            <a:r>
              <a:rPr lang="en-US" b="1" i="1" dirty="0" smtClean="0"/>
              <a:t> ‘world’s best’ </a:t>
            </a:r>
            <a:r>
              <a:rPr lang="en-US" b="1" i="1" dirty="0" smtClean="0"/>
              <a:t>examiners find no misalignment in young children, a small number will later be found with</a:t>
            </a:r>
            <a:r>
              <a:rPr lang="en-US" b="1" i="1" dirty="0" smtClean="0"/>
              <a:t> ET. </a:t>
            </a:r>
          </a:p>
          <a:p>
            <a:r>
              <a:rPr lang="en-US" b="1" i="1" dirty="0" smtClean="0"/>
              <a:t>Serial </a:t>
            </a:r>
            <a:r>
              <a:rPr lang="en-US" b="1" i="1" dirty="0" smtClean="0"/>
              <a:t>examinations and parent education about this possibility need to be considered.</a:t>
            </a:r>
            <a:endParaRPr lang="en-US" b="1" i="1" dirty="0"/>
          </a:p>
        </p:txBody>
      </p:sp>
      <p:pic>
        <p:nvPicPr>
          <p:cNvPr id="4" name="Picture 3"/>
          <p:cNvPicPr>
            <a:picLocks noChangeAspect="1"/>
          </p:cNvPicPr>
          <p:nvPr/>
        </p:nvPicPr>
        <p:blipFill>
          <a:blip r:embed="rId7"/>
          <a:stretch>
            <a:fillRect/>
          </a:stretch>
        </p:blipFill>
        <p:spPr>
          <a:xfrm>
            <a:off x="7620000" y="4775200"/>
            <a:ext cx="1524000" cy="20828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6064250" cy="1143000"/>
          </a:xfrm>
        </p:spPr>
        <p:txBody>
          <a:bodyPr>
            <a:normAutofit fontScale="90000"/>
          </a:bodyPr>
          <a:lstStyle/>
          <a:p>
            <a:r>
              <a:rPr lang="en-US" b="1" u="sng" dirty="0" smtClean="0">
                <a:hlinkClick r:id="rId3"/>
              </a:rPr>
              <a:t>Left-Sided Predominance in Pseudo-esotropia.</a:t>
            </a:r>
            <a:r>
              <a:rPr lang="en-US" b="1" u="sng" dirty="0" smtClean="0"/>
              <a:t/>
            </a:r>
            <a:br>
              <a:rPr lang="en-US" b="1" u="sng" dirty="0" smtClean="0"/>
            </a:br>
            <a:endParaRPr lang="en-US" dirty="0"/>
          </a:p>
        </p:txBody>
      </p:sp>
      <p:sp>
        <p:nvSpPr>
          <p:cNvPr id="3" name="Content Placeholder 2"/>
          <p:cNvSpPr>
            <a:spLocks noGrp="1"/>
          </p:cNvSpPr>
          <p:nvPr>
            <p:ph idx="1"/>
          </p:nvPr>
        </p:nvSpPr>
        <p:spPr>
          <a:xfrm>
            <a:off x="1012302" y="2043640"/>
            <a:ext cx="7498080" cy="4800600"/>
          </a:xfrm>
        </p:spPr>
        <p:txBody>
          <a:bodyPr>
            <a:normAutofit fontScale="77500" lnSpcReduction="20000"/>
          </a:bodyPr>
          <a:lstStyle/>
          <a:p>
            <a:pPr>
              <a:buNone/>
            </a:pPr>
            <a:r>
              <a:rPr lang="en-US" b="1" u="sng" dirty="0" smtClean="0">
                <a:hlinkClick r:id="rId4"/>
              </a:rPr>
              <a:t>Hesham N, </a:t>
            </a:r>
            <a:r>
              <a:rPr lang="en-US" b="1" u="sng" dirty="0" smtClean="0">
                <a:hlinkClick r:id="rId5"/>
              </a:rPr>
              <a:t>Simon JW, </a:t>
            </a:r>
            <a:r>
              <a:rPr lang="en-US" b="1" u="sng" dirty="0" smtClean="0">
                <a:hlinkClick r:id="rId6"/>
              </a:rPr>
              <a:t>Zobal-Ratner J.</a:t>
            </a:r>
          </a:p>
          <a:p>
            <a:pPr>
              <a:buNone/>
            </a:pPr>
            <a:r>
              <a:rPr lang="en-US" u="sng" dirty="0" smtClean="0">
                <a:hlinkClick r:id="rId3"/>
              </a:rPr>
              <a:t>Binocul Vis Strabolog Q Simms Romano. </a:t>
            </a:r>
          </a:p>
          <a:p>
            <a:pPr>
              <a:buNone/>
            </a:pPr>
            <a:r>
              <a:rPr lang="en-US" u="sng" dirty="0" smtClean="0">
                <a:hlinkClick r:id="rId3"/>
              </a:rPr>
              <a:t>2012;27(1):39-40.</a:t>
            </a:r>
          </a:p>
          <a:p>
            <a:pPr>
              <a:buNone/>
            </a:pPr>
            <a:endParaRPr lang="en-US" b="1" u="sng" dirty="0" smtClean="0">
              <a:hlinkClick r:id="rId6"/>
            </a:endParaRPr>
          </a:p>
          <a:p>
            <a:r>
              <a:rPr lang="en-US" dirty="0" smtClean="0"/>
              <a:t>Pseudo-ET is commonly encountered in pediatric ophthalmology. </a:t>
            </a:r>
          </a:p>
          <a:p>
            <a:r>
              <a:rPr lang="en-US" dirty="0" smtClean="0"/>
              <a:t>In our practice, the left eye was reported by parents as being deviated more frequently than the right eye. </a:t>
            </a:r>
          </a:p>
          <a:p>
            <a:r>
              <a:rPr lang="en-US" dirty="0" smtClean="0"/>
              <a:t>We attribute this laterality to the fact that most parents are right handed. They therefore tend to hold their children with their left arm, and to feed them with their right hands, in both cases viewing the left eye of the child in the adducted position.</a:t>
            </a:r>
            <a:endParaRPr lang="en-US" dirty="0"/>
          </a:p>
        </p:txBody>
      </p:sp>
      <p:pic>
        <p:nvPicPr>
          <p:cNvPr id="4" name="Picture 3"/>
          <p:cNvPicPr>
            <a:picLocks noChangeAspect="1"/>
          </p:cNvPicPr>
          <p:nvPr/>
        </p:nvPicPr>
        <p:blipFill>
          <a:blip r:embed="rId7"/>
          <a:stretch>
            <a:fillRect/>
          </a:stretch>
        </p:blipFill>
        <p:spPr>
          <a:xfrm>
            <a:off x="6791302" y="0"/>
            <a:ext cx="2816248" cy="2399026"/>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Mayo longitudinal studies on ET</a:t>
            </a:r>
            <a:endParaRPr lang="en-US" dirty="0"/>
          </a:p>
        </p:txBody>
      </p:sp>
      <p:sp>
        <p:nvSpPr>
          <p:cNvPr id="3" name="Content Placeholder 2"/>
          <p:cNvSpPr>
            <a:spLocks noGrp="1"/>
          </p:cNvSpPr>
          <p:nvPr>
            <p:ph idx="1"/>
          </p:nvPr>
        </p:nvSpPr>
        <p:spPr/>
        <p:txBody>
          <a:bodyPr/>
          <a:lstStyle/>
          <a:p>
            <a:r>
              <a:rPr lang="en-US" dirty="0" smtClean="0"/>
              <a:t>Accommodative ET</a:t>
            </a:r>
          </a:p>
          <a:p>
            <a:r>
              <a:rPr lang="en-US" dirty="0" smtClean="0"/>
              <a:t>Non- Accommodative ET</a:t>
            </a:r>
          </a:p>
          <a:p>
            <a:r>
              <a:rPr lang="en-US" dirty="0" err="1" smtClean="0"/>
              <a:t>Mohney</a:t>
            </a:r>
            <a:r>
              <a:rPr lang="en-US" dirty="0" smtClean="0"/>
              <a:t> et al</a:t>
            </a:r>
          </a:p>
          <a:p>
            <a:r>
              <a:rPr lang="en-US" dirty="0" smtClean="0"/>
              <a:t>Ophthalmology March and June 2011</a:t>
            </a:r>
            <a:endParaRPr lang="en-US" dirty="0"/>
          </a:p>
        </p:txBody>
      </p:sp>
      <p:pic>
        <p:nvPicPr>
          <p:cNvPr id="4" name="Picture 3"/>
          <p:cNvPicPr>
            <a:picLocks noChangeAspect="1"/>
          </p:cNvPicPr>
          <p:nvPr/>
        </p:nvPicPr>
        <p:blipFill>
          <a:blip r:embed="rId2"/>
          <a:stretch>
            <a:fillRect/>
          </a:stretch>
        </p:blipFill>
        <p:spPr>
          <a:xfrm>
            <a:off x="457200" y="4267200"/>
            <a:ext cx="3136900" cy="2590800"/>
          </a:xfrm>
          <a:prstGeom prst="rect">
            <a:avLst/>
          </a:prstGeom>
        </p:spPr>
      </p:pic>
      <p:pic>
        <p:nvPicPr>
          <p:cNvPr id="5" name="Picture 4"/>
          <p:cNvPicPr>
            <a:picLocks noChangeAspect="1"/>
          </p:cNvPicPr>
          <p:nvPr/>
        </p:nvPicPr>
        <p:blipFill>
          <a:blip r:embed="rId3"/>
          <a:stretch>
            <a:fillRect/>
          </a:stretch>
        </p:blipFill>
        <p:spPr>
          <a:xfrm>
            <a:off x="6495529" y="4135523"/>
            <a:ext cx="2400300" cy="26797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smtClean="0">
                <a:latin typeface="Calibri (Headings)"/>
                <a:cs typeface="Calibri (Headings)"/>
              </a:rPr>
              <a:t>The Long-term Follow-up of </a:t>
            </a:r>
            <a:r>
              <a:rPr lang="en-US" sz="2400" b="1" dirty="0" smtClean="0">
                <a:latin typeface="Calibri (Headings)"/>
                <a:cs typeface="Calibri (Headings)"/>
              </a:rPr>
              <a:t>Accommodative </a:t>
            </a:r>
            <a:r>
              <a:rPr lang="en-US" sz="2400" dirty="0" smtClean="0">
                <a:latin typeface="Calibri (Headings)"/>
                <a:cs typeface="Calibri (Headings)"/>
              </a:rPr>
              <a:t>Esotropia AET  in a Population-based Cohort of Children</a:t>
            </a:r>
            <a:endParaRPr lang="en-US" sz="2400" dirty="0">
              <a:latin typeface="Calibri (Headings)"/>
              <a:cs typeface="Calibri (Headings)"/>
            </a:endParaRPr>
          </a:p>
        </p:txBody>
      </p:sp>
      <p:sp>
        <p:nvSpPr>
          <p:cNvPr id="3" name="Content Placeholder 2"/>
          <p:cNvSpPr>
            <a:spLocks noGrp="1"/>
          </p:cNvSpPr>
          <p:nvPr>
            <p:ph idx="1"/>
          </p:nvPr>
        </p:nvSpPr>
        <p:spPr/>
        <p:txBody>
          <a:bodyPr>
            <a:normAutofit fontScale="77500" lnSpcReduction="20000"/>
          </a:bodyPr>
          <a:lstStyle/>
          <a:p>
            <a:r>
              <a:rPr lang="en-US" i="1" dirty="0" smtClean="0"/>
              <a:t>306 children with AET</a:t>
            </a:r>
          </a:p>
          <a:p>
            <a:r>
              <a:rPr lang="en-US" i="1" dirty="0" smtClean="0"/>
              <a:t>244 (80%) had fully AET (FAET) and 62 (20%) had partially AET (PAET). </a:t>
            </a:r>
          </a:p>
          <a:p>
            <a:r>
              <a:rPr lang="en-US" i="1" dirty="0" smtClean="0"/>
              <a:t> Kaplan–Meier rate of discontinuing spectacles for strabismus in this population was 8% by 5 </a:t>
            </a:r>
            <a:r>
              <a:rPr lang="en-US" i="1" dirty="0" err="1" smtClean="0"/>
              <a:t>y</a:t>
            </a:r>
            <a:r>
              <a:rPr lang="en-US" i="1" dirty="0" smtClean="0"/>
              <a:t> </a:t>
            </a:r>
            <a:r>
              <a:rPr lang="en-US" i="1" dirty="0" smtClean="0"/>
              <a:t>after diagnosis, 20% by 10 </a:t>
            </a:r>
            <a:r>
              <a:rPr lang="en-US" i="1" dirty="0" err="1" smtClean="0"/>
              <a:t>y</a:t>
            </a:r>
            <a:r>
              <a:rPr lang="en-US" i="1" dirty="0" smtClean="0"/>
              <a:t>, </a:t>
            </a:r>
            <a:r>
              <a:rPr lang="en-US" i="1" dirty="0" smtClean="0"/>
              <a:t>and 37% by 20 </a:t>
            </a:r>
            <a:r>
              <a:rPr lang="en-US" i="1" dirty="0" err="1" smtClean="0"/>
              <a:t>y</a:t>
            </a:r>
            <a:r>
              <a:rPr lang="en-US" i="1" dirty="0" smtClean="0"/>
              <a:t>. </a:t>
            </a:r>
            <a:endParaRPr lang="en-US" i="1" dirty="0" smtClean="0"/>
          </a:p>
          <a:p>
            <a:r>
              <a:rPr lang="en-US" i="1" dirty="0" smtClean="0"/>
              <a:t>Children born prematurely or with a greater initial hyperopic refractive error were </a:t>
            </a:r>
            <a:r>
              <a:rPr lang="en-US" i="1" dirty="0" err="1" smtClean="0"/>
              <a:t>signiﬁcantly</a:t>
            </a:r>
            <a:r>
              <a:rPr lang="en-US" i="1" dirty="0" smtClean="0"/>
              <a:t> less likely to become spectacle-free during the follow-up period. </a:t>
            </a:r>
          </a:p>
          <a:p>
            <a:r>
              <a:rPr lang="en-US" i="1" dirty="0" smtClean="0"/>
              <a:t>During a median follow-up of 10 </a:t>
            </a:r>
            <a:r>
              <a:rPr lang="en-US" i="1" dirty="0" err="1" smtClean="0"/>
              <a:t>y</a:t>
            </a:r>
            <a:r>
              <a:rPr lang="en-US" i="1" dirty="0" smtClean="0"/>
              <a:t> </a:t>
            </a:r>
            <a:r>
              <a:rPr lang="en-US" sz="2000" i="1" dirty="0" smtClean="0"/>
              <a:t>(range, 0 –</a:t>
            </a:r>
            <a:r>
              <a:rPr lang="en-US" sz="2000" i="1" dirty="0" smtClean="0"/>
              <a:t>28 </a:t>
            </a:r>
            <a:r>
              <a:rPr lang="en-US" sz="2000" i="1" dirty="0" err="1" smtClean="0"/>
              <a:t>y</a:t>
            </a:r>
            <a:r>
              <a:rPr lang="en-US" i="1" dirty="0" smtClean="0"/>
              <a:t>)</a:t>
            </a:r>
            <a:r>
              <a:rPr lang="en-US" i="1" dirty="0" smtClean="0"/>
              <a:t>, 33 (</a:t>
            </a:r>
            <a:r>
              <a:rPr lang="en-US" i="1" dirty="0" smtClean="0"/>
              <a:t>13%</a:t>
            </a:r>
            <a:r>
              <a:rPr lang="en-US" i="1" dirty="0" smtClean="0"/>
              <a:t>) of the 244 subjects with FAET eventually underwent strabismus surgery.</a:t>
            </a:r>
          </a:p>
          <a:p>
            <a:r>
              <a:rPr lang="en-US" i="1" dirty="0" smtClean="0"/>
              <a:t>Male gender  and an earlier age at onset of FAET were associated with a higher likelihood of requiring surgery</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smtClean="0"/>
              <a:t>Clinical Features Predictive of Successfully Weaning From </a:t>
            </a:r>
            <a:br>
              <a:rPr lang="en-US" sz="2400" dirty="0" smtClean="0"/>
            </a:br>
            <a:r>
              <a:rPr lang="en-US" sz="2400" dirty="0" smtClean="0"/>
              <a:t>Spectacles Those Children With Accommodative Esotropia</a:t>
            </a:r>
            <a:br>
              <a:rPr lang="en-US" sz="2400" dirty="0" smtClean="0"/>
            </a:br>
            <a:r>
              <a:rPr lang="en-US" sz="2400" dirty="0" smtClean="0"/>
              <a:t>Lambert, S et </a:t>
            </a:r>
            <a:r>
              <a:rPr lang="en-US" sz="2400" dirty="0" err="1" smtClean="0"/>
              <a:t>alii</a:t>
            </a:r>
            <a:r>
              <a:rPr lang="en-US" sz="2400" dirty="0" smtClean="0"/>
              <a:t>			 J AAPOS 2003;7:7-13</a:t>
            </a:r>
            <a:endParaRPr lang="en-US" sz="2400" dirty="0"/>
          </a:p>
        </p:txBody>
      </p:sp>
      <p:sp>
        <p:nvSpPr>
          <p:cNvPr id="3" name="Content Placeholder 2"/>
          <p:cNvSpPr>
            <a:spLocks noGrp="1"/>
          </p:cNvSpPr>
          <p:nvPr>
            <p:ph idx="1"/>
          </p:nvPr>
        </p:nvSpPr>
        <p:spPr>
          <a:xfrm>
            <a:off x="896184" y="2362191"/>
            <a:ext cx="8229600" cy="4525963"/>
          </a:xfrm>
        </p:spPr>
        <p:txBody>
          <a:bodyPr>
            <a:normAutofit fontScale="70000" lnSpcReduction="20000"/>
          </a:bodyPr>
          <a:lstStyle/>
          <a:p>
            <a:endParaRPr lang="en-US" dirty="0" smtClean="0"/>
          </a:p>
          <a:p>
            <a:r>
              <a:rPr lang="en-US" dirty="0" smtClean="0"/>
              <a:t>Spectacles were prescribed at a mean age of 4.2 ± 1.5 </a:t>
            </a:r>
            <a:r>
              <a:rPr lang="en-US" dirty="0" err="1" smtClean="0"/>
              <a:t>y</a:t>
            </a:r>
            <a:r>
              <a:rPr lang="en-US" dirty="0" smtClean="0"/>
              <a:t>, weaning was initiated at a mean age of 8± 1 </a:t>
            </a:r>
            <a:r>
              <a:rPr lang="en-US" dirty="0" err="1" smtClean="0"/>
              <a:t>y</a:t>
            </a:r>
            <a:r>
              <a:rPr lang="en-US" dirty="0" smtClean="0"/>
              <a:t>. </a:t>
            </a:r>
          </a:p>
          <a:p>
            <a:r>
              <a:rPr lang="en-US" dirty="0" smtClean="0"/>
              <a:t>12 of 20 children (60%) were successfully weaned from spectacles. </a:t>
            </a:r>
          </a:p>
          <a:p>
            <a:r>
              <a:rPr lang="en-US" dirty="0" smtClean="0"/>
              <a:t>The spherical equivalent of the least hyperopic eye when spectacles were prescribed was +3± 1 D. </a:t>
            </a:r>
          </a:p>
          <a:p>
            <a:r>
              <a:rPr lang="en-US" dirty="0" smtClean="0"/>
              <a:t>The clinical characteristic most clearly associated with successful weaning was the refractive error at the time glasses were prescribed. </a:t>
            </a:r>
          </a:p>
          <a:p>
            <a:r>
              <a:rPr lang="en-US" dirty="0" smtClean="0"/>
              <a:t>Whereas 10 of 11 (91%) patients with &lt; + 3 D were weaned from spectacles, only 2 of 9 (22%) patients with +3 to +5 D were successfully weaned from their spectacles </a:t>
            </a:r>
            <a:r>
              <a:rPr lang="en-US" sz="1806" dirty="0" smtClean="0"/>
              <a:t>(P =.005)</a:t>
            </a:r>
            <a:r>
              <a:rPr lang="en-US" dirty="0" smtClean="0"/>
              <a:t>.</a:t>
            </a:r>
          </a:p>
        </p:txBody>
      </p:sp>
      <p:sp>
        <p:nvSpPr>
          <p:cNvPr id="4" name="Rectangle 3"/>
          <p:cNvSpPr/>
          <p:nvPr/>
        </p:nvSpPr>
        <p:spPr>
          <a:xfrm>
            <a:off x="1311467" y="1208464"/>
            <a:ext cx="7306235" cy="2585323"/>
          </a:xfrm>
          <a:prstGeom prst="rect">
            <a:avLst/>
          </a:prstGeom>
        </p:spPr>
        <p:txBody>
          <a:bodyPr wrap="square">
            <a:spAutoFit/>
          </a:bodyPr>
          <a:lstStyle/>
          <a:p>
            <a:endParaRPr lang="en-US" dirty="0" smtClean="0"/>
          </a:p>
          <a:p>
            <a:endParaRPr lang="en-US" dirty="0" smtClean="0"/>
          </a:p>
          <a:p>
            <a:r>
              <a:rPr lang="en-US" dirty="0" smtClean="0"/>
              <a:t>Beginning in 1995, children with fully accommodative esotropia with a baseline refractive error of +1.50 to +5.00 DS were gradually weaned from their hyperopic correction.</a:t>
            </a:r>
          </a:p>
          <a:p>
            <a:endParaRPr lang="en-US" dirty="0" smtClean="0"/>
          </a:p>
          <a:p>
            <a:r>
              <a:rPr lang="en-US" dirty="0" smtClean="0"/>
              <a:t> </a:t>
            </a:r>
          </a:p>
          <a:p>
            <a:endParaRPr lang="en-US" dirty="0" smtClean="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t>Long-term Follow-up of Acquired </a:t>
            </a:r>
            <a:r>
              <a:rPr lang="en-US" sz="2400" b="1" dirty="0" err="1" smtClean="0"/>
              <a:t>Nonaccommodative</a:t>
            </a:r>
            <a:r>
              <a:rPr lang="en-US" sz="2400" b="1" dirty="0" smtClean="0"/>
              <a:t> </a:t>
            </a:r>
            <a:r>
              <a:rPr lang="en-US" sz="2400" dirty="0" smtClean="0"/>
              <a:t>Esotropia in a Population-based Cohort</a:t>
            </a:r>
            <a:endParaRPr lang="en-US" sz="2400" dirty="0"/>
          </a:p>
        </p:txBody>
      </p:sp>
      <p:sp>
        <p:nvSpPr>
          <p:cNvPr id="3" name="Content Placeholder 2"/>
          <p:cNvSpPr>
            <a:spLocks noGrp="1"/>
          </p:cNvSpPr>
          <p:nvPr>
            <p:ph idx="1"/>
          </p:nvPr>
        </p:nvSpPr>
        <p:spPr/>
        <p:txBody>
          <a:bodyPr>
            <a:normAutofit fontScale="70000" lnSpcReduction="20000"/>
          </a:bodyPr>
          <a:lstStyle/>
          <a:p>
            <a:r>
              <a:rPr lang="en-US" i="1" dirty="0" smtClean="0"/>
              <a:t>174 children were diagnosed during the 30y period, yielding an incidence of 1 in 287 live births. </a:t>
            </a:r>
          </a:p>
          <a:p>
            <a:r>
              <a:rPr lang="en-US" i="1" dirty="0" smtClean="0"/>
              <a:t>Median age at diagnosis was 4 </a:t>
            </a:r>
            <a:r>
              <a:rPr lang="en-US" i="1" dirty="0" err="1" smtClean="0"/>
              <a:t>y</a:t>
            </a:r>
            <a:r>
              <a:rPr lang="en-US" i="1" dirty="0" smtClean="0"/>
              <a:t> </a:t>
            </a:r>
            <a:r>
              <a:rPr lang="en-US" sz="2571" i="1" dirty="0" smtClean="0"/>
              <a:t>(range, 10 months to 18.2 years)</a:t>
            </a:r>
            <a:r>
              <a:rPr lang="en-US" i="1" dirty="0" smtClean="0"/>
              <a:t>, and 61% (107) were male.</a:t>
            </a:r>
          </a:p>
          <a:p>
            <a:r>
              <a:rPr lang="en-US" i="1" dirty="0" smtClean="0"/>
              <a:t>11% (8/75) of those queried were diplopic, </a:t>
            </a:r>
            <a:r>
              <a:rPr lang="en-US" b="1" i="1" dirty="0" smtClean="0"/>
              <a:t>none of the 174 was subsequently diagnosed with an intracranial lesion</a:t>
            </a:r>
            <a:r>
              <a:rPr lang="en-US" i="1" dirty="0" smtClean="0"/>
              <a:t>. </a:t>
            </a:r>
          </a:p>
          <a:p>
            <a:r>
              <a:rPr lang="en-US" i="1" dirty="0" smtClean="0"/>
              <a:t>Mean follow-up of 11y  </a:t>
            </a:r>
            <a:r>
              <a:rPr lang="en-US" sz="2286" i="1" dirty="0" smtClean="0"/>
              <a:t>(range, 0 days to 37 years)</a:t>
            </a:r>
            <a:r>
              <a:rPr lang="en-US" i="1" dirty="0" smtClean="0"/>
              <a:t>, 127 patients (73%) underwent strabismus surgery </a:t>
            </a:r>
            <a:r>
              <a:rPr lang="en-US" sz="2286" i="1" dirty="0" smtClean="0"/>
              <a:t>(mean, 1 surgery; range, 0 –3 surgeries)</a:t>
            </a:r>
            <a:r>
              <a:rPr lang="en-US" i="1" dirty="0" smtClean="0"/>
              <a:t>. Among the 127 patients who underwent surgery, the median </a:t>
            </a:r>
            <a:r>
              <a:rPr lang="en-US" i="1" dirty="0" err="1" smtClean="0"/>
              <a:t>ﬁnal</a:t>
            </a:r>
            <a:r>
              <a:rPr lang="en-US" i="1" dirty="0" smtClean="0"/>
              <a:t> </a:t>
            </a:r>
            <a:r>
              <a:rPr lang="en-US" i="1" dirty="0" err="1" smtClean="0"/>
              <a:t>stereoacuity</a:t>
            </a:r>
            <a:r>
              <a:rPr lang="en-US" i="1" dirty="0" smtClean="0"/>
              <a:t> was 3000 seconds of arc, including 8 pts (6%) with ≥ 50 seconds of arc. </a:t>
            </a:r>
          </a:p>
          <a:p>
            <a:r>
              <a:rPr lang="en-US" i="1" dirty="0" smtClean="0"/>
              <a:t>Patients who were older (&gt;44 mo) at ANAET diagnosis and without amblyopia at their initial examination were more likely to achieve excellent </a:t>
            </a:r>
            <a:r>
              <a:rPr lang="en-US" i="1" dirty="0" err="1" smtClean="0"/>
              <a:t>ﬁnal</a:t>
            </a:r>
            <a:r>
              <a:rPr lang="en-US" i="1" dirty="0" smtClean="0"/>
              <a:t> stereopsis. </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Esotropia : Full +?  Half +?</a:t>
            </a:r>
            <a:endParaRPr lang="en-US" dirty="0"/>
          </a:p>
        </p:txBody>
      </p:sp>
      <p:sp>
        <p:nvSpPr>
          <p:cNvPr id="3" name="Content Placeholder 2"/>
          <p:cNvSpPr>
            <a:spLocks noGrp="1"/>
          </p:cNvSpPr>
          <p:nvPr>
            <p:ph idx="1"/>
          </p:nvPr>
        </p:nvSpPr>
        <p:spPr/>
        <p:txBody>
          <a:bodyPr/>
          <a:lstStyle/>
          <a:p>
            <a:r>
              <a:rPr lang="en-US" b="1" dirty="0"/>
              <a:t>THE INFLUENCE OF REFRACTIVE ERROR MANAGEMENT ON THE NATURAL HISTORY AND TREATMENT OUTCOME OF ACCOMMODATIVE ESOTROPIA </a:t>
            </a:r>
            <a:r>
              <a:rPr lang="en-US" sz="2000" b="1" dirty="0" smtClean="0"/>
              <a:t>(AOS  </a:t>
            </a:r>
            <a:r>
              <a:rPr lang="en-US" sz="2000" b="1" dirty="0"/>
              <a:t>THESIS) BY BRADLEY CHARLES BLACK </a:t>
            </a:r>
            <a:r>
              <a:rPr lang="en-US" sz="2000" b="1" dirty="0" smtClean="0"/>
              <a:t>MD</a:t>
            </a:r>
            <a:endParaRPr lang="en-US" b="1" dirty="0" smtClean="0"/>
          </a:p>
          <a:p>
            <a:endParaRPr lang="en-US" b="1" dirty="0" smtClean="0"/>
          </a:p>
          <a:p>
            <a:r>
              <a:rPr lang="en-US" i="1" dirty="0"/>
              <a:t>Trans Am </a:t>
            </a:r>
            <a:r>
              <a:rPr lang="en-US" i="1" dirty="0" err="1"/>
              <a:t>Ophthalmol</a:t>
            </a:r>
            <a:r>
              <a:rPr lang="en-US" i="1" dirty="0" smtClean="0"/>
              <a:t> </a:t>
            </a:r>
          </a:p>
          <a:p>
            <a:pPr>
              <a:buNone/>
            </a:pPr>
            <a:r>
              <a:rPr lang="en-US" i="1" dirty="0" smtClean="0"/>
              <a:t>Soc </a:t>
            </a:r>
            <a:r>
              <a:rPr lang="en-US" i="1" dirty="0"/>
              <a:t>2006;104:303-321 </a:t>
            </a:r>
            <a:endParaRPr lang="en-US" dirty="0"/>
          </a:p>
        </p:txBody>
      </p:sp>
      <p:pic>
        <p:nvPicPr>
          <p:cNvPr id="4" name="Picture 3"/>
          <p:cNvPicPr>
            <a:picLocks noChangeAspect="1"/>
          </p:cNvPicPr>
          <p:nvPr/>
        </p:nvPicPr>
        <p:blipFill>
          <a:blip r:embed="rId2"/>
          <a:stretch>
            <a:fillRect/>
          </a:stretch>
        </p:blipFill>
        <p:spPr>
          <a:xfrm>
            <a:off x="5537706" y="4228221"/>
            <a:ext cx="3289300" cy="24638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000" b="1" dirty="0" smtClean="0"/>
              <a:t>THE INFLUENCE OF REFRACTIVE ERROR MANAGEMENT ON THE NATURAL HISTORY AND TREATMENT OUTCOME OF ACCOMMODATIVE ESOTROPIA AET </a:t>
            </a:r>
            <a:endParaRPr lang="en-US" sz="2000" dirty="0"/>
          </a:p>
        </p:txBody>
      </p:sp>
      <p:sp>
        <p:nvSpPr>
          <p:cNvPr id="3" name="Content Placeholder 2"/>
          <p:cNvSpPr>
            <a:spLocks noGrp="1"/>
          </p:cNvSpPr>
          <p:nvPr>
            <p:ph idx="1"/>
          </p:nvPr>
        </p:nvSpPr>
        <p:spPr/>
        <p:txBody>
          <a:bodyPr>
            <a:normAutofit fontScale="85000" lnSpcReduction="20000"/>
          </a:bodyPr>
          <a:lstStyle/>
          <a:p>
            <a:r>
              <a:rPr lang="en-US" i="1" dirty="0" smtClean="0"/>
              <a:t>285 </a:t>
            </a:r>
            <a:r>
              <a:rPr lang="en-US" i="1" dirty="0"/>
              <a:t>patients with mean follow-up of 102 months.</a:t>
            </a:r>
            <a:r>
              <a:rPr lang="en-US" i="1" dirty="0" smtClean="0"/>
              <a:t> </a:t>
            </a:r>
          </a:p>
          <a:p>
            <a:r>
              <a:rPr lang="en-US" i="1" dirty="0" smtClean="0"/>
              <a:t>After </a:t>
            </a:r>
            <a:r>
              <a:rPr lang="en-US" i="1" dirty="0"/>
              <a:t>age </a:t>
            </a:r>
            <a:r>
              <a:rPr lang="en-US" i="1" dirty="0" smtClean="0"/>
              <a:t>7, </a:t>
            </a:r>
            <a:r>
              <a:rPr lang="en-US" i="1" dirty="0"/>
              <a:t>mean annual decrease in </a:t>
            </a:r>
            <a:r>
              <a:rPr lang="en-US" i="1" dirty="0" err="1"/>
              <a:t>hypermetropia</a:t>
            </a:r>
            <a:r>
              <a:rPr lang="en-US" i="1" dirty="0"/>
              <a:t> </a:t>
            </a:r>
            <a:r>
              <a:rPr lang="en-US" i="1" dirty="0" smtClean="0"/>
              <a:t>was 0.24 </a:t>
            </a:r>
            <a:r>
              <a:rPr lang="en-US" i="1" dirty="0"/>
              <a:t>D for </a:t>
            </a:r>
            <a:r>
              <a:rPr lang="en-US" i="1" dirty="0" smtClean="0"/>
              <a:t>pts </a:t>
            </a:r>
            <a:r>
              <a:rPr lang="en-US" i="1" dirty="0"/>
              <a:t>wearing full cycloplegic refraction and for patients in whom </a:t>
            </a:r>
            <a:r>
              <a:rPr lang="en-US" i="1" dirty="0" err="1"/>
              <a:t>hypermetropia</a:t>
            </a:r>
            <a:r>
              <a:rPr lang="en-US" i="1" dirty="0"/>
              <a:t> was </a:t>
            </a:r>
            <a:r>
              <a:rPr lang="en-US" i="1" dirty="0" err="1"/>
              <a:t>undercorrected</a:t>
            </a:r>
            <a:r>
              <a:rPr lang="en-US" i="1" dirty="0"/>
              <a:t> by</a:t>
            </a:r>
            <a:r>
              <a:rPr lang="en-US" i="1" dirty="0" smtClean="0"/>
              <a:t> ≥1 </a:t>
            </a:r>
            <a:r>
              <a:rPr lang="en-US" i="1" dirty="0"/>
              <a:t>D</a:t>
            </a:r>
            <a:r>
              <a:rPr lang="en-US" i="1" dirty="0" smtClean="0"/>
              <a:t> . </a:t>
            </a:r>
          </a:p>
          <a:p>
            <a:r>
              <a:rPr lang="en-US" i="1" dirty="0" smtClean="0"/>
              <a:t>Age </a:t>
            </a:r>
            <a:r>
              <a:rPr lang="en-US" i="1" dirty="0"/>
              <a:t>at </a:t>
            </a:r>
            <a:r>
              <a:rPr lang="en-US" i="1" dirty="0" smtClean="0"/>
              <a:t>diagnosis, </a:t>
            </a:r>
            <a:r>
              <a:rPr lang="en-US" i="1" dirty="0"/>
              <a:t>oblique muscle dysfunction</a:t>
            </a:r>
            <a:r>
              <a:rPr lang="en-US" i="1" dirty="0" smtClean="0"/>
              <a:t> &amp; </a:t>
            </a:r>
            <a:r>
              <a:rPr lang="en-US" i="1" dirty="0"/>
              <a:t>abnormal distance-near relationship</a:t>
            </a:r>
            <a:r>
              <a:rPr lang="en-US" i="1" dirty="0" smtClean="0"/>
              <a:t> were </a:t>
            </a:r>
            <a:r>
              <a:rPr lang="en-US" i="1" dirty="0"/>
              <a:t>associated with deterioration of</a:t>
            </a:r>
            <a:r>
              <a:rPr lang="en-US" i="1" dirty="0" smtClean="0"/>
              <a:t> AET . </a:t>
            </a:r>
          </a:p>
          <a:p>
            <a:r>
              <a:rPr lang="en-US" i="1" dirty="0" smtClean="0"/>
              <a:t>Of </a:t>
            </a:r>
            <a:r>
              <a:rPr lang="en-US" i="1" dirty="0"/>
              <a:t>51 patients with an intermittent abnormal distance-near relationship, 19 (37%) had</a:t>
            </a:r>
            <a:r>
              <a:rPr lang="en-US" i="1" dirty="0" smtClean="0"/>
              <a:t> more + on </a:t>
            </a:r>
            <a:r>
              <a:rPr lang="en-US" i="1" dirty="0"/>
              <a:t>cycloplegic refraction, and prescription of the increased</a:t>
            </a:r>
            <a:r>
              <a:rPr lang="en-US" i="1" dirty="0" smtClean="0"/>
              <a:t> + </a:t>
            </a:r>
            <a:r>
              <a:rPr lang="en-US" i="1" dirty="0"/>
              <a:t>normalized the distance-near relationship.</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000" b="1" dirty="0" smtClean="0"/>
              <a:t>THE INFLUENCE OF REFRACTIVE ERROR MANAGEMENT ON THE NATURAL HISTORY AND TREATMENT OUTCOME OF ACCOMMODATIVE ESOTROPIA </a:t>
            </a:r>
            <a:endParaRPr lang="en-US" sz="2000" dirty="0"/>
          </a:p>
        </p:txBody>
      </p:sp>
      <p:sp>
        <p:nvSpPr>
          <p:cNvPr id="3" name="Content Placeholder 2"/>
          <p:cNvSpPr>
            <a:spLocks noGrp="1"/>
          </p:cNvSpPr>
          <p:nvPr>
            <p:ph idx="1"/>
          </p:nvPr>
        </p:nvSpPr>
        <p:spPr/>
        <p:txBody>
          <a:bodyPr>
            <a:normAutofit fontScale="77500" lnSpcReduction="20000"/>
          </a:bodyPr>
          <a:lstStyle/>
          <a:p>
            <a:r>
              <a:rPr lang="en-US" dirty="0" smtClean="0"/>
              <a:t>AET did </a:t>
            </a:r>
            <a:r>
              <a:rPr lang="en-US" dirty="0"/>
              <a:t>not typically resolve.</a:t>
            </a:r>
            <a:r>
              <a:rPr lang="en-US" dirty="0" smtClean="0"/>
              <a:t> </a:t>
            </a:r>
          </a:p>
          <a:p>
            <a:r>
              <a:rPr lang="en-US" dirty="0" err="1" smtClean="0"/>
              <a:t>Hypermetropic</a:t>
            </a:r>
            <a:r>
              <a:rPr lang="en-US" dirty="0" smtClean="0"/>
              <a:t> </a:t>
            </a:r>
            <a:r>
              <a:rPr lang="en-US" dirty="0"/>
              <a:t>correction was discontinued for </a:t>
            </a:r>
            <a:r>
              <a:rPr lang="en-US" dirty="0" smtClean="0"/>
              <a:t>pts </a:t>
            </a:r>
            <a:r>
              <a:rPr lang="en-US" dirty="0"/>
              <a:t>with enduring adequate alignment in 37 of the 285 </a:t>
            </a:r>
            <a:r>
              <a:rPr lang="en-US" dirty="0" smtClean="0"/>
              <a:t>pts </a:t>
            </a:r>
            <a:r>
              <a:rPr lang="en-US" dirty="0"/>
              <a:t>(13%) at a mean age of 11.6 </a:t>
            </a:r>
            <a:r>
              <a:rPr lang="en-US" dirty="0" err="1" smtClean="0"/>
              <a:t>y</a:t>
            </a:r>
            <a:r>
              <a:rPr lang="en-US" dirty="0" smtClean="0"/>
              <a:t> </a:t>
            </a:r>
            <a:r>
              <a:rPr lang="en-US" dirty="0"/>
              <a:t>(range, 7 to 17).</a:t>
            </a:r>
            <a:r>
              <a:rPr lang="en-US" dirty="0" smtClean="0"/>
              <a:t> </a:t>
            </a:r>
          </a:p>
          <a:p>
            <a:r>
              <a:rPr lang="en-US" dirty="0" smtClean="0"/>
              <a:t>For </a:t>
            </a:r>
            <a:r>
              <a:rPr lang="en-US" dirty="0"/>
              <a:t>the 37 </a:t>
            </a:r>
            <a:r>
              <a:rPr lang="en-US" dirty="0" smtClean="0"/>
              <a:t>pts </a:t>
            </a:r>
            <a:r>
              <a:rPr lang="en-US" dirty="0"/>
              <a:t>with resolution of</a:t>
            </a:r>
            <a:r>
              <a:rPr lang="en-US" dirty="0" smtClean="0"/>
              <a:t> AET, </a:t>
            </a:r>
            <a:r>
              <a:rPr lang="en-US" dirty="0"/>
              <a:t>mean</a:t>
            </a:r>
            <a:r>
              <a:rPr lang="en-US" dirty="0" smtClean="0"/>
              <a:t> + </a:t>
            </a:r>
            <a:r>
              <a:rPr lang="en-US" dirty="0"/>
              <a:t>on initial examination was 3.18 </a:t>
            </a:r>
            <a:r>
              <a:rPr lang="en-US" dirty="0" smtClean="0"/>
              <a:t>DS </a:t>
            </a:r>
            <a:r>
              <a:rPr lang="en-US" dirty="0"/>
              <a:t>compared with 4.50 D for the group without resolution of</a:t>
            </a:r>
            <a:r>
              <a:rPr lang="en-US" dirty="0" smtClean="0"/>
              <a:t> AET</a:t>
            </a:r>
            <a:r>
              <a:rPr lang="en-US" sz="1806" dirty="0" smtClean="0"/>
              <a:t>(</a:t>
            </a:r>
            <a:r>
              <a:rPr lang="en-US" sz="1806" i="1" dirty="0" smtClean="0"/>
              <a:t>P &lt; .001)</a:t>
            </a:r>
            <a:r>
              <a:rPr lang="en-US" i="1" dirty="0"/>
              <a:t>.</a:t>
            </a:r>
            <a:r>
              <a:rPr lang="en-US" i="1" dirty="0" smtClean="0"/>
              <a:t> </a:t>
            </a:r>
          </a:p>
          <a:p>
            <a:r>
              <a:rPr lang="en-US" dirty="0" smtClean="0"/>
              <a:t>If </a:t>
            </a:r>
            <a:r>
              <a:rPr lang="en-US" dirty="0"/>
              <a:t>only patients</a:t>
            </a:r>
            <a:r>
              <a:rPr lang="en-US" dirty="0" smtClean="0"/>
              <a:t> ≥12 </a:t>
            </a:r>
            <a:r>
              <a:rPr lang="en-US" dirty="0" err="1" smtClean="0"/>
              <a:t>y</a:t>
            </a:r>
            <a:r>
              <a:rPr lang="en-US" dirty="0" smtClean="0"/>
              <a:t> @ </a:t>
            </a:r>
            <a:r>
              <a:rPr lang="en-US" dirty="0"/>
              <a:t>last examination were included, 28 (20%) of 138 patients no longer required a </a:t>
            </a:r>
            <a:r>
              <a:rPr lang="en-US" dirty="0" err="1"/>
              <a:t>hypermetropic</a:t>
            </a:r>
            <a:r>
              <a:rPr lang="en-US" dirty="0" smtClean="0"/>
              <a:t> </a:t>
            </a:r>
            <a:r>
              <a:rPr lang="en-US" dirty="0"/>
              <a:t>correction to maintain adequate alignment.</a:t>
            </a:r>
            <a:r>
              <a:rPr lang="en-US" dirty="0" smtClean="0"/>
              <a:t> </a:t>
            </a:r>
          </a:p>
          <a:p>
            <a:r>
              <a:rPr lang="en-US" dirty="0" smtClean="0"/>
              <a:t>Kaplan</a:t>
            </a:r>
            <a:r>
              <a:rPr lang="en-US" dirty="0"/>
              <a:t>-Meier survival analysis predicts </a:t>
            </a:r>
            <a:r>
              <a:rPr lang="en-US" dirty="0" err="1"/>
              <a:t>hypermetropic</a:t>
            </a:r>
            <a:r>
              <a:rPr lang="en-US" dirty="0"/>
              <a:t> correction would be discontinued in 30% of the </a:t>
            </a:r>
            <a:r>
              <a:rPr lang="en-US" dirty="0" smtClean="0"/>
              <a:t>pat </a:t>
            </a:r>
            <a:r>
              <a:rPr lang="en-US" dirty="0"/>
              <a:t>population 15 </a:t>
            </a:r>
            <a:r>
              <a:rPr lang="en-US" dirty="0" err="1" smtClean="0"/>
              <a:t>y</a:t>
            </a:r>
            <a:r>
              <a:rPr lang="en-US" dirty="0" smtClean="0"/>
              <a:t> </a:t>
            </a:r>
            <a:r>
              <a:rPr lang="en-US" dirty="0"/>
              <a:t>after initiation of treatment. </a:t>
            </a: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000" b="1" dirty="0" smtClean="0"/>
              <a:t>THE INFLUENCE OF REFRACTIVE ERROR MANAGEMENT ON THE NATURAL HISTORY AND TREATMENT OUTCOME OF ACCOMMODATIVE ESOTROPIA </a:t>
            </a:r>
            <a:endParaRPr lang="en-US" sz="2000" dirty="0"/>
          </a:p>
        </p:txBody>
      </p:sp>
      <p:sp>
        <p:nvSpPr>
          <p:cNvPr id="3" name="Content Placeholder 2"/>
          <p:cNvSpPr>
            <a:spLocks noGrp="1"/>
          </p:cNvSpPr>
          <p:nvPr>
            <p:ph idx="1"/>
          </p:nvPr>
        </p:nvSpPr>
        <p:spPr/>
        <p:txBody>
          <a:bodyPr>
            <a:normAutofit fontScale="85000" lnSpcReduction="20000"/>
          </a:bodyPr>
          <a:lstStyle/>
          <a:p>
            <a:r>
              <a:rPr lang="en-US" i="1" dirty="0"/>
              <a:t>Conclusions: </a:t>
            </a:r>
            <a:r>
              <a:rPr lang="en-US" i="1" dirty="0" smtClean="0"/>
              <a:t> </a:t>
            </a:r>
          </a:p>
          <a:p>
            <a:r>
              <a:rPr lang="en-US" i="1" dirty="0" smtClean="0"/>
              <a:t>The </a:t>
            </a:r>
            <a:r>
              <a:rPr lang="en-US" i="1" dirty="0"/>
              <a:t>possibility that </a:t>
            </a:r>
            <a:r>
              <a:rPr lang="en-US" i="1" dirty="0" err="1"/>
              <a:t>undercorrecting</a:t>
            </a:r>
            <a:r>
              <a:rPr lang="en-US" i="1" dirty="0"/>
              <a:t> </a:t>
            </a:r>
            <a:r>
              <a:rPr lang="en-US" i="1" dirty="0" err="1"/>
              <a:t>hypermetropia</a:t>
            </a:r>
            <a:r>
              <a:rPr lang="en-US" i="1" dirty="0"/>
              <a:t> speeds its resolution is not supported by this study.</a:t>
            </a:r>
            <a:r>
              <a:rPr lang="en-US" i="1" dirty="0" smtClean="0"/>
              <a:t> </a:t>
            </a:r>
          </a:p>
          <a:p>
            <a:r>
              <a:rPr lang="en-US" i="1" dirty="0" smtClean="0"/>
              <a:t>AET is </a:t>
            </a:r>
            <a:r>
              <a:rPr lang="en-US" i="1" dirty="0"/>
              <a:t>usually stable, but younger age at diagnosis, oblique muscle dysfunction, and abnormal distance-near relationship are associated with deterioration</a:t>
            </a:r>
            <a:r>
              <a:rPr lang="en-US" i="1" dirty="0" smtClean="0"/>
              <a:t>.</a:t>
            </a:r>
          </a:p>
          <a:p>
            <a:r>
              <a:rPr lang="en-US" i="1" dirty="0" err="1" smtClean="0"/>
              <a:t>Undercorrection</a:t>
            </a:r>
            <a:r>
              <a:rPr lang="en-US" i="1" dirty="0" smtClean="0"/>
              <a:t> </a:t>
            </a:r>
            <a:r>
              <a:rPr lang="en-US" i="1" dirty="0"/>
              <a:t>of </a:t>
            </a:r>
            <a:r>
              <a:rPr lang="en-US" i="1" dirty="0" err="1"/>
              <a:t>hypermetropia</a:t>
            </a:r>
            <a:r>
              <a:rPr lang="en-US" i="1" dirty="0"/>
              <a:t> can cause an abnormal distance-near relationship, which in turn can cause deterioration of</a:t>
            </a:r>
            <a:r>
              <a:rPr lang="en-US" i="1" dirty="0" smtClean="0"/>
              <a:t> AET. </a:t>
            </a:r>
          </a:p>
          <a:p>
            <a:r>
              <a:rPr lang="en-US" i="1" dirty="0" smtClean="0"/>
              <a:t>Aggressive </a:t>
            </a:r>
            <a:r>
              <a:rPr lang="en-US" i="1" dirty="0" err="1"/>
              <a:t>undercorrection</a:t>
            </a:r>
            <a:r>
              <a:rPr lang="en-US" i="1" dirty="0"/>
              <a:t> of </a:t>
            </a:r>
            <a:r>
              <a:rPr lang="en-US" i="1" dirty="0" err="1"/>
              <a:t>hypermetropia</a:t>
            </a:r>
            <a:r>
              <a:rPr lang="en-US" i="1" dirty="0"/>
              <a:t> should be pursued carefully, because the risk may outweigh the potential advantages. </a:t>
            </a:r>
            <a:r>
              <a:rPr lang="en-US" i="1" dirty="0" smtClean="0"/>
              <a:t>.</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Genetics of ET &amp; XT</a:t>
            </a:r>
            <a:endParaRPr lang="en-US" dirty="0"/>
          </a:p>
        </p:txBody>
      </p:sp>
      <p:sp>
        <p:nvSpPr>
          <p:cNvPr id="3" name="Content Placeholder 2"/>
          <p:cNvSpPr>
            <a:spLocks noGrp="1"/>
          </p:cNvSpPr>
          <p:nvPr>
            <p:ph idx="1"/>
          </p:nvPr>
        </p:nvSpPr>
        <p:spPr/>
        <p:txBody>
          <a:bodyPr/>
          <a:lstStyle/>
          <a:p>
            <a:r>
              <a:rPr lang="en-US" dirty="0" smtClean="0">
                <a:hlinkClick r:id="rId2"/>
              </a:rPr>
              <a:t>Twin Res Hum Genet.   2012 Oct;15(5):624-30</a:t>
            </a:r>
            <a:r>
              <a:rPr lang="en-US" u="sng" dirty="0" smtClean="0">
                <a:hlinkClick r:id="rId2"/>
              </a:rPr>
              <a:t>. </a:t>
            </a:r>
          </a:p>
          <a:p>
            <a:r>
              <a:rPr lang="en-US" dirty="0" smtClean="0">
                <a:hlinkClick r:id="rId2"/>
              </a:rPr>
              <a:t>Heritability of strabismus: genetic influence is specific to eso-deviation and independent of refractive error.</a:t>
            </a:r>
            <a:endParaRPr lang="en-US" dirty="0" smtClean="0"/>
          </a:p>
          <a:p>
            <a:r>
              <a:rPr lang="en-US" dirty="0" smtClean="0"/>
              <a:t>David  Mackey &amp; 15 others</a:t>
            </a:r>
          </a:p>
          <a:p>
            <a:endParaRPr lang="en-US" dirty="0"/>
          </a:p>
        </p:txBody>
      </p:sp>
      <p:pic>
        <p:nvPicPr>
          <p:cNvPr id="4" name="Picture 3"/>
          <p:cNvPicPr>
            <a:picLocks noChangeAspect="1"/>
          </p:cNvPicPr>
          <p:nvPr/>
        </p:nvPicPr>
        <p:blipFill>
          <a:blip r:embed="rId3"/>
          <a:stretch>
            <a:fillRect/>
          </a:stretch>
        </p:blipFill>
        <p:spPr>
          <a:xfrm>
            <a:off x="6788185" y="3984625"/>
            <a:ext cx="2857500" cy="28575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Genetics of ET &amp; XT</a:t>
            </a:r>
            <a:endParaRPr lang="en-US" dirty="0"/>
          </a:p>
        </p:txBody>
      </p:sp>
      <p:sp>
        <p:nvSpPr>
          <p:cNvPr id="3" name="Content Placeholder 2"/>
          <p:cNvSpPr>
            <a:spLocks noGrp="1"/>
          </p:cNvSpPr>
          <p:nvPr>
            <p:ph idx="1"/>
          </p:nvPr>
        </p:nvSpPr>
        <p:spPr/>
        <p:txBody>
          <a:bodyPr>
            <a:normAutofit lnSpcReduction="10000"/>
          </a:bodyPr>
          <a:lstStyle/>
          <a:p>
            <a:r>
              <a:rPr lang="en-US" dirty="0" smtClean="0"/>
              <a:t>The heritability of an eso-deviation was 0.64 . The additive genetic correlation for eso-deviation and refractive error was 0.13 </a:t>
            </a:r>
            <a:r>
              <a:rPr lang="en-US" sz="2162" dirty="0" smtClean="0"/>
              <a:t>and the </a:t>
            </a:r>
            <a:r>
              <a:rPr lang="en-US" sz="2162" dirty="0" err="1" smtClean="0"/>
              <a:t>bivariate</a:t>
            </a:r>
            <a:r>
              <a:rPr lang="en-US" sz="2162" dirty="0" smtClean="0"/>
              <a:t> heritability (i.e., shared variance) was less than 1%, suggesting negligible shared genetic effect. </a:t>
            </a:r>
            <a:endParaRPr lang="en-US" dirty="0" smtClean="0"/>
          </a:p>
          <a:p>
            <a:r>
              <a:rPr lang="en-US" dirty="0" smtClean="0"/>
              <a:t>This study documents a substantial heritability of 64% for ET, yet no corresponding heritability for XT, suggesting that the genetic contribution to strabismus may be specific to ET. </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Refraction, amblyopia, strabismus</a:t>
            </a:r>
            <a:endParaRPr lang="en-US" dirty="0"/>
          </a:p>
        </p:txBody>
      </p:sp>
      <p:sp>
        <p:nvSpPr>
          <p:cNvPr id="3" name="Content Placeholder 2"/>
          <p:cNvSpPr>
            <a:spLocks noGrp="1"/>
          </p:cNvSpPr>
          <p:nvPr>
            <p:ph idx="1"/>
          </p:nvPr>
        </p:nvSpPr>
        <p:spPr/>
        <p:txBody>
          <a:bodyPr/>
          <a:lstStyle/>
          <a:p>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Laser In Situ </a:t>
            </a:r>
            <a:r>
              <a:rPr lang="en-US" sz="2800" dirty="0" err="1"/>
              <a:t>Keratomileusis</a:t>
            </a:r>
            <a:r>
              <a:rPr lang="en-US" sz="2800" dirty="0"/>
              <a:t> for the Treatment of Refractive Accommodative </a:t>
            </a:r>
            <a:r>
              <a:rPr lang="en-US" sz="2800" dirty="0" smtClean="0"/>
              <a:t>Esotropia</a:t>
            </a:r>
            <a:br>
              <a:rPr lang="en-US" sz="2800" dirty="0" smtClean="0"/>
            </a:br>
            <a:r>
              <a:rPr lang="en-US" sz="1800" dirty="0" smtClean="0"/>
              <a:t> </a:t>
            </a:r>
            <a:r>
              <a:rPr lang="en-US" sz="1800" dirty="0"/>
              <a:t>de </a:t>
            </a:r>
            <a:r>
              <a:rPr lang="en-US" sz="1800" dirty="0" err="1" smtClean="0"/>
              <a:t>Pagano</a:t>
            </a:r>
            <a:r>
              <a:rPr lang="en-US" sz="1800" dirty="0" smtClean="0"/>
              <a:t> &amp;  </a:t>
            </a:r>
            <a:r>
              <a:rPr lang="en-US" sz="1800" dirty="0" err="1"/>
              <a:t>Pagano</a:t>
            </a:r>
            <a:r>
              <a:rPr lang="en-US" sz="1800" dirty="0"/>
              <a:t>,</a:t>
            </a:r>
            <a:r>
              <a:rPr lang="en-US" sz="1800" dirty="0" smtClean="0"/>
              <a:t> </a:t>
            </a:r>
            <a:r>
              <a:rPr lang="en-US" sz="1800" i="1" dirty="0"/>
              <a:t>Ophthalmology 2012;119:159 –</a:t>
            </a:r>
            <a:r>
              <a:rPr lang="en-US" sz="1800" i="1" dirty="0" smtClean="0"/>
              <a:t>163  </a:t>
            </a:r>
            <a:r>
              <a:rPr lang="en-US" sz="1800" dirty="0" smtClean="0"/>
              <a:t>Argentina </a:t>
            </a:r>
            <a:endParaRPr lang="en-US" sz="2800" dirty="0"/>
          </a:p>
        </p:txBody>
      </p:sp>
      <p:sp>
        <p:nvSpPr>
          <p:cNvPr id="3" name="Content Placeholder 2"/>
          <p:cNvSpPr>
            <a:spLocks noGrp="1"/>
          </p:cNvSpPr>
          <p:nvPr>
            <p:ph idx="1"/>
          </p:nvPr>
        </p:nvSpPr>
        <p:spPr>
          <a:xfrm>
            <a:off x="1068642" y="1600200"/>
            <a:ext cx="6451600" cy="5257800"/>
          </a:xfrm>
        </p:spPr>
        <p:txBody>
          <a:bodyPr>
            <a:normAutofit fontScale="85000" lnSpcReduction="10000"/>
          </a:bodyPr>
          <a:lstStyle/>
          <a:p>
            <a:r>
              <a:rPr lang="en-US" dirty="0" smtClean="0"/>
              <a:t>46 eyes / </a:t>
            </a:r>
            <a:r>
              <a:rPr lang="en-US" dirty="0"/>
              <a:t>23 </a:t>
            </a:r>
            <a:r>
              <a:rPr lang="en-US" dirty="0" smtClean="0"/>
              <a:t>pts </a:t>
            </a:r>
            <a:r>
              <a:rPr lang="en-US" dirty="0"/>
              <a:t>with hyperopia and fully or partially refractive accommodative</a:t>
            </a:r>
            <a:r>
              <a:rPr lang="en-US" dirty="0" smtClean="0"/>
              <a:t> ET  treated </a:t>
            </a:r>
            <a:r>
              <a:rPr lang="en-US" dirty="0"/>
              <a:t>with</a:t>
            </a:r>
            <a:r>
              <a:rPr lang="en-US" dirty="0" smtClean="0"/>
              <a:t> LASIK 2000 - </a:t>
            </a:r>
            <a:r>
              <a:rPr lang="en-US" dirty="0"/>
              <a:t>2010</a:t>
            </a:r>
            <a:r>
              <a:rPr lang="en-US" dirty="0" smtClean="0"/>
              <a:t>.</a:t>
            </a:r>
          </a:p>
          <a:p>
            <a:r>
              <a:rPr lang="en-US" dirty="0" smtClean="0"/>
              <a:t>Age 25± 13y. </a:t>
            </a:r>
          </a:p>
          <a:p>
            <a:r>
              <a:rPr lang="en-US" dirty="0" smtClean="0"/>
              <a:t>Mean hyperopia 3.7±1.3 DS  pre surgery </a:t>
            </a:r>
            <a:r>
              <a:rPr lang="en-US" dirty="0"/>
              <a:t>and </a:t>
            </a:r>
            <a:r>
              <a:rPr lang="en-US" dirty="0" smtClean="0"/>
              <a:t>0.2±0.6 </a:t>
            </a:r>
            <a:r>
              <a:rPr lang="en-US" dirty="0"/>
              <a:t>D after surgery (</a:t>
            </a:r>
            <a:r>
              <a:rPr lang="en-US" dirty="0" smtClean="0"/>
              <a:t>P&lt;0.001</a:t>
            </a:r>
            <a:r>
              <a:rPr lang="en-US" dirty="0"/>
              <a:t>).</a:t>
            </a:r>
            <a:r>
              <a:rPr lang="en-US" dirty="0" smtClean="0"/>
              <a:t> </a:t>
            </a:r>
          </a:p>
          <a:p>
            <a:r>
              <a:rPr lang="en-US" dirty="0"/>
              <a:t>M</a:t>
            </a:r>
            <a:r>
              <a:rPr lang="en-US" dirty="0" smtClean="0"/>
              <a:t>ean ET without correction 21Δ </a:t>
            </a:r>
            <a:r>
              <a:rPr lang="en-US" dirty="0"/>
              <a:t>before </a:t>
            </a:r>
            <a:r>
              <a:rPr lang="en-US" dirty="0" smtClean="0"/>
              <a:t>surgery, 4Δ  after </a:t>
            </a:r>
            <a:r>
              <a:rPr lang="en-US" dirty="0"/>
              <a:t>surgery </a:t>
            </a:r>
            <a:r>
              <a:rPr lang="en-US" sz="1647" dirty="0"/>
              <a:t>(</a:t>
            </a:r>
            <a:r>
              <a:rPr lang="en-US" sz="1647" dirty="0" smtClean="0"/>
              <a:t>P&lt;0.001</a:t>
            </a:r>
            <a:r>
              <a:rPr lang="en-US" sz="1647" dirty="0"/>
              <a:t>)</a:t>
            </a:r>
            <a:r>
              <a:rPr lang="en-US" dirty="0"/>
              <a:t>.</a:t>
            </a:r>
            <a:r>
              <a:rPr lang="en-US" dirty="0" smtClean="0"/>
              <a:t> </a:t>
            </a:r>
          </a:p>
          <a:p>
            <a:r>
              <a:rPr lang="en-US" b="1" dirty="0" smtClean="0"/>
              <a:t>Refractive surgery is </a:t>
            </a:r>
            <a:r>
              <a:rPr lang="en-US" b="1" dirty="0"/>
              <a:t>a promising option for the treatment of refractive accommodative</a:t>
            </a:r>
            <a:r>
              <a:rPr lang="en-US" b="1" dirty="0" smtClean="0"/>
              <a:t> ET</a:t>
            </a:r>
            <a:endParaRPr lang="en-US" b="1" dirty="0"/>
          </a:p>
        </p:txBody>
      </p:sp>
      <p:pic>
        <p:nvPicPr>
          <p:cNvPr id="4" name="Picture 3"/>
          <p:cNvPicPr>
            <a:picLocks noChangeAspect="1"/>
          </p:cNvPicPr>
          <p:nvPr/>
        </p:nvPicPr>
        <p:blipFill>
          <a:blip r:embed="rId2"/>
          <a:stretch>
            <a:fillRect/>
          </a:stretch>
        </p:blipFill>
        <p:spPr>
          <a:xfrm>
            <a:off x="6908800" y="4622800"/>
            <a:ext cx="2235200" cy="22352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3987"/>
            <a:ext cx="6511925" cy="1143000"/>
          </a:xfrm>
        </p:spPr>
        <p:txBody>
          <a:bodyPr>
            <a:normAutofit fontScale="90000"/>
          </a:bodyPr>
          <a:lstStyle/>
          <a:p>
            <a:r>
              <a:rPr lang="en-US" sz="2667" u="sng" dirty="0" smtClean="0">
                <a:hlinkClick r:id="rId2"/>
              </a:rPr>
              <a:t/>
            </a:r>
            <a:br>
              <a:rPr lang="en-US" sz="2667" u="sng" dirty="0" smtClean="0">
                <a:hlinkClick r:id="rId2"/>
              </a:rPr>
            </a:br>
            <a:r>
              <a:rPr lang="en-US" sz="3111" b="1" u="sng" dirty="0" smtClean="0">
                <a:hlinkClick r:id="rId2"/>
              </a:rPr>
              <a:t>LASIK as an alternative line to treat noncompliant esotropic children.</a:t>
            </a:r>
            <a:r>
              <a:rPr lang="en-US" b="1" u="sng" dirty="0" smtClean="0"/>
              <a:t/>
            </a:r>
            <a:br>
              <a:rPr lang="en-US" b="1" u="sng" dirty="0" smtClean="0"/>
            </a:br>
            <a:r>
              <a:rPr lang="en-US" sz="2000" b="1" u="sng" dirty="0" err="1" smtClean="0"/>
              <a:t>Saeed</a:t>
            </a:r>
            <a:r>
              <a:rPr lang="en-US" sz="2000" b="1" u="sng" dirty="0" smtClean="0"/>
              <a:t> A, Ebsar Eye Center, Benha University, Benha, Egypt</a:t>
            </a:r>
            <a:br>
              <a:rPr lang="en-US" sz="2000" b="1" u="sng" dirty="0" smtClean="0"/>
            </a:br>
            <a:r>
              <a:rPr lang="en-US" sz="1800" dirty="0" err="1" smtClean="0"/>
              <a:t>Clin</a:t>
            </a:r>
            <a:r>
              <a:rPr lang="en-US" sz="1800" dirty="0" smtClean="0"/>
              <a:t> </a:t>
            </a:r>
            <a:r>
              <a:rPr lang="en-US" sz="1800" dirty="0" err="1" smtClean="0"/>
              <a:t>Ophthalmol</a:t>
            </a:r>
            <a:r>
              <a:rPr lang="en-US" sz="1800" dirty="0" smtClean="0"/>
              <a:t>. 2011;5:1795-801. </a:t>
            </a:r>
            <a:r>
              <a:rPr lang="en-US" sz="1800" dirty="0" err="1" smtClean="0"/>
              <a:t>Epub</a:t>
            </a:r>
            <a:r>
              <a:rPr lang="en-US" sz="1800" dirty="0" smtClean="0"/>
              <a:t> 2011 Dec 20.</a:t>
            </a:r>
            <a:r>
              <a:rPr lang="en-US" sz="2000" b="1" u="sng" dirty="0" smtClean="0"/>
              <a:t>. </a:t>
            </a:r>
            <a:endParaRPr lang="en-US" sz="2000" dirty="0"/>
          </a:p>
        </p:txBody>
      </p:sp>
      <p:sp>
        <p:nvSpPr>
          <p:cNvPr id="3" name="Content Placeholder 2"/>
          <p:cNvSpPr>
            <a:spLocks noGrp="1"/>
          </p:cNvSpPr>
          <p:nvPr>
            <p:ph idx="1"/>
          </p:nvPr>
        </p:nvSpPr>
        <p:spPr>
          <a:xfrm>
            <a:off x="1435608" y="2075000"/>
            <a:ext cx="7498080" cy="4800600"/>
          </a:xfrm>
        </p:spPr>
        <p:txBody>
          <a:bodyPr>
            <a:normAutofit fontScale="47500" lnSpcReduction="20000"/>
          </a:bodyPr>
          <a:lstStyle/>
          <a:p>
            <a:r>
              <a:rPr lang="en-US" b="1" dirty="0" smtClean="0"/>
              <a:t>20 eyes of 10 pts with accommodative ET. </a:t>
            </a:r>
          </a:p>
          <a:p>
            <a:r>
              <a:rPr lang="en-US" b="1" dirty="0" smtClean="0"/>
              <a:t>All patients were noncompliant with glasses and had refractive stability. </a:t>
            </a:r>
          </a:p>
          <a:p>
            <a:r>
              <a:rPr lang="en-US" b="1" dirty="0" smtClean="0"/>
              <a:t>They received brief GA and had bilateral LASIK to fully correct their hyperopic refractive errors aiming to achieve </a:t>
            </a:r>
            <a:r>
              <a:rPr lang="en-US" b="1" dirty="0" err="1" smtClean="0"/>
              <a:t>orthophoria</a:t>
            </a:r>
            <a:r>
              <a:rPr lang="en-US" b="1" dirty="0" smtClean="0"/>
              <a:t>. </a:t>
            </a:r>
          </a:p>
          <a:p>
            <a:r>
              <a:rPr lang="en-US" b="1" dirty="0" smtClean="0"/>
              <a:t>Preoperative and postoperative best corrected visual acuity, cycloplegic refraction, angle of squint, and any LASIK complications were recorded. Follow-up period was 9 mo.</a:t>
            </a:r>
          </a:p>
          <a:p>
            <a:r>
              <a:rPr lang="en-US" b="1" dirty="0" smtClean="0"/>
              <a:t>RESULTS:   The age of patients ranged 5-9 </a:t>
            </a:r>
            <a:r>
              <a:rPr lang="en-US" b="1" dirty="0" err="1" smtClean="0"/>
              <a:t>y</a:t>
            </a:r>
            <a:r>
              <a:rPr lang="en-US" b="1" dirty="0" smtClean="0"/>
              <a:t> and the hyperopic error range was +3.5 D to +6.75 D, with anisometropia 2 D or less. </a:t>
            </a:r>
          </a:p>
          <a:p>
            <a:r>
              <a:rPr lang="en-US" b="1" dirty="0" smtClean="0"/>
              <a:t>No patient had decreased best corrected visual acuity or loss of fusion ability. The postoperative refractive error ranged from -0.75 D to +1.5 D at the end of the study period. </a:t>
            </a:r>
          </a:p>
          <a:p>
            <a:r>
              <a:rPr lang="en-US" b="1" dirty="0" smtClean="0"/>
              <a:t>All patients achieved </a:t>
            </a:r>
            <a:r>
              <a:rPr lang="en-US" b="1" dirty="0" err="1" smtClean="0"/>
              <a:t>orthophoria</a:t>
            </a:r>
            <a:r>
              <a:rPr lang="en-US" b="1" dirty="0" smtClean="0"/>
              <a:t>. No significant </a:t>
            </a:r>
            <a:r>
              <a:rPr lang="en-US" b="1" dirty="0" err="1" smtClean="0"/>
              <a:t>intraoperative</a:t>
            </a:r>
            <a:r>
              <a:rPr lang="en-US" b="1" dirty="0" smtClean="0"/>
              <a:t> or postoperative complications were recorded.</a:t>
            </a:r>
          </a:p>
          <a:p>
            <a:r>
              <a:rPr lang="en-US" b="1" dirty="0" smtClean="0"/>
              <a:t>CONCLUSION:</a:t>
            </a:r>
          </a:p>
          <a:p>
            <a:r>
              <a:rPr lang="en-US" b="1" dirty="0" smtClean="0"/>
              <a:t>LASIK appears to be effective and relatively safe to treat accommodative ET children by reducing their hyperopic refractive error</a:t>
            </a:r>
          </a:p>
          <a:p>
            <a:r>
              <a:rPr lang="en-US" b="1" dirty="0" smtClean="0"/>
              <a:t> Larger studies with longer follow-up are necessary to determine its long-term effects.</a:t>
            </a:r>
            <a:endParaRPr lang="en-US" dirty="0"/>
          </a:p>
        </p:txBody>
      </p:sp>
      <p:pic>
        <p:nvPicPr>
          <p:cNvPr id="4" name="Picture 3"/>
          <p:cNvPicPr>
            <a:picLocks noChangeAspect="1"/>
          </p:cNvPicPr>
          <p:nvPr/>
        </p:nvPicPr>
        <p:blipFill>
          <a:blip r:embed="rId3"/>
          <a:stretch>
            <a:fillRect/>
          </a:stretch>
        </p:blipFill>
        <p:spPr>
          <a:xfrm>
            <a:off x="6969125" y="-153987"/>
            <a:ext cx="2174874" cy="1658659"/>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5990678" cy="1143000"/>
          </a:xfrm>
        </p:spPr>
        <p:txBody>
          <a:bodyPr>
            <a:noAutofit/>
          </a:bodyPr>
          <a:lstStyle/>
          <a:p>
            <a:r>
              <a:rPr lang="en-US" sz="2000" dirty="0"/>
              <a:t>Pediatric refractive surgery: Corneal and intraocular techniques and beyond</a:t>
            </a:r>
            <a:r>
              <a:rPr lang="en-US" sz="2000" dirty="0" smtClean="0"/>
              <a:t>            #1</a:t>
            </a:r>
            <a:r>
              <a:rPr lang="en-US" sz="2800" dirty="0" smtClean="0"/>
              <a:t/>
            </a:r>
            <a:br>
              <a:rPr lang="en-US" sz="2800" dirty="0" smtClean="0"/>
            </a:br>
            <a:r>
              <a:rPr lang="en-US" sz="1400" dirty="0" smtClean="0"/>
              <a:t>Evelyn </a:t>
            </a:r>
            <a:r>
              <a:rPr lang="en-US" sz="1400" dirty="0"/>
              <a:t>A. </a:t>
            </a:r>
            <a:r>
              <a:rPr lang="en-US" sz="1400" dirty="0" err="1"/>
              <a:t>Paysse</a:t>
            </a:r>
            <a:r>
              <a:rPr lang="en-US" sz="1400" dirty="0"/>
              <a:t>,</a:t>
            </a:r>
            <a:r>
              <a:rPr lang="en-US" sz="1400" dirty="0" smtClean="0"/>
              <a:t>  </a:t>
            </a:r>
            <a:r>
              <a:rPr lang="en-US" sz="1400" dirty="0"/>
              <a:t>Lawrence </a:t>
            </a:r>
            <a:r>
              <a:rPr lang="en-US" sz="1400" dirty="0" err="1"/>
              <a:t>Tychsen</a:t>
            </a:r>
            <a:r>
              <a:rPr lang="en-US" sz="1400" dirty="0" smtClean="0"/>
              <a:t>, and </a:t>
            </a:r>
            <a:r>
              <a:rPr lang="en-US" sz="1400" dirty="0"/>
              <a:t>Erin Stahl, </a:t>
            </a:r>
            <a:r>
              <a:rPr lang="en-US" sz="1400" dirty="0" smtClean="0"/>
              <a:t>MD    </a:t>
            </a:r>
            <a:br>
              <a:rPr lang="en-US" sz="1400" dirty="0" smtClean="0"/>
            </a:br>
            <a:r>
              <a:rPr lang="en-US" sz="1400" dirty="0" smtClean="0"/>
              <a:t>J </a:t>
            </a:r>
            <a:r>
              <a:rPr lang="en-US" sz="1400" dirty="0"/>
              <a:t>AAPOS 2012;16:291-</a:t>
            </a:r>
            <a:r>
              <a:rPr lang="en-US" sz="1400" dirty="0" smtClean="0"/>
              <a:t>297</a:t>
            </a:r>
            <a:endParaRPr lang="en-US" sz="2000" dirty="0"/>
          </a:p>
        </p:txBody>
      </p:sp>
      <p:sp>
        <p:nvSpPr>
          <p:cNvPr id="3" name="Content Placeholder 2"/>
          <p:cNvSpPr>
            <a:spLocks noGrp="1"/>
          </p:cNvSpPr>
          <p:nvPr>
            <p:ph idx="1"/>
          </p:nvPr>
        </p:nvSpPr>
        <p:spPr>
          <a:xfrm>
            <a:off x="911862" y="1600200"/>
            <a:ext cx="8229600" cy="5257800"/>
          </a:xfrm>
        </p:spPr>
        <p:txBody>
          <a:bodyPr>
            <a:normAutofit fontScale="92500"/>
          </a:bodyPr>
          <a:lstStyle/>
          <a:p>
            <a:pPr>
              <a:buNone/>
            </a:pPr>
            <a:r>
              <a:rPr lang="en-US" dirty="0" smtClean="0"/>
              <a:t>	</a:t>
            </a:r>
            <a:r>
              <a:rPr lang="en-US" b="1" dirty="0" smtClean="0"/>
              <a:t>The </a:t>
            </a:r>
            <a:r>
              <a:rPr lang="en-US" b="1" dirty="0" smtClean="0"/>
              <a:t>goal in pediatric refractive </a:t>
            </a:r>
            <a:r>
              <a:rPr lang="en-US" b="1" dirty="0" smtClean="0"/>
              <a:t>surgery</a:t>
            </a:r>
            <a:r>
              <a:rPr lang="en-US" b="1" dirty="0" smtClean="0"/>
              <a:t>: </a:t>
            </a:r>
            <a:r>
              <a:rPr lang="en-US" b="1" dirty="0" smtClean="0"/>
              <a:t>prevent </a:t>
            </a:r>
            <a:r>
              <a:rPr lang="en-US" b="1" dirty="0" smtClean="0"/>
              <a:t>blinding levels of refractive amblyopia</a:t>
            </a:r>
            <a:endParaRPr lang="en-US" b="1" i="1" dirty="0" smtClean="0"/>
          </a:p>
          <a:p>
            <a:pPr>
              <a:buNone/>
            </a:pPr>
            <a:r>
              <a:rPr lang="en-US" dirty="0" smtClean="0"/>
              <a:t>The </a:t>
            </a:r>
            <a:r>
              <a:rPr lang="en-US" dirty="0"/>
              <a:t>relevant measure of effectiveness in children who are completely noncompliant with spectacle or contact lens use is uncorrected</a:t>
            </a:r>
            <a:r>
              <a:rPr lang="en-US" dirty="0" smtClean="0"/>
              <a:t> VA. </a:t>
            </a:r>
          </a:p>
          <a:p>
            <a:pPr>
              <a:buNone/>
            </a:pPr>
            <a:r>
              <a:rPr lang="en-US" dirty="0" smtClean="0"/>
              <a:t>Refractive </a:t>
            </a:r>
            <a:r>
              <a:rPr lang="en-US" dirty="0"/>
              <a:t>surgery has also been shown to have positive effects on children’s day-to-day visual function</a:t>
            </a:r>
            <a:r>
              <a:rPr lang="en-US" dirty="0" smtClean="0"/>
              <a:t> </a:t>
            </a:r>
          </a:p>
          <a:p>
            <a:pPr>
              <a:buNone/>
            </a:pPr>
            <a:r>
              <a:rPr lang="en-US" sz="2286" dirty="0" err="1" smtClean="0"/>
              <a:t>Paysse</a:t>
            </a:r>
            <a:r>
              <a:rPr lang="en-US" sz="2286" dirty="0" smtClean="0"/>
              <a:t> </a:t>
            </a:r>
            <a:r>
              <a:rPr lang="en-US" sz="2286" dirty="0"/>
              <a:t>EA, et al. Developmental improvement in children with neurobehavioral disorders following photorefractive </a:t>
            </a:r>
            <a:r>
              <a:rPr lang="en-US" sz="2286" dirty="0" smtClean="0"/>
              <a:t>keratectomy</a:t>
            </a:r>
            <a:endParaRPr lang="en-US" sz="2286" i="1" dirty="0"/>
          </a:p>
        </p:txBody>
      </p:sp>
      <p:pic>
        <p:nvPicPr>
          <p:cNvPr id="4" name="Picture 3"/>
          <p:cNvPicPr>
            <a:picLocks noChangeAspect="1"/>
          </p:cNvPicPr>
          <p:nvPr/>
        </p:nvPicPr>
        <p:blipFill>
          <a:blip r:embed="rId2"/>
          <a:stretch>
            <a:fillRect/>
          </a:stretch>
        </p:blipFill>
        <p:spPr>
          <a:xfrm>
            <a:off x="6447878" y="0"/>
            <a:ext cx="2696121" cy="1417638"/>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Pediatric refractive surgery: Corneal and intraocular techniques and beyond</a:t>
            </a:r>
            <a:r>
              <a:rPr lang="en-US" sz="2800" dirty="0" smtClean="0"/>
              <a:t>              #2</a:t>
            </a:r>
            <a:br>
              <a:rPr lang="en-US" sz="2800" dirty="0" smtClean="0"/>
            </a:br>
            <a:r>
              <a:rPr lang="en-US" sz="1400" dirty="0" smtClean="0"/>
              <a:t>Evelyn </a:t>
            </a:r>
            <a:r>
              <a:rPr lang="en-US" sz="1400" dirty="0"/>
              <a:t>A. </a:t>
            </a:r>
            <a:r>
              <a:rPr lang="en-US" sz="1400" dirty="0" err="1"/>
              <a:t>Paysse</a:t>
            </a:r>
            <a:r>
              <a:rPr lang="en-US" sz="1400" dirty="0"/>
              <a:t>, </a:t>
            </a:r>
            <a:r>
              <a:rPr lang="en-US" sz="1400" dirty="0" err="1"/>
              <a:t>MD,a</a:t>
            </a:r>
            <a:r>
              <a:rPr lang="en-US" sz="1400" dirty="0"/>
              <a:t> Lawrence </a:t>
            </a:r>
            <a:r>
              <a:rPr lang="en-US" sz="1400" dirty="0" err="1"/>
              <a:t>Tychsen</a:t>
            </a:r>
            <a:r>
              <a:rPr lang="en-US" sz="1400" dirty="0"/>
              <a:t>, </a:t>
            </a:r>
            <a:r>
              <a:rPr lang="en-US" sz="1400" dirty="0" err="1"/>
              <a:t>MD,b</a:t>
            </a:r>
            <a:r>
              <a:rPr lang="en-US" sz="1400" dirty="0"/>
              <a:t> and Erin Stahl, </a:t>
            </a:r>
            <a:r>
              <a:rPr lang="en-US" sz="1400" dirty="0" smtClean="0"/>
              <a:t>MD    </a:t>
            </a:r>
            <a:br>
              <a:rPr lang="en-US" sz="1400" dirty="0" smtClean="0"/>
            </a:br>
            <a:r>
              <a:rPr lang="en-US" sz="1400" dirty="0" smtClean="0"/>
              <a:t>J </a:t>
            </a:r>
            <a:r>
              <a:rPr lang="en-US" sz="1400" dirty="0"/>
              <a:t>AAPOS 2012;16:291-</a:t>
            </a:r>
            <a:r>
              <a:rPr lang="en-US" sz="1400" dirty="0" smtClean="0"/>
              <a:t>297</a:t>
            </a:r>
            <a:endParaRPr lang="en-US" sz="2000" dirty="0"/>
          </a:p>
        </p:txBody>
      </p:sp>
      <p:sp>
        <p:nvSpPr>
          <p:cNvPr id="3" name="Content Placeholder 2"/>
          <p:cNvSpPr>
            <a:spLocks noGrp="1"/>
          </p:cNvSpPr>
          <p:nvPr>
            <p:ph idx="1"/>
          </p:nvPr>
        </p:nvSpPr>
        <p:spPr/>
        <p:txBody>
          <a:bodyPr>
            <a:normAutofit fontScale="85000" lnSpcReduction="20000"/>
          </a:bodyPr>
          <a:lstStyle/>
          <a:p>
            <a:pPr>
              <a:buNone/>
            </a:pPr>
            <a:r>
              <a:rPr lang="en-US" dirty="0" smtClean="0"/>
              <a:t>There are 3 </a:t>
            </a:r>
            <a:r>
              <a:rPr lang="en-US" dirty="0"/>
              <a:t>subsets</a:t>
            </a:r>
            <a:r>
              <a:rPr lang="en-US" dirty="0" smtClean="0"/>
              <a:t> in </a:t>
            </a:r>
            <a:r>
              <a:rPr lang="en-US" dirty="0"/>
              <a:t>which conventional therapies</a:t>
            </a:r>
            <a:r>
              <a:rPr lang="en-US" dirty="0" smtClean="0"/>
              <a:t> for amblyopia are </a:t>
            </a:r>
            <a:r>
              <a:rPr lang="en-US" dirty="0"/>
              <a:t>often </a:t>
            </a:r>
            <a:r>
              <a:rPr lang="en-US" dirty="0" smtClean="0"/>
              <a:t>ineffective:</a:t>
            </a:r>
            <a:endParaRPr lang="en-US" dirty="0"/>
          </a:p>
          <a:p>
            <a:r>
              <a:rPr lang="en-US" b="1" dirty="0" smtClean="0"/>
              <a:t>Children </a:t>
            </a:r>
            <a:r>
              <a:rPr lang="en-US" b="1" dirty="0"/>
              <a:t>with </a:t>
            </a:r>
            <a:r>
              <a:rPr lang="en-US" b="1" dirty="0" smtClean="0"/>
              <a:t>high magnitude </a:t>
            </a:r>
            <a:r>
              <a:rPr lang="en-US" b="1" dirty="0" err="1"/>
              <a:t>isoametropia</a:t>
            </a:r>
            <a:r>
              <a:rPr lang="en-US" b="1" dirty="0"/>
              <a:t> </a:t>
            </a:r>
            <a:r>
              <a:rPr lang="en-US" dirty="0"/>
              <a:t>who are spectacle noncompliant or </a:t>
            </a:r>
            <a:r>
              <a:rPr lang="en-US" dirty="0" smtClean="0"/>
              <a:t>intolerant – often have </a:t>
            </a:r>
            <a:r>
              <a:rPr lang="en-US" dirty="0"/>
              <a:t>neurobehavioral abnormalities related to genetic mutations, autism, cerebral palsy, or </a:t>
            </a:r>
            <a:r>
              <a:rPr lang="en-US" dirty="0" smtClean="0"/>
              <a:t>prematurity</a:t>
            </a:r>
          </a:p>
          <a:p>
            <a:pPr>
              <a:buNone/>
            </a:pPr>
            <a:r>
              <a:rPr lang="en-US" i="1" dirty="0" smtClean="0"/>
              <a:t>Children </a:t>
            </a:r>
            <a:r>
              <a:rPr lang="en-US" i="1" dirty="0"/>
              <a:t>with high levels of uncorrected refractive error unnecessarily exist within a cocoon of visual isolation where visual stimuli are noxious and </a:t>
            </a:r>
            <a:r>
              <a:rPr lang="en-US" i="1" dirty="0" smtClean="0"/>
              <a:t>frightening -  </a:t>
            </a:r>
            <a:r>
              <a:rPr lang="en-US" b="1" i="1" dirty="0" smtClean="0"/>
              <a:t>‘visual autism</a:t>
            </a:r>
            <a:r>
              <a:rPr lang="en-US" b="1" i="1" dirty="0" smtClean="0"/>
              <a:t>’.</a:t>
            </a:r>
            <a:r>
              <a:rPr lang="en-US" b="1" i="1" dirty="0" smtClean="0"/>
              <a:t> </a:t>
            </a:r>
          </a:p>
          <a:p>
            <a:pPr>
              <a:buNone/>
            </a:pPr>
            <a:r>
              <a:rPr lang="en-US" i="1" dirty="0" smtClean="0"/>
              <a:t> </a:t>
            </a:r>
            <a:r>
              <a:rPr lang="en-US" i="1" dirty="0"/>
              <a:t>This often leads to or compounds antisocial behavior, lack of interest, and behavioral </a:t>
            </a:r>
            <a:r>
              <a:rPr lang="en-US" i="1" dirty="0" err="1"/>
              <a:t>difﬁculties</a:t>
            </a:r>
            <a:r>
              <a:rPr lang="en-US" i="1" dirty="0"/>
              <a:t>.</a:t>
            </a:r>
            <a:r>
              <a:rPr lang="en-US" i="1" dirty="0" smtClean="0"/>
              <a:t>.</a:t>
            </a:r>
            <a:endParaRPr lang="en-US" i="1" dirty="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Pediatric refractive surgery: Corneal and intraocular techniques and beyond</a:t>
            </a:r>
            <a:r>
              <a:rPr lang="en-US" sz="2800" dirty="0" smtClean="0"/>
              <a:t> 		          #3</a:t>
            </a:r>
            <a:br>
              <a:rPr lang="en-US" sz="2800" dirty="0" smtClean="0"/>
            </a:br>
            <a:r>
              <a:rPr lang="en-US" sz="1400" dirty="0" smtClean="0"/>
              <a:t>Evelyn </a:t>
            </a:r>
            <a:r>
              <a:rPr lang="en-US" sz="1400" dirty="0"/>
              <a:t>A. </a:t>
            </a:r>
            <a:r>
              <a:rPr lang="en-US" sz="1400" dirty="0" err="1"/>
              <a:t>Paysse</a:t>
            </a:r>
            <a:r>
              <a:rPr lang="en-US" sz="1400" dirty="0"/>
              <a:t>, </a:t>
            </a:r>
            <a:r>
              <a:rPr lang="en-US" sz="1400" dirty="0" err="1"/>
              <a:t>MD,a</a:t>
            </a:r>
            <a:r>
              <a:rPr lang="en-US" sz="1400" dirty="0"/>
              <a:t> Lawrence </a:t>
            </a:r>
            <a:r>
              <a:rPr lang="en-US" sz="1400" dirty="0" err="1"/>
              <a:t>Tychsen</a:t>
            </a:r>
            <a:r>
              <a:rPr lang="en-US" sz="1400" dirty="0"/>
              <a:t>, </a:t>
            </a:r>
            <a:r>
              <a:rPr lang="en-US" sz="1400" dirty="0" err="1"/>
              <a:t>MD,b</a:t>
            </a:r>
            <a:r>
              <a:rPr lang="en-US" sz="1400" dirty="0"/>
              <a:t> and Erin Stahl, </a:t>
            </a:r>
            <a:r>
              <a:rPr lang="en-US" sz="1400" dirty="0" smtClean="0"/>
              <a:t>MD    </a:t>
            </a:r>
            <a:br>
              <a:rPr lang="en-US" sz="1400" dirty="0" smtClean="0"/>
            </a:br>
            <a:r>
              <a:rPr lang="en-US" sz="1400" dirty="0" smtClean="0"/>
              <a:t>J </a:t>
            </a:r>
            <a:r>
              <a:rPr lang="en-US" sz="1400" dirty="0"/>
              <a:t>AAPOS 2012;16:291-</a:t>
            </a:r>
            <a:r>
              <a:rPr lang="en-US" sz="1400" dirty="0" smtClean="0"/>
              <a:t>297</a:t>
            </a:r>
            <a:endParaRPr lang="en-US" sz="2000" dirty="0"/>
          </a:p>
        </p:txBody>
      </p:sp>
      <p:sp>
        <p:nvSpPr>
          <p:cNvPr id="3" name="Content Placeholder 2"/>
          <p:cNvSpPr>
            <a:spLocks noGrp="1"/>
          </p:cNvSpPr>
          <p:nvPr>
            <p:ph idx="1"/>
          </p:nvPr>
        </p:nvSpPr>
        <p:spPr>
          <a:xfrm>
            <a:off x="1435608" y="1902520"/>
            <a:ext cx="7498080" cy="4800600"/>
          </a:xfrm>
        </p:spPr>
        <p:txBody>
          <a:bodyPr>
            <a:normAutofit lnSpcReduction="10000"/>
          </a:bodyPr>
          <a:lstStyle/>
          <a:p>
            <a:r>
              <a:rPr lang="en-US" b="1" dirty="0" smtClean="0"/>
              <a:t>Children </a:t>
            </a:r>
            <a:r>
              <a:rPr lang="en-US" b="1" dirty="0"/>
              <a:t>with severe anisometropia</a:t>
            </a:r>
            <a:r>
              <a:rPr lang="en-US" dirty="0"/>
              <a:t> who are </a:t>
            </a:r>
            <a:r>
              <a:rPr lang="en-US" dirty="0" smtClean="0"/>
              <a:t>non compliant </a:t>
            </a:r>
            <a:r>
              <a:rPr lang="en-US" dirty="0"/>
              <a:t>or intolerant of spectacle and contact lens wear.</a:t>
            </a:r>
            <a:r>
              <a:rPr lang="en-US" dirty="0" smtClean="0"/>
              <a:t> </a:t>
            </a:r>
          </a:p>
          <a:p>
            <a:r>
              <a:rPr lang="en-US" dirty="0" smtClean="0"/>
              <a:t>Children </a:t>
            </a:r>
            <a:r>
              <a:rPr lang="en-US" dirty="0"/>
              <a:t>with high ametropia, either anisometropia or </a:t>
            </a:r>
            <a:r>
              <a:rPr lang="en-US" dirty="0" err="1"/>
              <a:t>isoametropia</a:t>
            </a:r>
            <a:r>
              <a:rPr lang="en-US" dirty="0"/>
              <a:t>, </a:t>
            </a:r>
            <a:r>
              <a:rPr lang="en-US" b="1" dirty="0"/>
              <a:t>who have other special </a:t>
            </a:r>
            <a:r>
              <a:rPr lang="en-US" b="1" dirty="0" smtClean="0"/>
              <a:t>circumstances that preclude the use of refractive correction, </a:t>
            </a:r>
            <a:r>
              <a:rPr lang="en-US" dirty="0" smtClean="0"/>
              <a:t>such </a:t>
            </a:r>
            <a:r>
              <a:rPr lang="en-US" dirty="0"/>
              <a:t>as craniofacial anomalies, ear deformities, or neck </a:t>
            </a:r>
            <a:r>
              <a:rPr lang="en-US" dirty="0" err="1" smtClean="0"/>
              <a:t>hypotonia</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840589" cy="1143000"/>
          </a:xfrm>
        </p:spPr>
        <p:txBody>
          <a:bodyPr>
            <a:normAutofit fontScale="90000"/>
          </a:bodyPr>
          <a:lstStyle/>
          <a:p>
            <a:r>
              <a:rPr lang="en-US" dirty="0" smtClean="0"/>
              <a:t>Esotropia surgery</a:t>
            </a:r>
            <a:endParaRPr lang="en-US" dirty="0"/>
          </a:p>
        </p:txBody>
      </p:sp>
      <p:sp>
        <p:nvSpPr>
          <p:cNvPr id="3" name="Content Placeholder 2"/>
          <p:cNvSpPr>
            <a:spLocks noGrp="1"/>
          </p:cNvSpPr>
          <p:nvPr>
            <p:ph idx="1"/>
          </p:nvPr>
        </p:nvSpPr>
        <p:spPr>
          <a:xfrm>
            <a:off x="598302" y="1600200"/>
            <a:ext cx="4029382" cy="4525963"/>
          </a:xfrm>
        </p:spPr>
        <p:txBody>
          <a:bodyPr>
            <a:normAutofit/>
          </a:bodyPr>
          <a:lstStyle/>
          <a:p>
            <a:r>
              <a:rPr lang="en-US" dirty="0" smtClean="0"/>
              <a:t>1. Moving target: marked convergence excess</a:t>
            </a:r>
          </a:p>
          <a:p>
            <a:endParaRPr lang="en-US" dirty="0" smtClean="0"/>
          </a:p>
          <a:p>
            <a:endParaRPr lang="en-US" dirty="0" smtClean="0"/>
          </a:p>
          <a:p>
            <a:r>
              <a:rPr lang="en-US" dirty="0" smtClean="0"/>
              <a:t>2. Poorer prognosis children</a:t>
            </a:r>
          </a:p>
          <a:p>
            <a:endParaRPr lang="en-US" dirty="0"/>
          </a:p>
        </p:txBody>
      </p:sp>
      <p:pic>
        <p:nvPicPr>
          <p:cNvPr id="4" name="Picture 3"/>
          <p:cNvPicPr>
            <a:picLocks noChangeAspect="1"/>
          </p:cNvPicPr>
          <p:nvPr/>
        </p:nvPicPr>
        <p:blipFill>
          <a:blip r:embed="rId2"/>
          <a:stretch>
            <a:fillRect/>
          </a:stretch>
        </p:blipFill>
        <p:spPr>
          <a:xfrm>
            <a:off x="4486582" y="0"/>
            <a:ext cx="3289300" cy="2463800"/>
          </a:xfrm>
          <a:prstGeom prst="rect">
            <a:avLst/>
          </a:prstGeom>
        </p:spPr>
      </p:pic>
      <p:pic>
        <p:nvPicPr>
          <p:cNvPr id="5" name="Picture 4" descr="surgical numbers.pdf"/>
          <p:cNvPicPr>
            <a:picLocks noChangeAspect="1"/>
          </p:cNvPicPr>
          <p:nvPr/>
        </p:nvPicPr>
        <mc:AlternateContent>
          <mc:Choice xmlns:ma="http://schemas.microsoft.com/office/mac/drawingml/2008/main" Requires="ma">
            <p:blipFill>
              <a:blip r:embed="rId3"/>
              <a:stretch>
                <a:fillRect/>
              </a:stretch>
            </p:blipFill>
          </mc:Choice>
          <mc:Fallback>
            <p:blipFill>
              <a:blip r:embed="rId4"/>
              <a:stretch>
                <a:fillRect/>
              </a:stretch>
            </p:blipFill>
          </mc:Fallback>
        </mc:AlternateContent>
        <p:spPr>
          <a:xfrm>
            <a:off x="4486582" y="2316174"/>
            <a:ext cx="4846211" cy="6858000"/>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Advances in surgery</a:t>
            </a:r>
            <a:br>
              <a:rPr lang="en-US" dirty="0" smtClean="0"/>
            </a:br>
            <a:r>
              <a:rPr lang="en-US" sz="3111" dirty="0" smtClean="0"/>
              <a:t>1. ET with very high convergence excess ≈ AC/A ratio </a:t>
            </a:r>
            <a:endParaRPr lang="en-US" dirty="0"/>
          </a:p>
        </p:txBody>
      </p:sp>
      <p:sp>
        <p:nvSpPr>
          <p:cNvPr id="3" name="Content Placeholder 2"/>
          <p:cNvSpPr>
            <a:spLocks noGrp="1"/>
          </p:cNvSpPr>
          <p:nvPr>
            <p:ph idx="1"/>
          </p:nvPr>
        </p:nvSpPr>
        <p:spPr/>
        <p:txBody>
          <a:bodyPr/>
          <a:lstStyle/>
          <a:p>
            <a:r>
              <a:rPr lang="en-US" dirty="0"/>
              <a:t>Medial rectus muscle pulley posterior </a:t>
            </a:r>
            <a:r>
              <a:rPr lang="en-US" dirty="0" err="1"/>
              <a:t>ﬁxation</a:t>
            </a:r>
            <a:r>
              <a:rPr lang="en-US" dirty="0"/>
              <a:t> sutures in accommodative and partially accommodative esotropia with convergence excess</a:t>
            </a:r>
            <a:r>
              <a:rPr lang="en-US" dirty="0" smtClean="0"/>
              <a:t> </a:t>
            </a:r>
          </a:p>
          <a:p>
            <a:r>
              <a:rPr lang="en-US" sz="2400" dirty="0" smtClean="0"/>
              <a:t>Logan Mitchell and </a:t>
            </a:r>
            <a:r>
              <a:rPr lang="en-US" sz="2400" dirty="0"/>
              <a:t>Lionel </a:t>
            </a:r>
            <a:r>
              <a:rPr lang="en-US" sz="2400" dirty="0" smtClean="0"/>
              <a:t>Kowal</a:t>
            </a:r>
          </a:p>
          <a:p>
            <a:r>
              <a:rPr lang="en-US" sz="2400" dirty="0"/>
              <a:t> J AAPOS 2012;16:125-</a:t>
            </a:r>
            <a:r>
              <a:rPr lang="en-US" sz="2400" dirty="0" smtClean="0"/>
              <a:t>130</a:t>
            </a:r>
            <a:endParaRPr lang="en-US" sz="2400" dirty="0"/>
          </a:p>
        </p:txBody>
      </p:sp>
      <p:pic>
        <p:nvPicPr>
          <p:cNvPr id="6" name="Picture 5"/>
          <p:cNvPicPr>
            <a:picLocks noChangeAspect="1"/>
          </p:cNvPicPr>
          <p:nvPr/>
        </p:nvPicPr>
        <p:blipFill>
          <a:blip r:embed="rId2"/>
          <a:stretch>
            <a:fillRect/>
          </a:stretch>
        </p:blipFill>
        <p:spPr>
          <a:xfrm>
            <a:off x="6445817" y="5077006"/>
            <a:ext cx="2514600" cy="1663700"/>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MR pulley sutures</a:t>
            </a:r>
            <a:endParaRPr lang="en-US" dirty="0"/>
          </a:p>
        </p:txBody>
      </p:sp>
      <p:pic>
        <p:nvPicPr>
          <p:cNvPr id="4" name="Content Placeholder 3" descr="MitchellKowal.FIGURE1.TIF"/>
          <p:cNvPicPr>
            <a:picLocks noGrp="1" noChangeAspect="1"/>
          </p:cNvPicPr>
          <p:nvPr>
            <p:ph idx="1"/>
          </p:nvPr>
        </p:nvPicPr>
        <p:blipFill>
          <a:blip r:embed="rId2"/>
          <a:srcRect l="-3835" r="-3835"/>
          <a:stretch>
            <a:fillRect/>
          </a:stretch>
        </p:blipFill>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MR pulley suture</a:t>
            </a:r>
            <a:endParaRPr lang="en-US" dirty="0"/>
          </a:p>
        </p:txBody>
      </p:sp>
      <p:pic>
        <p:nvPicPr>
          <p:cNvPr id="4" name="Content Placeholder 3" descr="MitchellKowal.FIGURE3.TIF"/>
          <p:cNvPicPr>
            <a:picLocks noGrp="1" noChangeAspect="1"/>
          </p:cNvPicPr>
          <p:nvPr>
            <p:ph idx="1"/>
          </p:nvPr>
        </p:nvPicPr>
        <p:blipFill>
          <a:blip r:embed="rId2"/>
          <a:srcRect t="-14014" b="-14014"/>
          <a:stretch>
            <a:fillRect/>
          </a:stretch>
        </p:blipFill>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MR pulley suture</a:t>
            </a:r>
            <a:endParaRPr lang="en-US" dirty="0"/>
          </a:p>
        </p:txBody>
      </p:sp>
      <p:pic>
        <p:nvPicPr>
          <p:cNvPr id="4" name="Content Placeholder 3" descr="MitchellKowal.FIGURE4.TIF"/>
          <p:cNvPicPr>
            <a:picLocks noGrp="1" noChangeAspect="1"/>
          </p:cNvPicPr>
          <p:nvPr>
            <p:ph idx="1"/>
          </p:nvPr>
        </p:nvPicPr>
        <p:blipFill>
          <a:blip r:embed="rId2"/>
          <a:srcRect t="-14014" b="-14014"/>
          <a:stretch>
            <a:fillRect/>
          </a:stretch>
        </p:blipFill>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MR pulley suture</a:t>
            </a:r>
            <a:endParaRPr lang="en-US" dirty="0"/>
          </a:p>
        </p:txBody>
      </p:sp>
      <p:pic>
        <p:nvPicPr>
          <p:cNvPr id="4" name="Content Placeholder 3" descr="MitchellKowal.FIGURE5.TIF"/>
          <p:cNvPicPr>
            <a:picLocks noGrp="1" noChangeAspect="1"/>
          </p:cNvPicPr>
          <p:nvPr>
            <p:ph idx="1"/>
          </p:nvPr>
        </p:nvPicPr>
        <p:blipFill>
          <a:blip r:embed="rId2"/>
          <a:srcRect l="-11371" r="-11371"/>
          <a:stretch>
            <a:fillRect/>
          </a:stretch>
        </p:blipFill>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3838"/>
            <a:ext cx="8229600" cy="1143000"/>
          </a:xfrm>
        </p:spPr>
        <p:txBody>
          <a:bodyPr>
            <a:normAutofit fontScale="90000"/>
          </a:bodyPr>
          <a:lstStyle/>
          <a:p>
            <a:r>
              <a:rPr lang="en-US" sz="2222" b="1" u="sng" dirty="0" smtClean="0">
                <a:hlinkClick r:id="rId2"/>
              </a:rPr>
              <a:t>Long-Term Outcome of Medial Rectus Recession and Pulley Posterior Fixation in Esotropia With High AC/A Ratio.</a:t>
            </a:r>
            <a:r>
              <a:rPr lang="en-US" sz="2222" b="1" u="sng" dirty="0" smtClean="0"/>
              <a:t/>
            </a:r>
            <a:br>
              <a:rPr lang="en-US" sz="2222" b="1" u="sng" dirty="0" smtClean="0"/>
            </a:br>
            <a:r>
              <a:rPr lang="en-US" sz="2000" b="1" u="sng" dirty="0" smtClean="0">
                <a:hlinkClick r:id="rId3"/>
              </a:rPr>
              <a:t>Wabulembo G, </a:t>
            </a:r>
            <a:r>
              <a:rPr lang="en-US" sz="2000" b="1" u="sng" dirty="0" smtClean="0">
                <a:hlinkClick r:id="rId4"/>
              </a:rPr>
              <a:t>Demer JL. @ Jules </a:t>
            </a:r>
            <a:r>
              <a:rPr lang="en-US" sz="2000" b="1" u="sng" dirty="0" err="1" smtClean="0">
                <a:hlinkClick r:id="rId4"/>
              </a:rPr>
              <a:t>Stein</a:t>
            </a:r>
            <a:r>
              <a:rPr lang="en-US" sz="1800" u="sng" dirty="0" err="1" smtClean="0">
                <a:hlinkClick r:id="rId2"/>
              </a:rPr>
              <a:t>Strabismus</a:t>
            </a:r>
            <a:r>
              <a:rPr lang="en-US" sz="1800" u="sng" dirty="0" smtClean="0">
                <a:hlinkClick r:id="rId2"/>
              </a:rPr>
              <a:t>. 2012 Sep;20(3):115-20.</a:t>
            </a:r>
            <a:r>
              <a:rPr lang="en-US" b="1" u="sng" dirty="0" smtClean="0"/>
              <a:t/>
            </a:r>
            <a:br>
              <a:rPr lang="en-US" b="1" u="sng" dirty="0" smtClean="0"/>
            </a:br>
            <a:r>
              <a:rPr lang="en-US" b="1" u="sng" dirty="0" smtClean="0"/>
              <a:t/>
            </a:r>
            <a:br>
              <a:rPr lang="en-US" b="1" u="sng" dirty="0" smtClean="0"/>
            </a:br>
            <a:endParaRPr lang="en-US" dirty="0"/>
          </a:p>
        </p:txBody>
      </p:sp>
      <p:sp>
        <p:nvSpPr>
          <p:cNvPr id="3" name="Content Placeholder 2"/>
          <p:cNvSpPr>
            <a:spLocks noGrp="1"/>
          </p:cNvSpPr>
          <p:nvPr>
            <p:ph idx="1"/>
          </p:nvPr>
        </p:nvSpPr>
        <p:spPr>
          <a:xfrm>
            <a:off x="692370" y="1910328"/>
            <a:ext cx="8229600" cy="4525963"/>
          </a:xfrm>
        </p:spPr>
        <p:txBody>
          <a:bodyPr>
            <a:normAutofit fontScale="70000" lnSpcReduction="20000"/>
          </a:bodyPr>
          <a:lstStyle/>
          <a:p>
            <a:r>
              <a:rPr lang="en-US" dirty="0" smtClean="0"/>
              <a:t>Bi- Medial rectus (BMR) recession with pulley posterior fixation (PF) can be used to treat ET with a high AC/A ratio. N=21.</a:t>
            </a:r>
          </a:p>
          <a:p>
            <a:r>
              <a:rPr lang="en-US" dirty="0" smtClean="0"/>
              <a:t>Mean follow-up was 3.5 ± 2.5y.  Mean age at surgery 4.3 ± 1.6 </a:t>
            </a:r>
            <a:r>
              <a:rPr lang="en-US" dirty="0" err="1" smtClean="0"/>
              <a:t>y</a:t>
            </a:r>
            <a:r>
              <a:rPr lang="en-US" dirty="0" smtClean="0"/>
              <a:t>. </a:t>
            </a:r>
          </a:p>
          <a:p>
            <a:r>
              <a:rPr lang="en-US" dirty="0" smtClean="0"/>
              <a:t>Distance pre-operative ET  20Δ ± 10Δ,   near pre-operative 37Δ ±19Δ </a:t>
            </a:r>
          </a:p>
          <a:p>
            <a:r>
              <a:rPr lang="en-US" dirty="0" smtClean="0"/>
              <a:t>Mean near-distance (N-D) disparity was 16Δ ± 12Δ. </a:t>
            </a:r>
          </a:p>
          <a:p>
            <a:r>
              <a:rPr lang="en-US" dirty="0" smtClean="0"/>
              <a:t>Early mean postoperative ET was 1 ± 3Δ at distance and 3Δ ± 5Δ at near. </a:t>
            </a:r>
          </a:p>
          <a:p>
            <a:r>
              <a:rPr lang="en-US" dirty="0" smtClean="0"/>
              <a:t>Mean late postoperative ET was 0.1Δ ± 6Δ at distance and 1Δ ± 6Δ at near </a:t>
            </a:r>
          </a:p>
          <a:p>
            <a:r>
              <a:rPr lang="en-US" dirty="0" smtClean="0"/>
              <a:t>At the final postoperative examination, mean N-D disparity was reduced to 0.9Δ ± 3.6Δ.</a:t>
            </a:r>
          </a:p>
          <a:p>
            <a:r>
              <a:rPr lang="en-US" dirty="0" smtClean="0"/>
              <a:t> BMR-PF has a high long-term effectiveness, even in patients with amblyopia and autism. </a:t>
            </a: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74638"/>
            <a:ext cx="5419767" cy="1143000"/>
          </a:xfrm>
        </p:spPr>
        <p:txBody>
          <a:bodyPr>
            <a:normAutofit fontScale="90000"/>
          </a:bodyPr>
          <a:lstStyle/>
          <a:p>
            <a:r>
              <a:rPr lang="en-US" dirty="0" smtClean="0"/>
              <a:t>Esotropia surgery in poorer prognosis children</a:t>
            </a:r>
            <a:endParaRPr lang="en-US" dirty="0"/>
          </a:p>
        </p:txBody>
      </p:sp>
      <p:sp>
        <p:nvSpPr>
          <p:cNvPr id="3" name="Content Placeholder 2"/>
          <p:cNvSpPr>
            <a:spLocks noGrp="1"/>
          </p:cNvSpPr>
          <p:nvPr>
            <p:ph idx="1"/>
          </p:nvPr>
        </p:nvSpPr>
        <p:spPr>
          <a:xfrm>
            <a:off x="457200" y="1600200"/>
            <a:ext cx="8229600" cy="5075043"/>
          </a:xfrm>
        </p:spPr>
        <p:txBody>
          <a:bodyPr>
            <a:normAutofit lnSpcReduction="10000"/>
          </a:bodyPr>
          <a:lstStyle/>
          <a:p>
            <a:pPr>
              <a:buNone/>
            </a:pPr>
            <a:r>
              <a:rPr lang="en-US" sz="1600" dirty="0" smtClean="0"/>
              <a:t>Retrospective </a:t>
            </a:r>
            <a:r>
              <a:rPr lang="en-US" sz="1600" dirty="0"/>
              <a:t>analysis of</a:t>
            </a:r>
            <a:r>
              <a:rPr lang="en-US" sz="1600" dirty="0" smtClean="0"/>
              <a:t>  24 </a:t>
            </a:r>
            <a:r>
              <a:rPr lang="en-US" sz="1600" b="1" dirty="0" smtClean="0"/>
              <a:t>children </a:t>
            </a:r>
            <a:r>
              <a:rPr lang="en-US" sz="1600" b="1" dirty="0"/>
              <a:t>with developmental delay </a:t>
            </a:r>
            <a:r>
              <a:rPr lang="en-US" sz="1600" dirty="0"/>
              <a:t>who </a:t>
            </a:r>
            <a:r>
              <a:rPr lang="en-US" sz="1600" dirty="0" smtClean="0"/>
              <a:t>had </a:t>
            </a:r>
          </a:p>
          <a:p>
            <a:pPr>
              <a:buNone/>
            </a:pPr>
            <a:r>
              <a:rPr lang="en-US" sz="1600" dirty="0" smtClean="0"/>
              <a:t>ET surgery. Mean </a:t>
            </a:r>
            <a:r>
              <a:rPr lang="en-US" sz="1600" dirty="0"/>
              <a:t>age</a:t>
            </a:r>
            <a:r>
              <a:rPr lang="en-US" sz="1600" dirty="0" smtClean="0"/>
              <a:t>  </a:t>
            </a:r>
            <a:r>
              <a:rPr lang="en-US" sz="1600" dirty="0"/>
              <a:t>2.8</a:t>
            </a:r>
            <a:r>
              <a:rPr lang="en-US" sz="1600" dirty="0" smtClean="0"/>
              <a:t> ± </a:t>
            </a:r>
            <a:r>
              <a:rPr lang="en-US" sz="1600" dirty="0"/>
              <a:t>2.5 </a:t>
            </a:r>
            <a:r>
              <a:rPr lang="en-US" sz="1600" dirty="0" err="1" smtClean="0"/>
              <a:t>y</a:t>
            </a:r>
            <a:r>
              <a:rPr lang="en-US" sz="1600" dirty="0" smtClean="0"/>
              <a:t> </a:t>
            </a:r>
            <a:r>
              <a:rPr lang="en-US" sz="1600" dirty="0"/>
              <a:t>(range, 0.8-10 </a:t>
            </a:r>
            <a:r>
              <a:rPr lang="en-US" sz="1600" dirty="0" err="1" smtClean="0"/>
              <a:t>y</a:t>
            </a:r>
            <a:r>
              <a:rPr lang="en-US" sz="1600" dirty="0" smtClean="0"/>
              <a:t>)</a:t>
            </a:r>
            <a:r>
              <a:rPr lang="en-US" sz="1600" dirty="0"/>
              <a:t>.</a:t>
            </a:r>
            <a:r>
              <a:rPr lang="en-US" sz="1600" dirty="0" smtClean="0"/>
              <a:t> </a:t>
            </a:r>
          </a:p>
          <a:p>
            <a:r>
              <a:rPr lang="en-US" sz="1600" dirty="0" smtClean="0"/>
              <a:t>Mean preoperative ET 50Δ ± 13Δ. Success: ET or XT  &lt;10Δ,</a:t>
            </a:r>
          </a:p>
          <a:p>
            <a:r>
              <a:rPr lang="en-US" sz="1600" dirty="0" smtClean="0"/>
              <a:t>All had </a:t>
            </a:r>
            <a:r>
              <a:rPr lang="en-US" sz="1600" dirty="0"/>
              <a:t>bilateral medial rectus muscle recessions,</a:t>
            </a:r>
            <a:r>
              <a:rPr lang="en-US" sz="1600" dirty="0" smtClean="0"/>
              <a:t> mean </a:t>
            </a:r>
            <a:r>
              <a:rPr lang="en-US" sz="1600" dirty="0"/>
              <a:t>surgical dosage of </a:t>
            </a:r>
            <a:r>
              <a:rPr lang="en-US" sz="1600" dirty="0" smtClean="0"/>
              <a:t>5.1± </a:t>
            </a:r>
            <a:r>
              <a:rPr lang="en-US" sz="1600" dirty="0"/>
              <a:t>0.7 mm per muscle, </a:t>
            </a:r>
            <a:r>
              <a:rPr lang="en-US" sz="1600" b="1" dirty="0"/>
              <a:t>on average 0.75 mm less than the standard amount</a:t>
            </a:r>
            <a:r>
              <a:rPr lang="en-US" sz="1600" dirty="0"/>
              <a:t>.</a:t>
            </a:r>
            <a:r>
              <a:rPr lang="en-US" sz="1600" dirty="0" smtClean="0"/>
              <a:t> </a:t>
            </a:r>
          </a:p>
          <a:p>
            <a:r>
              <a:rPr lang="en-US" sz="1600" dirty="0" smtClean="0"/>
              <a:t>The </a:t>
            </a:r>
            <a:r>
              <a:rPr lang="en-US" sz="1600" dirty="0"/>
              <a:t>average postoperative follow-up was </a:t>
            </a:r>
            <a:r>
              <a:rPr lang="en-US" sz="1600" dirty="0" smtClean="0"/>
              <a:t>5.3± </a:t>
            </a:r>
            <a:r>
              <a:rPr lang="en-US" sz="1600" dirty="0"/>
              <a:t>3 </a:t>
            </a:r>
            <a:r>
              <a:rPr lang="en-US" sz="1600" dirty="0" err="1" smtClean="0"/>
              <a:t>y</a:t>
            </a:r>
            <a:r>
              <a:rPr lang="en-US" sz="1600" dirty="0" smtClean="0"/>
              <a:t> </a:t>
            </a:r>
            <a:r>
              <a:rPr lang="en-US" sz="1600" dirty="0"/>
              <a:t>(range, 1-13 years).</a:t>
            </a:r>
            <a:r>
              <a:rPr lang="en-US" sz="1600" dirty="0" smtClean="0"/>
              <a:t> </a:t>
            </a:r>
          </a:p>
          <a:p>
            <a:r>
              <a:rPr lang="en-US" sz="1600" b="1" dirty="0" smtClean="0"/>
              <a:t>Surgical </a:t>
            </a:r>
            <a:r>
              <a:rPr lang="en-US" sz="1600" b="1" dirty="0"/>
              <a:t>success was achieved in </a:t>
            </a:r>
            <a:r>
              <a:rPr lang="en-US" sz="1600" b="1" dirty="0" smtClean="0"/>
              <a:t>9 /24 </a:t>
            </a:r>
            <a:r>
              <a:rPr lang="en-US" sz="1600" b="1" dirty="0"/>
              <a:t>children (37.5%) after one operation.</a:t>
            </a:r>
            <a:r>
              <a:rPr lang="en-US" sz="1600" dirty="0" smtClean="0"/>
              <a:t> </a:t>
            </a:r>
          </a:p>
          <a:p>
            <a:r>
              <a:rPr lang="en-US" sz="1600" dirty="0" smtClean="0"/>
              <a:t>10/24  </a:t>
            </a:r>
            <a:r>
              <a:rPr lang="en-US" sz="1600" dirty="0"/>
              <a:t>were </a:t>
            </a:r>
            <a:r>
              <a:rPr lang="en-US" sz="1600" dirty="0" err="1"/>
              <a:t>undercorrected</a:t>
            </a:r>
            <a:r>
              <a:rPr lang="en-US" sz="1600" dirty="0"/>
              <a:t>,</a:t>
            </a:r>
            <a:r>
              <a:rPr lang="en-US" sz="1600" dirty="0" smtClean="0"/>
              <a:t>  </a:t>
            </a:r>
            <a:r>
              <a:rPr lang="en-US" sz="1600" dirty="0"/>
              <a:t>5</a:t>
            </a:r>
            <a:r>
              <a:rPr lang="en-US" sz="1600" dirty="0" smtClean="0"/>
              <a:t> /24 consecutive </a:t>
            </a:r>
            <a:r>
              <a:rPr lang="en-US" sz="1600" dirty="0"/>
              <a:t>exotropia</a:t>
            </a:r>
            <a:r>
              <a:rPr lang="en-US" sz="1600" dirty="0" smtClean="0"/>
              <a:t>. 8/15  </a:t>
            </a:r>
            <a:r>
              <a:rPr lang="en-US" sz="1600" dirty="0"/>
              <a:t>agreed to a second procedure.</a:t>
            </a:r>
            <a:r>
              <a:rPr lang="en-US" sz="1600" dirty="0" smtClean="0"/>
              <a:t> </a:t>
            </a:r>
          </a:p>
          <a:p>
            <a:r>
              <a:rPr lang="en-US" sz="1600" b="1" dirty="0" smtClean="0"/>
              <a:t>The </a:t>
            </a:r>
            <a:r>
              <a:rPr lang="en-US" sz="1600" b="1" dirty="0"/>
              <a:t>overall surgical success rate for all patients after all procedures was 63</a:t>
            </a:r>
            <a:r>
              <a:rPr lang="en-US" sz="1600" b="1" dirty="0" smtClean="0"/>
              <a:t>% after 1.3 surgeries. </a:t>
            </a:r>
          </a:p>
          <a:p>
            <a:pPr>
              <a:buNone/>
            </a:pPr>
            <a:r>
              <a:rPr lang="en-US" sz="1600" dirty="0" smtClean="0"/>
              <a:t>CONCLUSIONS</a:t>
            </a:r>
          </a:p>
          <a:p>
            <a:r>
              <a:rPr lang="en-US" sz="1600" dirty="0" smtClean="0"/>
              <a:t>Using reduced </a:t>
            </a:r>
            <a:r>
              <a:rPr lang="en-US" sz="1600" dirty="0"/>
              <a:t>surgical</a:t>
            </a:r>
            <a:r>
              <a:rPr lang="en-US" sz="1600" dirty="0" smtClean="0"/>
              <a:t> doses </a:t>
            </a:r>
            <a:r>
              <a:rPr lang="en-US" sz="1600" dirty="0"/>
              <a:t>in children with developmental </a:t>
            </a:r>
            <a:r>
              <a:rPr lang="en-US" sz="1600" dirty="0" smtClean="0"/>
              <a:t>delay, the initial success rate is ~40%,  5/24 become </a:t>
            </a:r>
            <a:r>
              <a:rPr lang="en-US" sz="1600" dirty="0" err="1"/>
              <a:t>exotropic</a:t>
            </a:r>
            <a:r>
              <a:rPr lang="en-US" sz="1600" dirty="0"/>
              <a:t> on long-term follow-</a:t>
            </a:r>
            <a:r>
              <a:rPr lang="en-US" sz="1600" dirty="0" smtClean="0"/>
              <a:t>up. </a:t>
            </a:r>
          </a:p>
          <a:p>
            <a:r>
              <a:rPr lang="en-US" sz="1600" dirty="0" smtClean="0"/>
              <a:t>Better </a:t>
            </a:r>
            <a:r>
              <a:rPr lang="en-US" sz="1600" dirty="0"/>
              <a:t>results may be achieved with additional procedures</a:t>
            </a:r>
            <a:r>
              <a:rPr lang="en-US" sz="1400" dirty="0"/>
              <a:t>. </a:t>
            </a:r>
            <a:endParaRPr lang="en-US" sz="1400" dirty="0" smtClean="0"/>
          </a:p>
          <a:p>
            <a:pPr>
              <a:buNone/>
            </a:pPr>
            <a:r>
              <a:rPr lang="en-US" sz="1400" i="1" dirty="0" smtClean="0"/>
              <a:t>Long</a:t>
            </a:r>
            <a:r>
              <a:rPr lang="en-US" sz="1400" i="1" dirty="0"/>
              <a:t>-term results of esotropia surgery in children with developmental delay</a:t>
            </a:r>
            <a:r>
              <a:rPr lang="en-US" sz="1400" i="1" dirty="0" smtClean="0"/>
              <a:t> </a:t>
            </a:r>
          </a:p>
          <a:p>
            <a:pPr>
              <a:buNone/>
            </a:pPr>
            <a:r>
              <a:rPr lang="en-US" sz="1400" i="1" dirty="0" err="1" smtClean="0"/>
              <a:t>Zohar</a:t>
            </a:r>
            <a:r>
              <a:rPr lang="en-US" sz="1400" i="1" dirty="0" smtClean="0"/>
              <a:t> </a:t>
            </a:r>
            <a:r>
              <a:rPr lang="en-US" sz="1400" i="1" dirty="0" err="1"/>
              <a:t>Habot-Wilner</a:t>
            </a:r>
            <a:r>
              <a:rPr lang="en-US" sz="1400" i="1" dirty="0" smtClean="0"/>
              <a:t>, </a:t>
            </a:r>
            <a:r>
              <a:rPr lang="en-US" sz="1400" i="1" dirty="0"/>
              <a:t>Abraham </a:t>
            </a:r>
            <a:r>
              <a:rPr lang="en-US" sz="1400" i="1" dirty="0" err="1" smtClean="0"/>
              <a:t>Spierer</a:t>
            </a:r>
            <a:r>
              <a:rPr lang="en-US" sz="1400" i="1" dirty="0" smtClean="0"/>
              <a:t>, </a:t>
            </a:r>
            <a:r>
              <a:rPr lang="en-US" sz="1400" i="1" dirty="0"/>
              <a:t>Irina S. </a:t>
            </a:r>
            <a:r>
              <a:rPr lang="en-US" sz="1400" i="1" dirty="0" err="1"/>
              <a:t>Barequet</a:t>
            </a:r>
            <a:r>
              <a:rPr lang="en-US" sz="1400" i="1" dirty="0" smtClean="0"/>
              <a:t>,, </a:t>
            </a:r>
            <a:r>
              <a:rPr lang="en-US" sz="1400" i="1" dirty="0"/>
              <a:t>and Tamara </a:t>
            </a:r>
            <a:r>
              <a:rPr lang="en-US" sz="1400" i="1" dirty="0" err="1"/>
              <a:t>Wygnanski</a:t>
            </a:r>
            <a:r>
              <a:rPr lang="en-US" sz="1400" i="1" dirty="0"/>
              <a:t>-Jaffe</a:t>
            </a:r>
            <a:r>
              <a:rPr lang="en-US" sz="1400" i="1" dirty="0" smtClean="0"/>
              <a:t>,   </a:t>
            </a:r>
          </a:p>
          <a:p>
            <a:pPr>
              <a:buNone/>
            </a:pPr>
            <a:r>
              <a:rPr lang="en-US" sz="1400" i="1" dirty="0" smtClean="0"/>
              <a:t> </a:t>
            </a:r>
            <a:r>
              <a:rPr lang="en-US" sz="1400" i="1" dirty="0"/>
              <a:t>J AAPOS 2012;16: 32-</a:t>
            </a:r>
            <a:r>
              <a:rPr lang="en-US" sz="1400" i="1" dirty="0" smtClean="0"/>
              <a:t>35</a:t>
            </a:r>
            <a:endParaRPr lang="en-US" sz="1400" i="1" dirty="0"/>
          </a:p>
        </p:txBody>
      </p:sp>
      <p:pic>
        <p:nvPicPr>
          <p:cNvPr id="4" name="Picture 3"/>
          <p:cNvPicPr>
            <a:picLocks noChangeAspect="1"/>
          </p:cNvPicPr>
          <p:nvPr/>
        </p:nvPicPr>
        <p:blipFill>
          <a:blip r:embed="rId2"/>
          <a:stretch>
            <a:fillRect/>
          </a:stretch>
        </p:blipFill>
        <p:spPr>
          <a:xfrm>
            <a:off x="7043501" y="0"/>
            <a:ext cx="2100499" cy="2100499"/>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4907532" cy="1143000"/>
          </a:xfrm>
        </p:spPr>
        <p:txBody>
          <a:bodyPr>
            <a:normAutofit fontScale="90000"/>
          </a:bodyPr>
          <a:lstStyle/>
          <a:p>
            <a:r>
              <a:rPr lang="en-US" dirty="0" smtClean="0"/>
              <a:t>ET surgery in poorer prognosis children</a:t>
            </a:r>
            <a:endParaRPr lang="en-US" dirty="0"/>
          </a:p>
        </p:txBody>
      </p:sp>
      <p:sp>
        <p:nvSpPr>
          <p:cNvPr id="3" name="Content Placeholder 2"/>
          <p:cNvSpPr>
            <a:spLocks noGrp="1"/>
          </p:cNvSpPr>
          <p:nvPr>
            <p:ph idx="1"/>
          </p:nvPr>
        </p:nvSpPr>
        <p:spPr>
          <a:xfrm>
            <a:off x="457200" y="1600200"/>
            <a:ext cx="8229600" cy="5257800"/>
          </a:xfrm>
        </p:spPr>
        <p:txBody>
          <a:bodyPr>
            <a:normAutofit fontScale="62500" lnSpcReduction="20000"/>
          </a:bodyPr>
          <a:lstStyle/>
          <a:p>
            <a:pPr>
              <a:buNone/>
            </a:pPr>
            <a:r>
              <a:rPr lang="en-US" dirty="0" smtClean="0"/>
              <a:t>Strabismus surgery outcome in </a:t>
            </a:r>
          </a:p>
          <a:p>
            <a:pPr>
              <a:buNone/>
            </a:pPr>
            <a:r>
              <a:rPr lang="en-US" dirty="0" smtClean="0"/>
              <a:t>children and young adults with </a:t>
            </a:r>
          </a:p>
          <a:p>
            <a:pPr>
              <a:buNone/>
            </a:pPr>
            <a:r>
              <a:rPr lang="en-US" b="1" dirty="0" smtClean="0"/>
              <a:t>Down syndrome       </a:t>
            </a:r>
            <a:endParaRPr lang="en-US" dirty="0" smtClean="0"/>
          </a:p>
          <a:p>
            <a:pPr>
              <a:buNone/>
            </a:pPr>
            <a:r>
              <a:rPr lang="en-US" dirty="0" smtClean="0"/>
              <a:t>Yahalom et </a:t>
            </a:r>
            <a:r>
              <a:rPr lang="en-US" dirty="0" err="1" smtClean="0"/>
              <a:t>alii</a:t>
            </a:r>
            <a:r>
              <a:rPr lang="en-US" dirty="0" smtClean="0"/>
              <a:t> 		J AAPOS 2010;14:117-119</a:t>
            </a:r>
          </a:p>
          <a:p>
            <a:endParaRPr lang="en-US" b="1" u="sng" dirty="0" smtClean="0">
              <a:hlinkClick r:id="rId2"/>
            </a:endParaRPr>
          </a:p>
          <a:p>
            <a:r>
              <a:rPr lang="en-US" dirty="0" smtClean="0"/>
              <a:t>Retrospective analysis of 14 consecutive cases of children with Down syndrome who had ET surgery. </a:t>
            </a:r>
          </a:p>
          <a:p>
            <a:r>
              <a:rPr lang="en-US" dirty="0" smtClean="0"/>
              <a:t>Follow-up ≥ 6 mo (range, 0.5-16 </a:t>
            </a:r>
            <a:r>
              <a:rPr lang="en-US" dirty="0" err="1" smtClean="0"/>
              <a:t>y</a:t>
            </a:r>
            <a:r>
              <a:rPr lang="en-US" dirty="0" smtClean="0"/>
              <a:t>). </a:t>
            </a:r>
          </a:p>
          <a:p>
            <a:r>
              <a:rPr lang="en-US" dirty="0" smtClean="0"/>
              <a:t>Mean preoperative angle  38Δ. </a:t>
            </a:r>
          </a:p>
          <a:p>
            <a:r>
              <a:rPr lang="en-US" b="1" dirty="0" smtClean="0"/>
              <a:t>Surgical dose  according to standard surgical tables</a:t>
            </a:r>
            <a:r>
              <a:rPr lang="en-US" dirty="0" smtClean="0"/>
              <a:t>. </a:t>
            </a:r>
          </a:p>
          <a:p>
            <a:r>
              <a:rPr lang="en-US" b="1" dirty="0" smtClean="0"/>
              <a:t>Success (≤ 10Δ of </a:t>
            </a:r>
            <a:r>
              <a:rPr lang="en-US" b="1" dirty="0" err="1" smtClean="0"/>
              <a:t>orthophoria</a:t>
            </a:r>
            <a:r>
              <a:rPr lang="en-US" b="1" dirty="0" smtClean="0"/>
              <a:t>)  in 12 of 14 children (86%). </a:t>
            </a:r>
          </a:p>
          <a:p>
            <a:r>
              <a:rPr lang="en-US" dirty="0" smtClean="0"/>
              <a:t>The remaining 2 (14%) had residual esotropia. </a:t>
            </a:r>
          </a:p>
          <a:p>
            <a:r>
              <a:rPr lang="en-US" dirty="0" smtClean="0"/>
              <a:t>CONCLUSIONS Good alignment outcomes were achieved in children with Down’s after strabismus surgery with standard surgical doses. </a:t>
            </a:r>
          </a:p>
          <a:p>
            <a:r>
              <a:rPr lang="en-US" dirty="0" smtClean="0"/>
              <a:t>The tendency toward overcorrection reported in children with developmental and neurological disorders [&amp; justification for using smaller surgical doses] was not observed in our study. </a:t>
            </a:r>
          </a:p>
        </p:txBody>
      </p:sp>
      <p:pic>
        <p:nvPicPr>
          <p:cNvPr id="4" name="Picture 3"/>
          <p:cNvPicPr>
            <a:picLocks noChangeAspect="1"/>
          </p:cNvPicPr>
          <p:nvPr/>
        </p:nvPicPr>
        <p:blipFill>
          <a:blip r:embed="rId3"/>
          <a:stretch>
            <a:fillRect/>
          </a:stretch>
        </p:blipFill>
        <p:spPr>
          <a:xfrm>
            <a:off x="5364732" y="34177"/>
            <a:ext cx="3505200" cy="2324100"/>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1778" u="sng" dirty="0" smtClean="0">
                <a:hlinkClick r:id="rId2"/>
              </a:rPr>
              <a:t>.</a:t>
            </a:r>
            <a:br>
              <a:rPr lang="en-US" sz="1778" u="sng" dirty="0" smtClean="0">
                <a:hlinkClick r:id="rId2"/>
              </a:rPr>
            </a:br>
            <a:r>
              <a:rPr lang="en-US" sz="2000" b="1" u="sng" dirty="0" smtClean="0">
                <a:hlinkClick r:id="rId2"/>
              </a:rPr>
              <a:t>Outcomes of strabismus surgery for esotropia in children with down syndrome compared with matched controls.</a:t>
            </a:r>
            <a:r>
              <a:rPr lang="en-US" sz="2000" b="1" u="sng" dirty="0" smtClean="0"/>
              <a:t/>
            </a:r>
            <a:br>
              <a:rPr lang="en-US" sz="2000" b="1" u="sng" dirty="0" smtClean="0"/>
            </a:br>
            <a:r>
              <a:rPr lang="en-US" sz="2000" b="1" u="sng" dirty="0" smtClean="0">
                <a:hlinkClick r:id="rId3"/>
              </a:rPr>
              <a:t>Motley WW 3rd, </a:t>
            </a:r>
            <a:r>
              <a:rPr lang="en-US" sz="2000" b="1" u="sng" dirty="0" smtClean="0">
                <a:hlinkClick r:id="rId4"/>
              </a:rPr>
              <a:t>Melson AT, </a:t>
            </a:r>
            <a:r>
              <a:rPr lang="en-US" sz="2000" b="1" u="sng" dirty="0" smtClean="0">
                <a:hlinkClick r:id="rId5"/>
              </a:rPr>
              <a:t>Gray ME, </a:t>
            </a:r>
            <a:r>
              <a:rPr lang="en-US" sz="2000" b="1" u="sng" dirty="0" smtClean="0">
                <a:hlinkClick r:id="rId6"/>
              </a:rPr>
              <a:t>Salisbury SR.</a:t>
            </a:r>
            <a:r>
              <a:rPr lang="en-US" sz="2000" b="1" u="sng" dirty="0" smtClean="0"/>
              <a:t/>
            </a:r>
            <a:br>
              <a:rPr lang="en-US" sz="2000" b="1" u="sng" dirty="0" smtClean="0"/>
            </a:br>
            <a:r>
              <a:rPr lang="en-US" sz="2000" u="sng" dirty="0" smtClean="0">
                <a:hlinkClick r:id="rId2"/>
              </a:rPr>
              <a:t>J Pediatr Ophthalmol Strabismus. 2012 Jul 1;49(4):211-4. </a:t>
            </a:r>
            <a:endParaRPr lang="en-US" sz="2000" dirty="0"/>
          </a:p>
        </p:txBody>
      </p:sp>
      <p:sp>
        <p:nvSpPr>
          <p:cNvPr id="3" name="Content Placeholder 2"/>
          <p:cNvSpPr>
            <a:spLocks noGrp="1"/>
          </p:cNvSpPr>
          <p:nvPr>
            <p:ph idx="1"/>
          </p:nvPr>
        </p:nvSpPr>
        <p:spPr>
          <a:xfrm>
            <a:off x="1435608" y="1651640"/>
            <a:ext cx="7498080" cy="4800600"/>
          </a:xfrm>
        </p:spPr>
        <p:txBody>
          <a:bodyPr>
            <a:normAutofit fontScale="77500" lnSpcReduction="20000"/>
          </a:bodyPr>
          <a:lstStyle/>
          <a:p>
            <a:pPr>
              <a:buNone/>
            </a:pPr>
            <a:r>
              <a:rPr lang="en-US" b="1" dirty="0" smtClean="0"/>
              <a:t> 16 pts with DS were matched with 16 control patients. Mean preoperative esotropia was 28</a:t>
            </a:r>
            <a:r>
              <a:rPr lang="en-US" dirty="0" smtClean="0"/>
              <a:t>Δ</a:t>
            </a:r>
            <a:r>
              <a:rPr lang="en-US" b="1" dirty="0" smtClean="0"/>
              <a:t> in the DS group &amp; in the control group. </a:t>
            </a:r>
          </a:p>
          <a:p>
            <a:pPr>
              <a:buNone/>
            </a:pPr>
            <a:r>
              <a:rPr lang="en-US" b="1" dirty="0" smtClean="0"/>
              <a:t>No significant difference was found in surgical dosages between the two groups . </a:t>
            </a:r>
          </a:p>
          <a:p>
            <a:pPr>
              <a:buNone/>
            </a:pPr>
            <a:r>
              <a:rPr lang="en-US" b="1" dirty="0" smtClean="0"/>
              <a:t>4-mo and 24-mo postoperative mean angles of esotropia were not different between groups. </a:t>
            </a:r>
          </a:p>
          <a:p>
            <a:pPr>
              <a:buNone/>
            </a:pPr>
            <a:r>
              <a:rPr lang="en-US" b="1" dirty="0" smtClean="0"/>
              <a:t>The 4-month ET for the DS and control groups were 3.1</a:t>
            </a:r>
            <a:r>
              <a:rPr lang="en-US" dirty="0" smtClean="0"/>
              <a:t>Δ</a:t>
            </a:r>
            <a:r>
              <a:rPr lang="en-US" b="1" dirty="0" smtClean="0"/>
              <a:t> and 2.7 </a:t>
            </a:r>
            <a:r>
              <a:rPr lang="en-US" dirty="0" err="1" smtClean="0"/>
              <a:t>Δ</a:t>
            </a:r>
            <a:r>
              <a:rPr lang="en-US" b="1" dirty="0" smtClean="0"/>
              <a:t>. </a:t>
            </a:r>
          </a:p>
          <a:p>
            <a:pPr>
              <a:buNone/>
            </a:pPr>
            <a:r>
              <a:rPr lang="en-US" b="1" dirty="0" smtClean="0"/>
              <a:t>The 24-mo ET  angles for the DS and control groups were 7 and 6.6 </a:t>
            </a:r>
            <a:r>
              <a:rPr lang="en-US" dirty="0" err="1" smtClean="0"/>
              <a:t>Δ</a:t>
            </a:r>
            <a:endParaRPr lang="en-US" b="1" dirty="0" smtClean="0"/>
          </a:p>
          <a:p>
            <a:pPr>
              <a:buNone/>
            </a:pPr>
            <a:r>
              <a:rPr lang="en-US" b="1" dirty="0" smtClean="0"/>
              <a:t>Standard bilateral medial rectus recession surgical dosages need not be modified for individuals with DS</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667" b="1" u="sng" dirty="0" smtClean="0">
                <a:hlinkClick r:id="rId2"/>
              </a:rPr>
              <a:t>Repair of strabismus and binocular fusion in children with cerebral palsy: gross motor function classification scale.</a:t>
            </a:r>
            <a:r>
              <a:rPr lang="en-US" sz="3111" b="1" u="sng" dirty="0" smtClean="0"/>
              <a:t/>
            </a:r>
            <a:br>
              <a:rPr lang="en-US" sz="3111" b="1" u="sng" dirty="0" smtClean="0"/>
            </a:br>
            <a:r>
              <a:rPr lang="en-US" sz="2222" u="sng" dirty="0" smtClean="0">
                <a:hlinkClick r:id="rId2"/>
              </a:rPr>
              <a:t>IOVS. 2011 </a:t>
            </a:r>
            <a:r>
              <a:rPr lang="en-US" sz="2222" u="sng" dirty="0" err="1" smtClean="0">
                <a:hlinkClick r:id="rId2"/>
              </a:rPr>
              <a:t>Sep.</a:t>
            </a:r>
            <a:r>
              <a:rPr lang="en-US" sz="2667" b="1" u="sng" dirty="0" err="1" smtClean="0">
                <a:hlinkClick r:id="rId3"/>
              </a:rPr>
              <a:t>Missouri</a:t>
            </a:r>
            <a:r>
              <a:rPr lang="en-US" sz="2667" b="1" u="sng" dirty="0" smtClean="0">
                <a:hlinkClick r:id="rId3"/>
              </a:rPr>
              <a:t>  USA</a:t>
            </a:r>
            <a:endParaRPr lang="en-US" sz="2667" dirty="0"/>
          </a:p>
        </p:txBody>
      </p:sp>
      <p:sp>
        <p:nvSpPr>
          <p:cNvPr id="3" name="Content Placeholder 2"/>
          <p:cNvSpPr>
            <a:spLocks noGrp="1"/>
          </p:cNvSpPr>
          <p:nvPr>
            <p:ph idx="1"/>
          </p:nvPr>
        </p:nvSpPr>
        <p:spPr>
          <a:xfrm>
            <a:off x="1435608" y="1871160"/>
            <a:ext cx="7498080" cy="4800600"/>
          </a:xfrm>
        </p:spPr>
        <p:txBody>
          <a:bodyPr>
            <a:normAutofit fontScale="92500" lnSpcReduction="20000"/>
          </a:bodyPr>
          <a:lstStyle/>
          <a:p>
            <a:r>
              <a:rPr lang="en-US" dirty="0" smtClean="0"/>
              <a:t>N=50. mean age 3.5y</a:t>
            </a:r>
          </a:p>
          <a:p>
            <a:r>
              <a:rPr lang="en-US" dirty="0" smtClean="0"/>
              <a:t>Cong ET 54%, Cong XT 26%</a:t>
            </a:r>
          </a:p>
          <a:p>
            <a:r>
              <a:rPr lang="en-US" dirty="0" smtClean="0"/>
              <a:t>60+% of ET &amp; XT achieved optimal (</a:t>
            </a:r>
            <a:r>
              <a:rPr lang="en-US" dirty="0" err="1" smtClean="0"/>
              <a:t>microtropic</a:t>
            </a:r>
            <a:r>
              <a:rPr lang="en-US" dirty="0" smtClean="0"/>
              <a:t>) alignment after an average of 2 surgical procedures. </a:t>
            </a:r>
          </a:p>
          <a:p>
            <a:r>
              <a:rPr lang="en-US" dirty="0" smtClean="0"/>
              <a:t>% optimal alignment similar in children with mild </a:t>
            </a:r>
            <a:r>
              <a:rPr lang="en-US" dirty="0" err="1" smtClean="0"/>
              <a:t>vs</a:t>
            </a:r>
            <a:r>
              <a:rPr lang="en-US" dirty="0" smtClean="0"/>
              <a:t> severe CP.</a:t>
            </a:r>
          </a:p>
          <a:p>
            <a:r>
              <a:rPr lang="en-US" dirty="0" smtClean="0"/>
              <a:t>46% of children gained binocular fusion/stereopsis; quality of fusion gained was greater in children with mild CP </a:t>
            </a:r>
            <a:r>
              <a:rPr lang="en-US" sz="2162" dirty="0" smtClean="0"/>
              <a:t>(P &lt; 0.05)</a:t>
            </a:r>
            <a:r>
              <a:rPr lang="en-US" dirty="0" smtClean="0"/>
              <a:t>. </a:t>
            </a:r>
          </a:p>
          <a:p>
            <a:r>
              <a:rPr lang="en-US" dirty="0" smtClean="0"/>
              <a:t>Earlier surgery more likely to be successful </a:t>
            </a:r>
            <a:r>
              <a:rPr lang="en-US" sz="2162" dirty="0" smtClean="0"/>
              <a:t>(P &lt; 0.05).</a:t>
            </a:r>
            <a:endParaRPr lang="en-US" sz="2162" dirty="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ALBINISM – NEW INFORMATION</a:t>
            </a:r>
            <a:endParaRPr lang="en-US" dirty="0"/>
          </a:p>
        </p:txBody>
      </p:sp>
      <p:sp>
        <p:nvSpPr>
          <p:cNvPr id="3" name="Content Placeholder 2"/>
          <p:cNvSpPr>
            <a:spLocks noGrp="1"/>
          </p:cNvSpPr>
          <p:nvPr>
            <p:ph idx="1"/>
          </p:nvPr>
        </p:nvSpPr>
        <p:spPr/>
        <p:txBody>
          <a:bodyPr/>
          <a:lstStyle/>
          <a:p>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400" dirty="0"/>
              <a:t>Refractive </a:t>
            </a:r>
            <a:r>
              <a:rPr lang="en-US" sz="2400" dirty="0" err="1"/>
              <a:t>proﬁle</a:t>
            </a:r>
            <a:r>
              <a:rPr lang="en-US" sz="2400" dirty="0"/>
              <a:t> in </a:t>
            </a:r>
            <a:r>
              <a:rPr lang="en-US" sz="2400" dirty="0" err="1"/>
              <a:t>oculocutaneous</a:t>
            </a:r>
            <a:r>
              <a:rPr lang="en-US" sz="2400" dirty="0"/>
              <a:t> albinism and its correlation with </a:t>
            </a:r>
            <a:r>
              <a:rPr lang="en-US" sz="2400" dirty="0" err="1"/>
              <a:t>ﬁnal</a:t>
            </a:r>
            <a:r>
              <a:rPr lang="en-US" sz="2400" dirty="0"/>
              <a:t> visual outcome</a:t>
            </a:r>
            <a:r>
              <a:rPr lang="en-US" sz="2400" dirty="0" smtClean="0"/>
              <a:t> </a:t>
            </a:r>
            <a:br>
              <a:rPr lang="en-US" sz="2400" dirty="0" smtClean="0"/>
            </a:br>
            <a:r>
              <a:rPr lang="en-US" sz="2400" dirty="0" smtClean="0"/>
              <a:t>Yahalom et al       Jerusalem   </a:t>
            </a:r>
            <a:r>
              <a:rPr lang="en-US" sz="2000" dirty="0"/>
              <a:t>Br J </a:t>
            </a:r>
            <a:r>
              <a:rPr lang="en-US" sz="2000" dirty="0" err="1"/>
              <a:t>Ophthalmol</a:t>
            </a:r>
            <a:r>
              <a:rPr lang="en-US" sz="2000" dirty="0"/>
              <a:t> 2012;96:</a:t>
            </a:r>
            <a:r>
              <a:rPr lang="en-US" sz="2000" dirty="0" smtClean="0"/>
              <a:t>537-9</a:t>
            </a:r>
            <a:r>
              <a:rPr lang="en-US" sz="2400" dirty="0" smtClean="0"/>
              <a:t/>
            </a:r>
            <a:br>
              <a:rPr lang="en-US" sz="2400" dirty="0" smtClean="0"/>
            </a:br>
            <a:endParaRPr lang="en-US" sz="2400" dirty="0"/>
          </a:p>
        </p:txBody>
      </p:sp>
      <p:sp>
        <p:nvSpPr>
          <p:cNvPr id="3" name="Content Placeholder 2"/>
          <p:cNvSpPr>
            <a:spLocks noGrp="1"/>
          </p:cNvSpPr>
          <p:nvPr>
            <p:ph idx="1"/>
          </p:nvPr>
        </p:nvSpPr>
        <p:spPr>
          <a:xfrm>
            <a:off x="238225" y="1600200"/>
            <a:ext cx="8229600" cy="4525963"/>
          </a:xfrm>
        </p:spPr>
        <p:txBody>
          <a:bodyPr>
            <a:normAutofit/>
          </a:bodyPr>
          <a:lstStyle/>
          <a:p>
            <a:r>
              <a:rPr lang="en-US" dirty="0" smtClean="0"/>
              <a:t>OCA 1 </a:t>
            </a:r>
            <a:r>
              <a:rPr lang="en-US" sz="2800" dirty="0" smtClean="0"/>
              <a:t>(types A n= 53 </a:t>
            </a:r>
            <a:r>
              <a:rPr lang="en-US" sz="1400" dirty="0" smtClean="0"/>
              <a:t>white blond hair </a:t>
            </a:r>
            <a:r>
              <a:rPr lang="en-US" sz="2800" dirty="0" smtClean="0"/>
              <a:t>,B n= 51 </a:t>
            </a:r>
            <a:r>
              <a:rPr lang="en-US" sz="1400" dirty="0" smtClean="0"/>
              <a:t>blond hair </a:t>
            </a:r>
            <a:r>
              <a:rPr lang="en-US" sz="2800" dirty="0" smtClean="0"/>
              <a:t>,C  n= 10 </a:t>
            </a:r>
            <a:r>
              <a:rPr lang="en-US" sz="1400" dirty="0" smtClean="0"/>
              <a:t>platinum hair</a:t>
            </a:r>
            <a:r>
              <a:rPr lang="en-US" sz="2800" dirty="0" smtClean="0"/>
              <a:t>)</a:t>
            </a:r>
            <a:endParaRPr lang="en-US" dirty="0" smtClean="0"/>
          </a:p>
          <a:p>
            <a:r>
              <a:rPr lang="en-US" dirty="0" smtClean="0"/>
              <a:t>OCA 2  </a:t>
            </a:r>
            <a:r>
              <a:rPr lang="en-US" sz="2800" dirty="0" smtClean="0"/>
              <a:t>(18  hair light blond to brown)</a:t>
            </a:r>
            <a:endParaRPr lang="en-US" dirty="0" smtClean="0"/>
          </a:p>
          <a:p>
            <a:r>
              <a:rPr lang="en-US" dirty="0" smtClean="0"/>
              <a:t>OCA 3 </a:t>
            </a:r>
            <a:r>
              <a:rPr lang="en-US" sz="2800" dirty="0" smtClean="0"/>
              <a:t>(Variable pigment)   n=0</a:t>
            </a:r>
            <a:endParaRPr lang="en-US" dirty="0" smtClean="0"/>
          </a:p>
          <a:p>
            <a:r>
              <a:rPr lang="en-US" dirty="0" smtClean="0"/>
              <a:t>OCA 4 </a:t>
            </a:r>
            <a:r>
              <a:rPr lang="en-US" sz="2800" dirty="0" smtClean="0"/>
              <a:t>(similar to #2)   n=0</a:t>
            </a:r>
            <a:endParaRPr lang="en-US" dirty="0" smtClean="0"/>
          </a:p>
          <a:p>
            <a:r>
              <a:rPr lang="en-US" dirty="0" smtClean="0"/>
              <a:t>All had acuity, cyclo ret, </a:t>
            </a:r>
          </a:p>
          <a:p>
            <a:r>
              <a:rPr lang="en-US" dirty="0" smtClean="0"/>
              <a:t>genetic testing; some </a:t>
            </a:r>
            <a:r>
              <a:rPr lang="en-US" dirty="0" err="1" smtClean="0"/>
              <a:t>EMRs</a:t>
            </a:r>
            <a:endParaRPr lang="en-US" dirty="0"/>
          </a:p>
        </p:txBody>
      </p:sp>
      <p:pic>
        <p:nvPicPr>
          <p:cNvPr id="4" name="Picture 3"/>
          <p:cNvPicPr>
            <a:picLocks noChangeAspect="1"/>
          </p:cNvPicPr>
          <p:nvPr/>
        </p:nvPicPr>
        <p:blipFill>
          <a:blip r:embed="rId2"/>
          <a:stretch>
            <a:fillRect/>
          </a:stretch>
        </p:blipFill>
        <p:spPr>
          <a:xfrm>
            <a:off x="6050074" y="4540368"/>
            <a:ext cx="3093926" cy="2317632"/>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400" dirty="0"/>
              <a:t>Refractive </a:t>
            </a:r>
            <a:r>
              <a:rPr lang="en-US" sz="2400" dirty="0" err="1"/>
              <a:t>proﬁle</a:t>
            </a:r>
            <a:r>
              <a:rPr lang="en-US" sz="2400" dirty="0"/>
              <a:t> in </a:t>
            </a:r>
            <a:r>
              <a:rPr lang="en-US" sz="2400" dirty="0" err="1"/>
              <a:t>oculocutaneous</a:t>
            </a:r>
            <a:r>
              <a:rPr lang="en-US" sz="2400" dirty="0"/>
              <a:t> albinism and its correlation with </a:t>
            </a:r>
            <a:r>
              <a:rPr lang="en-US" sz="2400" dirty="0" err="1"/>
              <a:t>ﬁnal</a:t>
            </a:r>
            <a:r>
              <a:rPr lang="en-US" sz="2400" dirty="0"/>
              <a:t> visual outcome</a:t>
            </a:r>
            <a:r>
              <a:rPr lang="en-US" sz="2400" dirty="0" smtClean="0"/>
              <a:t> </a:t>
            </a:r>
            <a:br>
              <a:rPr lang="en-US" sz="2400" dirty="0" smtClean="0"/>
            </a:br>
            <a:r>
              <a:rPr lang="en-US" sz="2400" dirty="0" smtClean="0"/>
              <a:t>Yahalom et al       Jerusalem   </a:t>
            </a:r>
            <a:r>
              <a:rPr lang="en-US" sz="2000" dirty="0"/>
              <a:t>Br J </a:t>
            </a:r>
            <a:r>
              <a:rPr lang="en-US" sz="2000" dirty="0" err="1"/>
              <a:t>Ophthalmol</a:t>
            </a:r>
            <a:r>
              <a:rPr lang="en-US" sz="2000" dirty="0"/>
              <a:t> 2012;96:</a:t>
            </a:r>
            <a:r>
              <a:rPr lang="en-US" sz="2000" dirty="0" smtClean="0"/>
              <a:t>537-9</a:t>
            </a:r>
            <a:r>
              <a:rPr lang="en-US" sz="2400" dirty="0" smtClean="0"/>
              <a:t/>
            </a:r>
            <a:br>
              <a:rPr lang="en-US" sz="2400" dirty="0" smtClean="0"/>
            </a:br>
            <a:endParaRPr lang="en-US" sz="2400" dirty="0"/>
          </a:p>
        </p:txBody>
      </p:sp>
      <p:sp>
        <p:nvSpPr>
          <p:cNvPr id="3" name="Content Placeholder 2"/>
          <p:cNvSpPr>
            <a:spLocks noGrp="1"/>
          </p:cNvSpPr>
          <p:nvPr>
            <p:ph idx="1"/>
          </p:nvPr>
        </p:nvSpPr>
        <p:spPr/>
        <p:txBody>
          <a:bodyPr>
            <a:normAutofit/>
          </a:bodyPr>
          <a:lstStyle/>
          <a:p>
            <a:r>
              <a:rPr lang="en-US" dirty="0" smtClean="0"/>
              <a:t>95% of whole cohort: Astigmatism </a:t>
            </a:r>
            <a:r>
              <a:rPr lang="en-US" sz="1800" dirty="0" smtClean="0"/>
              <a:t>mean 2.1 DC +:</a:t>
            </a:r>
          </a:p>
          <a:p>
            <a:r>
              <a:rPr lang="en-US" dirty="0" smtClean="0"/>
              <a:t>High + ≥ 5DS 43%    OCA1A</a:t>
            </a:r>
          </a:p>
          <a:p>
            <a:r>
              <a:rPr lang="en-US" dirty="0" smtClean="0"/>
              <a:t>Nystagmus 90% of OCA 1  A&amp;B, 80% of  OCA 1 C &amp; OCA 2</a:t>
            </a:r>
          </a:p>
          <a:p>
            <a:r>
              <a:rPr lang="en-US" dirty="0" smtClean="0"/>
              <a:t>A few </a:t>
            </a:r>
            <a:r>
              <a:rPr lang="en-US" dirty="0" err="1" smtClean="0"/>
              <a:t>myopes</a:t>
            </a:r>
            <a:r>
              <a:rPr lang="en-US" dirty="0" smtClean="0"/>
              <a:t> and a few high </a:t>
            </a:r>
            <a:r>
              <a:rPr lang="en-US" dirty="0" err="1" smtClean="0"/>
              <a:t>myopes</a:t>
            </a:r>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400" dirty="0"/>
              <a:t>Refractive </a:t>
            </a:r>
            <a:r>
              <a:rPr lang="en-US" sz="2400" dirty="0" err="1"/>
              <a:t>proﬁle</a:t>
            </a:r>
            <a:r>
              <a:rPr lang="en-US" sz="2400" dirty="0"/>
              <a:t> in </a:t>
            </a:r>
            <a:r>
              <a:rPr lang="en-US" sz="2400" dirty="0" err="1"/>
              <a:t>oculocutaneous</a:t>
            </a:r>
            <a:r>
              <a:rPr lang="en-US" sz="2400" dirty="0"/>
              <a:t> albinism and its correlation with </a:t>
            </a:r>
            <a:r>
              <a:rPr lang="en-US" sz="2400" dirty="0" err="1"/>
              <a:t>ﬁnal</a:t>
            </a:r>
            <a:r>
              <a:rPr lang="en-US" sz="2400" dirty="0"/>
              <a:t> visual outcome</a:t>
            </a:r>
            <a:r>
              <a:rPr lang="en-US" sz="2400" dirty="0" smtClean="0"/>
              <a:t> </a:t>
            </a:r>
            <a:br>
              <a:rPr lang="en-US" sz="2400" dirty="0" smtClean="0"/>
            </a:br>
            <a:r>
              <a:rPr lang="en-US" sz="2400" dirty="0" smtClean="0"/>
              <a:t>Yahalom et al       Jerusalem   </a:t>
            </a:r>
            <a:r>
              <a:rPr lang="en-US" sz="2000" dirty="0"/>
              <a:t>Br J </a:t>
            </a:r>
            <a:r>
              <a:rPr lang="en-US" sz="2000" dirty="0" err="1"/>
              <a:t>Ophthalmol</a:t>
            </a:r>
            <a:r>
              <a:rPr lang="en-US" sz="2000" dirty="0"/>
              <a:t> 2012;96:</a:t>
            </a:r>
            <a:r>
              <a:rPr lang="en-US" sz="2000" dirty="0" smtClean="0"/>
              <a:t>537-9</a:t>
            </a:r>
            <a:r>
              <a:rPr lang="en-US" sz="2400" dirty="0" smtClean="0"/>
              <a:t/>
            </a:r>
            <a:br>
              <a:rPr lang="en-US" sz="2400" dirty="0" smtClean="0"/>
            </a:br>
            <a:endParaRPr lang="en-US" sz="2400" dirty="0"/>
          </a:p>
        </p:txBody>
      </p:sp>
      <p:sp>
        <p:nvSpPr>
          <p:cNvPr id="3" name="Content Placeholder 2"/>
          <p:cNvSpPr>
            <a:spLocks noGrp="1"/>
          </p:cNvSpPr>
          <p:nvPr>
            <p:ph idx="1"/>
          </p:nvPr>
        </p:nvSpPr>
        <p:spPr/>
        <p:txBody>
          <a:bodyPr>
            <a:normAutofit/>
          </a:bodyPr>
          <a:lstStyle/>
          <a:p>
            <a:r>
              <a:rPr lang="en-US" dirty="0"/>
              <a:t>Conclusions</a:t>
            </a:r>
            <a:r>
              <a:rPr lang="en-US" dirty="0" smtClean="0"/>
              <a:t> </a:t>
            </a:r>
          </a:p>
          <a:p>
            <a:r>
              <a:rPr lang="en-US" dirty="0" smtClean="0"/>
              <a:t>The </a:t>
            </a:r>
            <a:r>
              <a:rPr lang="en-US" dirty="0"/>
              <a:t>poorest visual acuity was found in those with OCA1A, which was associated with the highest rate of high</a:t>
            </a:r>
            <a:r>
              <a:rPr lang="en-US" dirty="0" smtClean="0"/>
              <a:t> +  </a:t>
            </a:r>
            <a:r>
              <a:rPr lang="en-US" dirty="0"/>
              <a:t>(statistically </a:t>
            </a:r>
            <a:r>
              <a:rPr lang="en-US" dirty="0" err="1"/>
              <a:t>signiﬁcant</a:t>
            </a:r>
            <a:r>
              <a:rPr lang="en-US" dirty="0"/>
              <a:t> different from other subgroups).</a:t>
            </a:r>
            <a:r>
              <a:rPr lang="en-US" dirty="0" smtClean="0"/>
              <a:t> </a:t>
            </a:r>
          </a:p>
          <a:p>
            <a:r>
              <a:rPr lang="en-US" dirty="0" smtClean="0"/>
              <a:t>Astigmatism </a:t>
            </a:r>
            <a:r>
              <a:rPr lang="en-US" dirty="0"/>
              <a:t>was the most common visually </a:t>
            </a:r>
            <a:r>
              <a:rPr lang="en-US" dirty="0" err="1"/>
              <a:t>signiﬁcant</a:t>
            </a:r>
            <a:r>
              <a:rPr lang="en-US" dirty="0"/>
              <a:t> refractive error across all subtypes of albinism.</a:t>
            </a:r>
            <a:r>
              <a:rPr lang="en-US" dirty="0" smtClean="0"/>
              <a:t> </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US" dirty="0" smtClean="0"/>
              <a:t>Positive Angle Kappa: A Sign of Albinism in Patients With CN</a:t>
            </a:r>
            <a:br>
              <a:rPr lang="en-US" dirty="0" smtClean="0"/>
            </a:br>
            <a:r>
              <a:rPr lang="en-US" sz="2222" b="1" dirty="0" smtClean="0"/>
              <a:t>MICHAEL C. BRODSKY, MD, AND KATHERINE J. FRAY, CO </a:t>
            </a:r>
            <a:endParaRPr lang="en-US" dirty="0"/>
          </a:p>
        </p:txBody>
      </p:sp>
      <p:sp>
        <p:nvSpPr>
          <p:cNvPr id="3" name="Content Placeholder 2"/>
          <p:cNvSpPr>
            <a:spLocks noGrp="1"/>
          </p:cNvSpPr>
          <p:nvPr>
            <p:ph idx="1"/>
          </p:nvPr>
        </p:nvSpPr>
        <p:spPr>
          <a:xfrm>
            <a:off x="457200" y="1958784"/>
            <a:ext cx="8229600" cy="4525963"/>
          </a:xfrm>
        </p:spPr>
        <p:txBody>
          <a:bodyPr>
            <a:normAutofit fontScale="70000" lnSpcReduction="20000"/>
          </a:bodyPr>
          <a:lstStyle/>
          <a:p>
            <a:r>
              <a:rPr lang="en-US" dirty="0" smtClean="0"/>
              <a:t>+</a:t>
            </a:r>
            <a:r>
              <a:rPr lang="en-US" dirty="0" err="1" smtClean="0"/>
              <a:t>ve</a:t>
            </a:r>
            <a:r>
              <a:rPr lang="en-US" dirty="0" smtClean="0"/>
              <a:t> Kappa = pseudo exotropia</a:t>
            </a:r>
          </a:p>
          <a:p>
            <a:r>
              <a:rPr lang="en-US" dirty="0" smtClean="0"/>
              <a:t>21 consecutive pts with albinism &amp; CN and 12 consecutive pts with idiopathic congenital nystagmus, ICN. </a:t>
            </a:r>
          </a:p>
          <a:p>
            <a:r>
              <a:rPr lang="en-US" dirty="0" smtClean="0"/>
              <a:t>Abnormal +</a:t>
            </a:r>
            <a:r>
              <a:rPr lang="en-US" dirty="0" err="1" smtClean="0"/>
              <a:t>ve</a:t>
            </a:r>
            <a:r>
              <a:rPr lang="en-US" dirty="0" smtClean="0"/>
              <a:t> angle kappa in both eyes was noted in 15/21 (71%) patients with albinism versus 2/10 (20%) patients with ICN).</a:t>
            </a:r>
          </a:p>
          <a:p>
            <a:r>
              <a:rPr lang="en-US" dirty="0" smtClean="0"/>
              <a:t> Abnormal +</a:t>
            </a:r>
            <a:r>
              <a:rPr lang="en-US" dirty="0" err="1" smtClean="0"/>
              <a:t>ve</a:t>
            </a:r>
            <a:r>
              <a:rPr lang="en-US" dirty="0" smtClean="0"/>
              <a:t> angle kappa in at least one eye was noted in 20/21 (95%) patients with albinism versus 4/12 (33%) patients ICN</a:t>
            </a:r>
          </a:p>
          <a:p>
            <a:r>
              <a:rPr lang="en-US" dirty="0" smtClean="0"/>
              <a:t>The abnormal positive angle kappa persisted under conditions of binocular </a:t>
            </a:r>
            <a:r>
              <a:rPr lang="en-US" dirty="0" err="1" smtClean="0"/>
              <a:t>ﬁxation</a:t>
            </a:r>
            <a:r>
              <a:rPr lang="en-US" dirty="0" smtClean="0"/>
              <a:t> </a:t>
            </a:r>
            <a:r>
              <a:rPr lang="en-US" b="1" dirty="0" smtClean="0"/>
              <a:t>producing the clinical appearance of exotropia with nystagmus, but no </a:t>
            </a:r>
            <a:r>
              <a:rPr lang="en-US" b="1" dirty="0" err="1" smtClean="0"/>
              <a:t>ﬁxation</a:t>
            </a:r>
            <a:r>
              <a:rPr lang="en-US" b="1" dirty="0" smtClean="0"/>
              <a:t> shift </a:t>
            </a:r>
            <a:r>
              <a:rPr lang="en-US" dirty="0" smtClean="0"/>
              <a:t>was present on alternate cover testing. </a:t>
            </a:r>
          </a:p>
          <a:p>
            <a:r>
              <a:rPr lang="en-US" sz="2571" dirty="0" smtClean="0"/>
              <a:t>No consistent difference in VA  or nystagmus intensity between the 2 eyes was noted in patients with asymmetrical or monocular +</a:t>
            </a:r>
            <a:r>
              <a:rPr lang="en-US" sz="2571" dirty="0" err="1" smtClean="0"/>
              <a:t>ve</a:t>
            </a:r>
            <a:r>
              <a:rPr lang="en-US" sz="2571" dirty="0" smtClean="0"/>
              <a:t> angle kappa. </a:t>
            </a:r>
            <a:endParaRPr lang="en-US" sz="2571" dirty="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Amblyopia</a:t>
            </a:r>
            <a:endParaRPr lang="en-US" dirty="0"/>
          </a:p>
        </p:txBody>
      </p:sp>
      <p:sp>
        <p:nvSpPr>
          <p:cNvPr id="3" name="Content Placeholder 2"/>
          <p:cNvSpPr>
            <a:spLocks noGrp="1"/>
          </p:cNvSpPr>
          <p:nvPr>
            <p:ph idx="1"/>
          </p:nvPr>
        </p:nvSpPr>
        <p:spPr/>
        <p:txBody>
          <a:bodyPr/>
          <a:lstStyle/>
          <a:p>
            <a:r>
              <a:rPr lang="en-US" dirty="0" smtClean="0"/>
              <a:t>Is it a unilateral disease?</a:t>
            </a:r>
          </a:p>
          <a:p>
            <a:r>
              <a:rPr lang="en-US" dirty="0" smtClean="0"/>
              <a:t>Treating older kids</a:t>
            </a:r>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Amblyopia</a:t>
            </a:r>
            <a:br>
              <a:rPr lang="en-US" dirty="0" smtClean="0"/>
            </a:br>
            <a:r>
              <a:rPr lang="en-US" dirty="0" smtClean="0"/>
              <a:t>is it a bilateral disease?</a:t>
            </a:r>
            <a:endParaRPr lang="en-US" dirty="0"/>
          </a:p>
        </p:txBody>
      </p:sp>
      <p:sp>
        <p:nvSpPr>
          <p:cNvPr id="3" name="Content Placeholder 2"/>
          <p:cNvSpPr>
            <a:spLocks noGrp="1"/>
          </p:cNvSpPr>
          <p:nvPr>
            <p:ph idx="1"/>
          </p:nvPr>
        </p:nvSpPr>
        <p:spPr>
          <a:xfrm>
            <a:off x="457200" y="1600200"/>
            <a:ext cx="6146800" cy="5257800"/>
          </a:xfrm>
        </p:spPr>
        <p:txBody>
          <a:bodyPr>
            <a:normAutofit fontScale="92500"/>
          </a:bodyPr>
          <a:lstStyle/>
          <a:p>
            <a:r>
              <a:rPr lang="en-US" sz="2400" dirty="0" smtClean="0"/>
              <a:t>VA in </a:t>
            </a:r>
            <a:r>
              <a:rPr lang="en-US" sz="2400" dirty="0"/>
              <a:t>the fellow eye of</a:t>
            </a:r>
            <a:r>
              <a:rPr lang="en-US" sz="2400" dirty="0" smtClean="0"/>
              <a:t> 112 </a:t>
            </a:r>
            <a:r>
              <a:rPr lang="en-US" sz="2400" dirty="0" err="1" smtClean="0"/>
              <a:t>amblyopes</a:t>
            </a:r>
            <a:r>
              <a:rPr lang="en-US" sz="2400" dirty="0" smtClean="0"/>
              <a:t>  </a:t>
            </a:r>
            <a:r>
              <a:rPr lang="en-US" sz="2400" dirty="0"/>
              <a:t>was compared with that of age-matched healthy subjects.</a:t>
            </a:r>
            <a:r>
              <a:rPr lang="en-US" sz="2400" dirty="0" smtClean="0"/>
              <a:t> </a:t>
            </a:r>
          </a:p>
          <a:p>
            <a:r>
              <a:rPr lang="en-US" sz="1946" dirty="0" smtClean="0"/>
              <a:t>112 : </a:t>
            </a:r>
            <a:r>
              <a:rPr lang="en-US" sz="1946" dirty="0" err="1" smtClean="0"/>
              <a:t>strabismic</a:t>
            </a:r>
            <a:r>
              <a:rPr lang="en-US" sz="1946" dirty="0"/>
              <a:t>, 14; </a:t>
            </a:r>
            <a:r>
              <a:rPr lang="en-US" sz="1946" dirty="0" err="1"/>
              <a:t>anisometropic</a:t>
            </a:r>
            <a:r>
              <a:rPr lang="en-US" sz="1946" dirty="0"/>
              <a:t>, 51; </a:t>
            </a:r>
            <a:r>
              <a:rPr lang="en-US" sz="1946" dirty="0" smtClean="0"/>
              <a:t>combined 47 </a:t>
            </a:r>
          </a:p>
          <a:p>
            <a:r>
              <a:rPr lang="en-US" sz="2400" dirty="0" smtClean="0"/>
              <a:t>Baseline VA </a:t>
            </a:r>
            <a:r>
              <a:rPr lang="en-US" sz="2400" dirty="0"/>
              <a:t>in</a:t>
            </a:r>
            <a:r>
              <a:rPr lang="en-US" sz="2400" dirty="0" smtClean="0"/>
              <a:t> fellow eye </a:t>
            </a:r>
            <a:r>
              <a:rPr lang="en-US" sz="2400" dirty="0"/>
              <a:t>differed </a:t>
            </a:r>
            <a:r>
              <a:rPr lang="en-US" sz="2400" dirty="0" err="1"/>
              <a:t>signiﬁcantly</a:t>
            </a:r>
            <a:r>
              <a:rPr lang="en-US" sz="2400" dirty="0"/>
              <a:t> from that of age-matched controls up to</a:t>
            </a:r>
            <a:r>
              <a:rPr lang="en-US" sz="2400" dirty="0" smtClean="0"/>
              <a:t> age 8. </a:t>
            </a:r>
          </a:p>
          <a:p>
            <a:r>
              <a:rPr lang="en-US" sz="2400" b="1" dirty="0" smtClean="0"/>
              <a:t>Av </a:t>
            </a:r>
            <a:r>
              <a:rPr lang="en-US" sz="2400" b="1" dirty="0" err="1"/>
              <a:t>logMAR</a:t>
            </a:r>
            <a:r>
              <a:rPr lang="en-US" sz="2400" b="1" dirty="0"/>
              <a:t> </a:t>
            </a:r>
            <a:r>
              <a:rPr lang="en-US" sz="2400" b="1" dirty="0" smtClean="0"/>
              <a:t>acuity </a:t>
            </a:r>
            <a:r>
              <a:rPr lang="en-US" sz="2400" b="1" dirty="0"/>
              <a:t>reached 0.0 at age </a:t>
            </a:r>
            <a:r>
              <a:rPr lang="en-US" sz="2400" b="1" dirty="0" smtClean="0"/>
              <a:t>5 </a:t>
            </a:r>
            <a:r>
              <a:rPr lang="en-US" sz="2400" b="1" dirty="0"/>
              <a:t>in controls </a:t>
            </a:r>
            <a:r>
              <a:rPr lang="en-US" sz="2400" b="1" dirty="0" err="1" smtClean="0"/>
              <a:t>vs</a:t>
            </a:r>
            <a:r>
              <a:rPr lang="en-US" sz="2400" b="1" dirty="0" smtClean="0"/>
              <a:t> </a:t>
            </a:r>
            <a:r>
              <a:rPr lang="en-US" sz="2400" b="1" dirty="0"/>
              <a:t>age </a:t>
            </a:r>
            <a:r>
              <a:rPr lang="en-US" sz="2400" b="1" dirty="0" smtClean="0"/>
              <a:t>9 </a:t>
            </a:r>
            <a:r>
              <a:rPr lang="en-US" sz="2400" b="1" dirty="0"/>
              <a:t>in</a:t>
            </a:r>
            <a:r>
              <a:rPr lang="en-US" sz="2400" b="1" dirty="0" smtClean="0"/>
              <a:t> fellow eyes. </a:t>
            </a:r>
          </a:p>
          <a:p>
            <a:r>
              <a:rPr lang="en-US" sz="2400" dirty="0" smtClean="0"/>
              <a:t> </a:t>
            </a:r>
            <a:r>
              <a:rPr lang="en-US" sz="2400" b="1" dirty="0"/>
              <a:t>21% developed temporary </a:t>
            </a:r>
            <a:r>
              <a:rPr lang="en-US" sz="2400" b="1" dirty="0" smtClean="0"/>
              <a:t>occlusion </a:t>
            </a:r>
            <a:r>
              <a:rPr lang="en-US" sz="2400" b="1" dirty="0"/>
              <a:t>amblyopia</a:t>
            </a:r>
            <a:r>
              <a:rPr lang="en-US" sz="2400" dirty="0"/>
              <a:t>.</a:t>
            </a:r>
            <a:r>
              <a:rPr lang="en-US" sz="2400" dirty="0" smtClean="0"/>
              <a:t> </a:t>
            </a:r>
          </a:p>
          <a:p>
            <a:r>
              <a:rPr lang="en-US" sz="2400" b="1" dirty="0" smtClean="0"/>
              <a:t>Full</a:t>
            </a:r>
            <a:r>
              <a:rPr lang="en-US" sz="2400" b="1" dirty="0"/>
              <a:t>-time patching had no additional </a:t>
            </a:r>
            <a:r>
              <a:rPr lang="en-US" sz="2400" b="1" dirty="0" err="1"/>
              <a:t>beneﬁt</a:t>
            </a:r>
            <a:r>
              <a:rPr lang="en-US" sz="2400" b="1" dirty="0"/>
              <a:t> when compared with part- time </a:t>
            </a:r>
            <a:r>
              <a:rPr lang="en-US" sz="2400" b="1" dirty="0" smtClean="0"/>
              <a:t>patching</a:t>
            </a:r>
            <a:endParaRPr lang="en-US" sz="2400" i="1" dirty="0" smtClean="0"/>
          </a:p>
          <a:p>
            <a:pPr>
              <a:buNone/>
            </a:pPr>
            <a:r>
              <a:rPr lang="en-US" sz="1400" i="1" dirty="0" smtClean="0"/>
              <a:t>Visual </a:t>
            </a:r>
            <a:r>
              <a:rPr lang="en-US" sz="1400" i="1" dirty="0"/>
              <a:t>acuity </a:t>
            </a:r>
            <a:r>
              <a:rPr lang="en-US" sz="1400" i="1" dirty="0" err="1"/>
              <a:t>deﬁcits</a:t>
            </a:r>
            <a:r>
              <a:rPr lang="en-US" sz="1400" i="1" dirty="0"/>
              <a:t> in the fellow eyes of children with unilateral amblyopia</a:t>
            </a:r>
            <a:r>
              <a:rPr lang="en-US" sz="1400" i="1" dirty="0" smtClean="0"/>
              <a:t> </a:t>
            </a:r>
            <a:r>
              <a:rPr lang="en-US" sz="1400" i="1" dirty="0" err="1" smtClean="0"/>
              <a:t>Srinivasa</a:t>
            </a:r>
            <a:r>
              <a:rPr lang="en-US" sz="1400" i="1" dirty="0" smtClean="0"/>
              <a:t> </a:t>
            </a:r>
            <a:r>
              <a:rPr lang="en-US" sz="1400" i="1" dirty="0" err="1" smtClean="0"/>
              <a:t>Varadharajan</a:t>
            </a:r>
            <a:r>
              <a:rPr lang="en-US" sz="1400" i="1" dirty="0"/>
              <a:t> </a:t>
            </a:r>
            <a:r>
              <a:rPr lang="en-US" sz="1400" i="1" dirty="0" smtClean="0"/>
              <a:t> </a:t>
            </a:r>
            <a:r>
              <a:rPr lang="en-US" sz="1400" i="1" dirty="0"/>
              <a:t>and </a:t>
            </a:r>
            <a:r>
              <a:rPr lang="en-US" sz="1400" i="1" dirty="0" err="1"/>
              <a:t>Jameel</a:t>
            </a:r>
            <a:r>
              <a:rPr lang="en-US" sz="1400" i="1" dirty="0"/>
              <a:t> </a:t>
            </a:r>
            <a:r>
              <a:rPr lang="en-US" sz="1400" i="1" dirty="0" err="1"/>
              <a:t>Rizwana</a:t>
            </a:r>
            <a:r>
              <a:rPr lang="en-US" sz="1400" i="1" dirty="0"/>
              <a:t> </a:t>
            </a:r>
            <a:r>
              <a:rPr lang="en-US" sz="1400" i="1" dirty="0" err="1" smtClean="0"/>
              <a:t>Hussaindeen</a:t>
            </a:r>
            <a:r>
              <a:rPr lang="en-US" sz="1400" i="1" dirty="0" smtClean="0"/>
              <a:t>   J </a:t>
            </a:r>
            <a:r>
              <a:rPr lang="en-US" sz="1400" i="1" dirty="0"/>
              <a:t>AAPOS 2012;16:41-</a:t>
            </a:r>
            <a:r>
              <a:rPr lang="en-US" sz="1400" i="1" dirty="0" smtClean="0"/>
              <a:t>45  Chennai</a:t>
            </a:r>
            <a:endParaRPr lang="en-US" sz="1400" i="1" dirty="0"/>
          </a:p>
        </p:txBody>
      </p:sp>
      <p:pic>
        <p:nvPicPr>
          <p:cNvPr id="4" name="Picture 3"/>
          <p:cNvPicPr>
            <a:picLocks noChangeAspect="1"/>
          </p:cNvPicPr>
          <p:nvPr/>
        </p:nvPicPr>
        <p:blipFill>
          <a:blip r:embed="rId2"/>
          <a:stretch>
            <a:fillRect/>
          </a:stretch>
        </p:blipFill>
        <p:spPr>
          <a:xfrm>
            <a:off x="6604000" y="3937000"/>
            <a:ext cx="2540000" cy="2921000"/>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667" dirty="0" smtClean="0"/>
              <a:t>Effect of Age on Response to Amblyopia Treatment in Children</a:t>
            </a:r>
            <a:r>
              <a:rPr lang="en-US" dirty="0" smtClean="0"/>
              <a:t/>
            </a:r>
            <a:br>
              <a:rPr lang="en-US" dirty="0" smtClean="0"/>
            </a:br>
            <a:r>
              <a:rPr lang="en-US" sz="2222" dirty="0" smtClean="0"/>
              <a:t>PEDIG   Jnl Club   Arch </a:t>
            </a:r>
            <a:r>
              <a:rPr lang="en-US" sz="2222" dirty="0" err="1" smtClean="0"/>
              <a:t>Ophth</a:t>
            </a:r>
            <a:r>
              <a:rPr lang="en-US" sz="2222" dirty="0" smtClean="0"/>
              <a:t> July 2011</a:t>
            </a:r>
            <a:endParaRPr lang="en-US" sz="2222" dirty="0"/>
          </a:p>
        </p:txBody>
      </p:sp>
      <p:sp>
        <p:nvSpPr>
          <p:cNvPr id="3" name="Content Placeholder 2"/>
          <p:cNvSpPr>
            <a:spLocks noGrp="1"/>
          </p:cNvSpPr>
          <p:nvPr>
            <p:ph idx="1"/>
          </p:nvPr>
        </p:nvSpPr>
        <p:spPr/>
        <p:txBody>
          <a:bodyPr>
            <a:normAutofit fontScale="92500" lnSpcReduction="10000"/>
          </a:bodyPr>
          <a:lstStyle/>
          <a:p>
            <a:r>
              <a:rPr lang="en-US" dirty="0" smtClean="0"/>
              <a:t>Meta-analysis of 996 PEDIG cases</a:t>
            </a:r>
          </a:p>
          <a:p>
            <a:r>
              <a:rPr lang="en-US" dirty="0" smtClean="0"/>
              <a:t>there was a decrease in treatment response with increasing age that was most evident for children with more severe amblyopia. </a:t>
            </a:r>
          </a:p>
          <a:p>
            <a:r>
              <a:rPr lang="en-US" dirty="0" smtClean="0"/>
              <a:t>we found an association between a greater improvement in amblyopic eye visual acuity and a less hyperopic amblyopic eye </a:t>
            </a:r>
          </a:p>
          <a:p>
            <a:r>
              <a:rPr lang="en-US" dirty="0" smtClean="0"/>
              <a:t>less improvement in amblyopic eye visual acuity with a history of prior amblyopia treatment than without in children 3 to &lt;5 </a:t>
            </a:r>
            <a:r>
              <a:rPr lang="en-US" dirty="0" err="1" smtClean="0"/>
              <a:t>y</a:t>
            </a:r>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667" dirty="0" smtClean="0"/>
              <a:t>Effect of Age on Response to Amblyopia Treatment in Children</a:t>
            </a:r>
            <a:r>
              <a:rPr lang="en-US" dirty="0" smtClean="0"/>
              <a:t/>
            </a:r>
            <a:br>
              <a:rPr lang="en-US" dirty="0" smtClean="0"/>
            </a:br>
            <a:r>
              <a:rPr lang="en-US" sz="2222" dirty="0" smtClean="0"/>
              <a:t>PEDIG   Jnl Club   Arch </a:t>
            </a:r>
            <a:r>
              <a:rPr lang="en-US" sz="2222" dirty="0" err="1" smtClean="0"/>
              <a:t>Ophth</a:t>
            </a:r>
            <a:r>
              <a:rPr lang="en-US" sz="2222" dirty="0" smtClean="0"/>
              <a:t> July 2011</a:t>
            </a:r>
            <a:endParaRPr lang="en-US" sz="2222" dirty="0"/>
          </a:p>
        </p:txBody>
      </p:sp>
      <p:sp>
        <p:nvSpPr>
          <p:cNvPr id="3" name="Content Placeholder 2"/>
          <p:cNvSpPr>
            <a:spLocks noGrp="1"/>
          </p:cNvSpPr>
          <p:nvPr>
            <p:ph idx="1"/>
          </p:nvPr>
        </p:nvSpPr>
        <p:spPr/>
        <p:txBody>
          <a:bodyPr>
            <a:normAutofit/>
          </a:bodyPr>
          <a:lstStyle/>
          <a:p>
            <a:r>
              <a:rPr lang="en-US" dirty="0" smtClean="0"/>
              <a:t>Conclusions</a:t>
            </a:r>
            <a:r>
              <a:rPr lang="en-US" b="1" dirty="0" smtClean="0"/>
              <a:t>: Amblyopia is more responsive to treatment among children &lt;7 </a:t>
            </a:r>
            <a:r>
              <a:rPr lang="en-US" b="1" dirty="0" err="1" smtClean="0"/>
              <a:t>y</a:t>
            </a:r>
            <a:r>
              <a:rPr lang="en-US" b="1" dirty="0" smtClean="0"/>
              <a:t>. Although the average treatment response is smaller in children 7 to &lt;13 </a:t>
            </a:r>
            <a:r>
              <a:rPr lang="en-US" b="1" smtClean="0"/>
              <a:t>y, </a:t>
            </a:r>
            <a:r>
              <a:rPr lang="en-US" b="1" dirty="0" smtClean="0"/>
              <a:t>some children show a marked response to treatment.</a:t>
            </a:r>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1715804" y="1893076"/>
            <a:ext cx="6172200" cy="3110246"/>
          </a:xfrm>
        </p:spPr>
        <p:txBody>
          <a:bodyPr>
            <a:noAutofit/>
          </a:bodyPr>
          <a:lstStyle/>
          <a:p>
            <a:r>
              <a:rPr lang="en-US" sz="4800" dirty="0" smtClean="0"/>
              <a:t>Aniseikonia and other ‘new’ causes of diplopia diplopia</a:t>
            </a:r>
            <a:endParaRPr lang="en-US" sz="4800" dirty="0"/>
          </a:p>
        </p:txBody>
      </p:sp>
      <p:sp>
        <p:nvSpPr>
          <p:cNvPr id="3" name="Subtitle 2"/>
          <p:cNvSpPr>
            <a:spLocks noGrp="1"/>
          </p:cNvSpPr>
          <p:nvPr>
            <p:ph type="subTitle" idx="1"/>
          </p:nvPr>
        </p:nvSpPr>
        <p:spPr/>
        <p:txBody>
          <a:bodyPr>
            <a:normAutofit/>
          </a:bodyPr>
          <a:lstStyle/>
          <a:p>
            <a:endParaRPr lang="en-US" dirty="0" smtClean="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Old Diplopia  Qs </a:t>
            </a:r>
            <a:endParaRPr lang="en-US" dirty="0"/>
          </a:p>
        </p:txBody>
      </p:sp>
      <p:sp>
        <p:nvSpPr>
          <p:cNvPr id="3" name="Content Placeholder 2"/>
          <p:cNvSpPr>
            <a:spLocks noGrp="1"/>
          </p:cNvSpPr>
          <p:nvPr>
            <p:ph idx="1"/>
          </p:nvPr>
        </p:nvSpPr>
        <p:spPr/>
        <p:txBody>
          <a:bodyPr/>
          <a:lstStyle/>
          <a:p>
            <a:r>
              <a:rPr lang="en-US" dirty="0" smtClean="0"/>
              <a:t>Does the 2</a:t>
            </a:r>
            <a:r>
              <a:rPr lang="en-US" baseline="30000" dirty="0" smtClean="0"/>
              <a:t>nd</a:t>
            </a:r>
            <a:r>
              <a:rPr lang="en-US" dirty="0" smtClean="0"/>
              <a:t> image go away when you close either eye?</a:t>
            </a:r>
          </a:p>
          <a:p>
            <a:r>
              <a:rPr lang="en-US" dirty="0" smtClean="0"/>
              <a:t>Is it to the L / R / above / below?</a:t>
            </a:r>
          </a:p>
          <a:p>
            <a:r>
              <a:rPr lang="en-US" dirty="0" smtClean="0"/>
              <a:t>Does the L / R / higher / lower one go away when you close the L / R eye?</a:t>
            </a:r>
          </a:p>
          <a:p>
            <a:r>
              <a:rPr lang="en-US" dirty="0" smtClean="0"/>
              <a:t>Is one tilted? Which one? Tilted in / out? </a:t>
            </a:r>
          </a:p>
          <a:p>
            <a:r>
              <a:rPr lang="en-US" dirty="0" smtClean="0"/>
              <a:t>Is there a position where the doubling is gone? ..is worst?</a:t>
            </a:r>
          </a:p>
          <a:p>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‘New’ diplopia Qs – </a:t>
            </a:r>
            <a:br>
              <a:rPr lang="en-US" b="1" dirty="0" smtClean="0"/>
            </a:br>
            <a:r>
              <a:rPr lang="en-US" sz="2667" b="1" dirty="0" smtClean="0">
                <a:solidFill>
                  <a:schemeClr val="tx1"/>
                </a:solidFill>
              </a:rPr>
              <a:t>under-</a:t>
            </a:r>
            <a:r>
              <a:rPr lang="en-US" sz="2667" b="1" dirty="0" err="1" smtClean="0">
                <a:solidFill>
                  <a:schemeClr val="tx1"/>
                </a:solidFill>
              </a:rPr>
              <a:t>recognised</a:t>
            </a:r>
            <a:r>
              <a:rPr lang="en-US" sz="2667" b="1" dirty="0" smtClean="0">
                <a:solidFill>
                  <a:schemeClr val="tx1"/>
                </a:solidFill>
              </a:rPr>
              <a:t> </a:t>
            </a:r>
            <a:r>
              <a:rPr lang="en-AU" sz="2667" b="1" i="1" dirty="0" smtClean="0">
                <a:solidFill>
                  <a:schemeClr val="tx1"/>
                </a:solidFill>
              </a:rPr>
              <a:t> </a:t>
            </a:r>
            <a:r>
              <a:rPr lang="en-AU" sz="2222" b="1" dirty="0" smtClean="0">
                <a:solidFill>
                  <a:srgbClr val="FF0000"/>
                </a:solidFill>
              </a:rPr>
              <a:t>SENSORY</a:t>
            </a:r>
            <a:r>
              <a:rPr lang="en-AU" sz="2222" b="1" i="1" dirty="0" smtClean="0">
                <a:solidFill>
                  <a:srgbClr val="FF0000"/>
                </a:solidFill>
              </a:rPr>
              <a:t> </a:t>
            </a:r>
            <a:r>
              <a:rPr lang="en-AU" sz="2222" b="1" i="1" dirty="0" smtClean="0">
                <a:solidFill>
                  <a:srgbClr val="000000"/>
                </a:solidFill>
              </a:rPr>
              <a:t>&amp;</a:t>
            </a:r>
            <a:r>
              <a:rPr lang="en-AU" sz="2222" b="1" i="1" dirty="0" smtClean="0">
                <a:solidFill>
                  <a:srgbClr val="FF0000"/>
                </a:solidFill>
              </a:rPr>
              <a:t> </a:t>
            </a:r>
            <a:r>
              <a:rPr lang="en-AU" sz="2222" b="1" dirty="0" smtClean="0">
                <a:solidFill>
                  <a:srgbClr val="0000FF"/>
                </a:solidFill>
              </a:rPr>
              <a:t>MOTOR</a:t>
            </a:r>
            <a:r>
              <a:rPr lang="en-AU" sz="2222" b="1" i="1" dirty="0" smtClean="0">
                <a:solidFill>
                  <a:srgbClr val="FF0000"/>
                </a:solidFill>
              </a:rPr>
              <a:t> </a:t>
            </a:r>
            <a:r>
              <a:rPr lang="en-AU" sz="2222" b="1" dirty="0" smtClean="0">
                <a:solidFill>
                  <a:srgbClr val="000000"/>
                </a:solidFill>
              </a:rPr>
              <a:t>BARRIERS TO FUSION</a:t>
            </a:r>
            <a:endParaRPr lang="en-US" sz="2222" b="1" dirty="0"/>
          </a:p>
        </p:txBody>
      </p:sp>
      <p:sp>
        <p:nvSpPr>
          <p:cNvPr id="3" name="Content Placeholder 2"/>
          <p:cNvSpPr>
            <a:spLocks noGrp="1"/>
          </p:cNvSpPr>
          <p:nvPr>
            <p:ph idx="1"/>
          </p:nvPr>
        </p:nvSpPr>
        <p:spPr>
          <a:xfrm>
            <a:off x="1241100" y="2108200"/>
            <a:ext cx="7467600" cy="4873752"/>
          </a:xfrm>
        </p:spPr>
        <p:txBody>
          <a:bodyPr>
            <a:normAutofit/>
          </a:bodyPr>
          <a:lstStyle/>
          <a:p>
            <a:pPr>
              <a:lnSpc>
                <a:spcPct val="90000"/>
              </a:lnSpc>
              <a:buFont typeface="Wingdings" pitchFamily="-110" charset="2"/>
              <a:buNone/>
            </a:pPr>
            <a:r>
              <a:rPr lang="en-AU" sz="2595" b="1" dirty="0" smtClean="0">
                <a:solidFill>
                  <a:srgbClr val="000000"/>
                </a:solidFill>
              </a:rPr>
              <a:t>Is the image seen by the R:</a:t>
            </a:r>
          </a:p>
          <a:p>
            <a:pPr>
              <a:lnSpc>
                <a:spcPct val="90000"/>
              </a:lnSpc>
            </a:pPr>
            <a:r>
              <a:rPr lang="en-AU" sz="2595" b="1" dirty="0" smtClean="0">
                <a:solidFill>
                  <a:srgbClr val="FF0000"/>
                </a:solidFill>
              </a:rPr>
              <a:t>Larger / smaller than image seen by L</a:t>
            </a:r>
          </a:p>
          <a:p>
            <a:pPr>
              <a:lnSpc>
                <a:spcPct val="90000"/>
              </a:lnSpc>
            </a:pPr>
            <a:r>
              <a:rPr lang="en-AU" sz="2595" b="1" dirty="0">
                <a:solidFill>
                  <a:srgbClr val="FF0000"/>
                </a:solidFill>
              </a:rPr>
              <a:t>S</a:t>
            </a:r>
            <a:r>
              <a:rPr lang="en-AU" sz="2595" b="1" dirty="0" smtClean="0">
                <a:solidFill>
                  <a:srgbClr val="FF0000"/>
                </a:solidFill>
              </a:rPr>
              <a:t>ame shape as  L</a:t>
            </a:r>
          </a:p>
          <a:p>
            <a:pPr>
              <a:lnSpc>
                <a:spcPct val="90000"/>
              </a:lnSpc>
              <a:buNone/>
            </a:pPr>
            <a:r>
              <a:rPr lang="en-AU" sz="1946" dirty="0" smtClean="0">
                <a:solidFill>
                  <a:srgbClr val="FF0000"/>
                </a:solidFill>
              </a:rPr>
              <a:t>Are the horizontal and vertical lines on the E as they should be</a:t>
            </a:r>
          </a:p>
          <a:p>
            <a:pPr>
              <a:lnSpc>
                <a:spcPct val="90000"/>
              </a:lnSpc>
            </a:pPr>
            <a:r>
              <a:rPr lang="en-AU" sz="2595" b="1" dirty="0" smtClean="0">
                <a:solidFill>
                  <a:srgbClr val="FF0000"/>
                </a:solidFill>
              </a:rPr>
              <a:t>Paler / darker than L</a:t>
            </a:r>
          </a:p>
          <a:p>
            <a:pPr>
              <a:lnSpc>
                <a:spcPct val="90000"/>
              </a:lnSpc>
            </a:pPr>
            <a:r>
              <a:rPr lang="en-AU" sz="2595" b="1" dirty="0" smtClean="0">
                <a:solidFill>
                  <a:srgbClr val="0000FF"/>
                </a:solidFill>
              </a:rPr>
              <a:t>Tilted  </a:t>
            </a:r>
            <a:r>
              <a:rPr lang="en-AU" sz="2595" dirty="0" smtClean="0">
                <a:solidFill>
                  <a:srgbClr val="0000FF"/>
                </a:solidFill>
              </a:rPr>
              <a:t>[torsion]</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400" dirty="0" smtClean="0"/>
              <a:t>Case 1: </a:t>
            </a:r>
            <a:r>
              <a:rPr lang="en-US" sz="3600" dirty="0" smtClean="0"/>
              <a:t>Reducing anisometropia - “sensible” cataract surgery</a:t>
            </a:r>
            <a:endParaRPr lang="en-US" sz="2400" dirty="0"/>
          </a:p>
        </p:txBody>
      </p:sp>
      <p:sp>
        <p:nvSpPr>
          <p:cNvPr id="3" name="Content Placeholder 2"/>
          <p:cNvSpPr>
            <a:spLocks noGrp="1"/>
          </p:cNvSpPr>
          <p:nvPr>
            <p:ph idx="1"/>
          </p:nvPr>
        </p:nvSpPr>
        <p:spPr>
          <a:xfrm>
            <a:off x="1131354" y="1816100"/>
            <a:ext cx="7467600" cy="4873752"/>
          </a:xfrm>
        </p:spPr>
        <p:txBody>
          <a:bodyPr>
            <a:normAutofit lnSpcReduction="10000"/>
          </a:bodyPr>
          <a:lstStyle/>
          <a:p>
            <a:r>
              <a:rPr lang="en-US" dirty="0" smtClean="0"/>
              <a:t>56 yo Dr for R </a:t>
            </a:r>
            <a:r>
              <a:rPr lang="en-US" dirty="0" err="1" smtClean="0"/>
              <a:t>phaco</a:t>
            </a:r>
            <a:r>
              <a:rPr lang="en-US" dirty="0" smtClean="0"/>
              <a:t>/IOL</a:t>
            </a:r>
          </a:p>
          <a:p>
            <a:r>
              <a:rPr lang="en-US" dirty="0" smtClean="0"/>
              <a:t>Pre-op refractions (SE)</a:t>
            </a:r>
          </a:p>
          <a:p>
            <a:r>
              <a:rPr lang="en-US" b="1" dirty="0" smtClean="0"/>
              <a:t>R -8 D	     		L -2.5 D</a:t>
            </a:r>
          </a:p>
          <a:p>
            <a:r>
              <a:rPr lang="en-US" dirty="0" smtClean="0"/>
              <a:t>Post-op refractions (SE)</a:t>
            </a:r>
          </a:p>
          <a:p>
            <a:r>
              <a:rPr lang="en-US" b="1" dirty="0" smtClean="0"/>
              <a:t>R +0.25 D  (6/8) L -2.5 D (6/6)</a:t>
            </a:r>
          </a:p>
          <a:p>
            <a:pPr>
              <a:buNone/>
            </a:pPr>
            <a:r>
              <a:rPr lang="en-US" b="1" dirty="0" smtClean="0">
                <a:solidFill>
                  <a:srgbClr val="FF0000"/>
                </a:solidFill>
              </a:rPr>
              <a:t>&amp; CONSTANT DIPLOPIA</a:t>
            </a:r>
          </a:p>
          <a:p>
            <a:r>
              <a:rPr lang="en-US" dirty="0" smtClean="0"/>
              <a:t>PCT = XT 8 ∆, LHT 8 ∆</a:t>
            </a:r>
          </a:p>
          <a:p>
            <a:pPr>
              <a:buNone/>
            </a:pPr>
            <a:r>
              <a:rPr lang="en-US" dirty="0" smtClean="0"/>
              <a:t>Presumably this was all asymptomatic phoria before cataract surgery</a:t>
            </a:r>
          </a:p>
          <a:p>
            <a:endParaRPr lang="en-AU" dirty="0" smtClean="0"/>
          </a:p>
          <a:p>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889" b="1" i="1" dirty="0" smtClean="0"/>
              <a:t>Knapp’s Rule</a:t>
            </a:r>
            <a:r>
              <a:rPr lang="en-US" dirty="0" smtClean="0"/>
              <a:t/>
            </a:r>
            <a:br>
              <a:rPr lang="en-US" dirty="0" smtClean="0"/>
            </a:br>
            <a:endParaRPr lang="en-US" b="1" dirty="0">
              <a:solidFill>
                <a:srgbClr val="FF0000"/>
              </a:solidFill>
            </a:endParaRPr>
          </a:p>
        </p:txBody>
      </p:sp>
      <p:sp>
        <p:nvSpPr>
          <p:cNvPr id="3" name="Content Placeholder 2"/>
          <p:cNvSpPr>
            <a:spLocks noGrp="1"/>
          </p:cNvSpPr>
          <p:nvPr>
            <p:ph idx="1"/>
          </p:nvPr>
        </p:nvSpPr>
        <p:spPr/>
        <p:txBody>
          <a:bodyPr>
            <a:normAutofit/>
          </a:bodyPr>
          <a:lstStyle/>
          <a:p>
            <a:endParaRPr lang="en-US" sz="1946" i="1" dirty="0" smtClean="0"/>
          </a:p>
          <a:p>
            <a:r>
              <a:rPr lang="en-US" sz="4000" b="1" dirty="0" smtClean="0">
                <a:solidFill>
                  <a:srgbClr val="FF0000"/>
                </a:solidFill>
              </a:rPr>
              <a:t>Axial anisometropia corrected in the spectacle plane doesn’t </a:t>
            </a:r>
            <a:r>
              <a:rPr lang="en-US" sz="2800" dirty="0" smtClean="0">
                <a:solidFill>
                  <a:srgbClr val="FF0000"/>
                </a:solidFill>
              </a:rPr>
              <a:t>usually</a:t>
            </a:r>
            <a:r>
              <a:rPr lang="en-US" sz="4000" b="1" dirty="0" smtClean="0">
                <a:solidFill>
                  <a:srgbClr val="FF0000"/>
                </a:solidFill>
              </a:rPr>
              <a:t> cause  aniseikonia</a:t>
            </a:r>
            <a:endParaRPr lang="en-US" sz="4000"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i="1" dirty="0" smtClean="0"/>
              <a:t>56 yo Dr</a:t>
            </a:r>
            <a:r>
              <a:rPr lang="en-US" sz="4889" b="1" i="1" dirty="0" smtClean="0"/>
              <a:t/>
            </a:r>
            <a:br>
              <a:rPr lang="en-US" sz="4889" b="1" i="1" dirty="0" smtClean="0"/>
            </a:br>
            <a:r>
              <a:rPr lang="en-US" sz="4889" b="1" i="1" dirty="0" smtClean="0"/>
              <a:t>Caught “Knapping”? </a:t>
            </a:r>
            <a:r>
              <a:rPr lang="en-US" i="1" dirty="0" smtClean="0"/>
              <a:t>*</a:t>
            </a:r>
            <a:endParaRPr lang="en-US" b="1" dirty="0">
              <a:solidFill>
                <a:srgbClr val="FF0000"/>
              </a:solidFill>
            </a:endParaRPr>
          </a:p>
        </p:txBody>
      </p:sp>
      <p:sp>
        <p:nvSpPr>
          <p:cNvPr id="3" name="Content Placeholder 2"/>
          <p:cNvSpPr>
            <a:spLocks noGrp="1"/>
          </p:cNvSpPr>
          <p:nvPr>
            <p:ph idx="1"/>
          </p:nvPr>
        </p:nvSpPr>
        <p:spPr>
          <a:xfrm>
            <a:off x="1435608" y="1871160"/>
            <a:ext cx="7498080" cy="4800600"/>
          </a:xfrm>
        </p:spPr>
        <p:txBody>
          <a:bodyPr>
            <a:normAutofit fontScale="70000" lnSpcReduction="20000"/>
          </a:bodyPr>
          <a:lstStyle/>
          <a:p>
            <a:r>
              <a:rPr lang="en-US" b="1" dirty="0" smtClean="0"/>
              <a:t>If </a:t>
            </a:r>
            <a:r>
              <a:rPr lang="en-US" b="1" i="1" dirty="0" smtClean="0"/>
              <a:t>Axial</a:t>
            </a:r>
            <a:r>
              <a:rPr lang="en-US" b="1" dirty="0" smtClean="0"/>
              <a:t> anisometropia is converted to </a:t>
            </a:r>
            <a:r>
              <a:rPr lang="en-US" b="1" i="1" dirty="0" err="1" smtClean="0"/>
              <a:t>Lenticular</a:t>
            </a:r>
            <a:r>
              <a:rPr lang="en-US" b="1" dirty="0" smtClean="0"/>
              <a:t> anisometropia,  then aniseikonia is to be </a:t>
            </a:r>
            <a:r>
              <a:rPr lang="en-US" b="1" i="1" dirty="0" smtClean="0"/>
              <a:t>expected</a:t>
            </a:r>
            <a:r>
              <a:rPr lang="en-US" b="1" dirty="0" smtClean="0"/>
              <a:t> </a:t>
            </a:r>
          </a:p>
          <a:p>
            <a:r>
              <a:rPr lang="en-US" dirty="0" smtClean="0"/>
              <a:t>Aniseikonia impairs motor &amp; sensory fusion and will predispose to diplopia </a:t>
            </a:r>
            <a:r>
              <a:rPr lang="en-US" sz="2162" dirty="0" smtClean="0"/>
              <a:t>[</a:t>
            </a:r>
            <a:r>
              <a:rPr lang="en-US" sz="2162" dirty="0" err="1" smtClean="0"/>
              <a:t>esp</a:t>
            </a:r>
            <a:r>
              <a:rPr lang="en-US" sz="2162" dirty="0" smtClean="0"/>
              <a:t> if there is also a (hitherto) trivial motor phoria]</a:t>
            </a:r>
            <a:endParaRPr lang="en-US" dirty="0" smtClean="0"/>
          </a:p>
          <a:p>
            <a:r>
              <a:rPr lang="en-US" dirty="0" smtClean="0"/>
              <a:t>Axial lengths :  R 29.48 mm	L 26.75 mm</a:t>
            </a:r>
          </a:p>
          <a:p>
            <a:r>
              <a:rPr lang="en-US" dirty="0" smtClean="0"/>
              <a:t>Now has </a:t>
            </a:r>
            <a:r>
              <a:rPr lang="en-US" b="1" dirty="0" smtClean="0"/>
              <a:t>13% R </a:t>
            </a:r>
            <a:r>
              <a:rPr lang="en-US" b="1" dirty="0" err="1" smtClean="0"/>
              <a:t>macropsia</a:t>
            </a:r>
            <a:endParaRPr lang="en-US" b="1" dirty="0" smtClean="0"/>
          </a:p>
          <a:p>
            <a:endParaRPr lang="en-US" dirty="0" smtClean="0"/>
          </a:p>
          <a:p>
            <a:pPr>
              <a:buNone/>
            </a:pPr>
            <a:r>
              <a:rPr lang="en-US" b="1" i="1" dirty="0" smtClean="0"/>
              <a:t>Likely to have been anticipated by pre-op CL testing</a:t>
            </a:r>
          </a:p>
          <a:p>
            <a:r>
              <a:rPr lang="en-US" dirty="0" smtClean="0"/>
              <a:t>Galilean system has resolved diplopia by </a:t>
            </a:r>
            <a:r>
              <a:rPr lang="en-US" dirty="0" err="1" smtClean="0"/>
              <a:t>minimising</a:t>
            </a:r>
            <a:r>
              <a:rPr lang="en-US" dirty="0" smtClean="0"/>
              <a:t> RE image : + CL [start +1.50, with equivalent -  to spectacle lens]</a:t>
            </a:r>
          </a:p>
          <a:p>
            <a:r>
              <a:rPr lang="en-US" dirty="0" smtClean="0"/>
              <a:t>Opposite optical arrangement to LE</a:t>
            </a:r>
          </a:p>
          <a:p>
            <a:r>
              <a:rPr lang="en-US" dirty="0" smtClean="0"/>
              <a:t>Trial / error, or use </a:t>
            </a:r>
            <a:r>
              <a:rPr lang="en-US" b="1" dirty="0" smtClean="0"/>
              <a:t>Aniseikonia Inspector ©</a:t>
            </a:r>
          </a:p>
          <a:p>
            <a:endParaRPr lang="en-US" dirty="0" smtClean="0"/>
          </a:p>
          <a:p>
            <a:pPr>
              <a:buNone/>
            </a:pPr>
            <a:r>
              <a:rPr lang="en-US" sz="1946" i="1" dirty="0" smtClean="0"/>
              <a:t>*Thank you Logan Mitchell</a:t>
            </a:r>
          </a:p>
          <a:p>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71538" y="357166"/>
            <a:ext cx="8162925" cy="1266847"/>
          </a:xfrm>
        </p:spPr>
        <p:txBody>
          <a:bodyPr>
            <a:normAutofit fontScale="90000"/>
          </a:bodyPr>
          <a:lstStyle/>
          <a:p>
            <a:r>
              <a:rPr lang="en-AU" dirty="0"/>
              <a:t>Measuring </a:t>
            </a:r>
            <a:r>
              <a:rPr lang="en-AU" dirty="0" err="1"/>
              <a:t>aniseikonia</a:t>
            </a:r>
            <a:r>
              <a:rPr lang="en-AU" dirty="0"/>
              <a:t/>
            </a:r>
            <a:br>
              <a:rPr lang="en-AU" dirty="0"/>
            </a:br>
            <a:endParaRPr lang="en-AU" sz="4000" b="1" u="sng" dirty="0"/>
          </a:p>
        </p:txBody>
      </p:sp>
      <p:sp>
        <p:nvSpPr>
          <p:cNvPr id="25603" name="Rectangle 3"/>
          <p:cNvSpPr>
            <a:spLocks noGrp="1" noChangeArrowheads="1"/>
          </p:cNvSpPr>
          <p:nvPr>
            <p:ph idx="1"/>
          </p:nvPr>
        </p:nvSpPr>
        <p:spPr>
          <a:xfrm>
            <a:off x="1162710" y="1500174"/>
            <a:ext cx="8229600" cy="4625609"/>
          </a:xfrm>
        </p:spPr>
        <p:txBody>
          <a:bodyPr>
            <a:normAutofit fontScale="70000" lnSpcReduction="20000"/>
          </a:bodyPr>
          <a:lstStyle/>
          <a:p>
            <a:pPr>
              <a:lnSpc>
                <a:spcPct val="90000"/>
              </a:lnSpc>
            </a:pPr>
            <a:endParaRPr lang="en-AU" dirty="0"/>
          </a:p>
          <a:p>
            <a:pPr>
              <a:lnSpc>
                <a:spcPct val="90000"/>
              </a:lnSpc>
            </a:pPr>
            <a:r>
              <a:rPr lang="en-AU" dirty="0" smtClean="0"/>
              <a:t>Free Space Estimation</a:t>
            </a:r>
          </a:p>
          <a:p>
            <a:pPr>
              <a:lnSpc>
                <a:spcPct val="90000"/>
              </a:lnSpc>
              <a:buNone/>
            </a:pPr>
            <a:r>
              <a:rPr lang="en-AU" sz="1730" i="1" dirty="0" smtClean="0"/>
              <a:t>LK:  experience ++, preference +</a:t>
            </a:r>
          </a:p>
          <a:p>
            <a:pPr>
              <a:lnSpc>
                <a:spcPct val="90000"/>
              </a:lnSpc>
              <a:buNone/>
            </a:pPr>
            <a:endParaRPr lang="en-AU" dirty="0" smtClean="0"/>
          </a:p>
          <a:p>
            <a:pPr>
              <a:lnSpc>
                <a:spcPct val="90000"/>
              </a:lnSpc>
            </a:pPr>
            <a:r>
              <a:rPr lang="en-AU" dirty="0" smtClean="0"/>
              <a:t>Space </a:t>
            </a:r>
            <a:r>
              <a:rPr lang="en-AU" dirty="0" err="1" smtClean="0"/>
              <a:t>Eikonometer</a:t>
            </a:r>
            <a:r>
              <a:rPr lang="en-AU" dirty="0" smtClean="0"/>
              <a:t> (Stereoscopic method)</a:t>
            </a:r>
          </a:p>
          <a:p>
            <a:pPr>
              <a:lnSpc>
                <a:spcPct val="90000"/>
              </a:lnSpc>
              <a:buNone/>
            </a:pPr>
            <a:r>
              <a:rPr lang="en-AU" sz="1730" i="1" dirty="0" smtClean="0"/>
              <a:t>LK: no experience</a:t>
            </a:r>
          </a:p>
          <a:p>
            <a:pPr>
              <a:lnSpc>
                <a:spcPct val="90000"/>
              </a:lnSpc>
            </a:pPr>
            <a:endParaRPr lang="en-AU" dirty="0" smtClean="0"/>
          </a:p>
          <a:p>
            <a:pPr>
              <a:lnSpc>
                <a:spcPct val="90000"/>
              </a:lnSpc>
            </a:pPr>
            <a:r>
              <a:rPr lang="en-AU" dirty="0" err="1" smtClean="0"/>
              <a:t>Awaya</a:t>
            </a:r>
            <a:r>
              <a:rPr lang="en-AU" dirty="0" smtClean="0"/>
              <a:t> Test (Direct Comparison Method)</a:t>
            </a:r>
          </a:p>
          <a:p>
            <a:pPr>
              <a:lnSpc>
                <a:spcPct val="90000"/>
              </a:lnSpc>
              <a:buNone/>
            </a:pPr>
            <a:r>
              <a:rPr lang="en-AU" sz="1882" i="1" dirty="0" smtClean="0"/>
              <a:t>LK:  experience ++, preference ±</a:t>
            </a:r>
          </a:p>
          <a:p>
            <a:pPr>
              <a:lnSpc>
                <a:spcPct val="90000"/>
              </a:lnSpc>
              <a:buNone/>
            </a:pPr>
            <a:endParaRPr lang="en-AU" dirty="0" smtClean="0"/>
          </a:p>
          <a:p>
            <a:pPr>
              <a:lnSpc>
                <a:spcPct val="90000"/>
              </a:lnSpc>
            </a:pPr>
            <a:r>
              <a:rPr lang="en-AU" dirty="0" smtClean="0"/>
              <a:t>Size [Thick] lenses</a:t>
            </a:r>
          </a:p>
          <a:p>
            <a:pPr>
              <a:lnSpc>
                <a:spcPct val="90000"/>
              </a:lnSpc>
              <a:buNone/>
            </a:pPr>
            <a:r>
              <a:rPr lang="en-AU" sz="1882" i="1" dirty="0" smtClean="0"/>
              <a:t>LK:  experience +, preference ++</a:t>
            </a:r>
          </a:p>
          <a:p>
            <a:pPr>
              <a:lnSpc>
                <a:spcPct val="90000"/>
              </a:lnSpc>
              <a:buFont typeface="Wingdings" pitchFamily="1" charset="2"/>
              <a:buNone/>
            </a:pPr>
            <a:endParaRPr lang="en-AU" dirty="0" smtClean="0"/>
          </a:p>
          <a:p>
            <a:pPr>
              <a:lnSpc>
                <a:spcPct val="90000"/>
              </a:lnSpc>
              <a:buFont typeface="Wingdings" pitchFamily="1" charset="2"/>
              <a:buNone/>
            </a:pPr>
            <a:endParaRPr lang="en-AU" dirty="0" smtClean="0"/>
          </a:p>
          <a:p>
            <a:pPr>
              <a:lnSpc>
                <a:spcPct val="90000"/>
              </a:lnSpc>
              <a:buFont typeface="Wingdings" pitchFamily="1" charset="2"/>
              <a:buNone/>
            </a:pPr>
            <a:r>
              <a:rPr lang="en-AU" dirty="0" smtClean="0"/>
              <a:t>    </a:t>
            </a:r>
            <a:r>
              <a:rPr lang="en-AU" i="1" dirty="0" smtClean="0"/>
              <a:t>MEASUREMENT </a:t>
            </a:r>
            <a:r>
              <a:rPr lang="en-AU" i="1" dirty="0"/>
              <a:t>ARTEFACT</a:t>
            </a:r>
            <a:r>
              <a:rPr lang="en-AU" i="1" dirty="0" smtClean="0"/>
              <a:t> – </a:t>
            </a:r>
          </a:p>
          <a:p>
            <a:pPr>
              <a:lnSpc>
                <a:spcPct val="90000"/>
              </a:lnSpc>
              <a:buFont typeface="Wingdings" pitchFamily="1" charset="2"/>
              <a:buNone/>
            </a:pPr>
            <a:r>
              <a:rPr lang="en-AU" dirty="0" smtClean="0"/>
              <a:t>each </a:t>
            </a:r>
            <a:r>
              <a:rPr lang="en-AU" dirty="0"/>
              <a:t>technique can give </a:t>
            </a:r>
            <a:r>
              <a:rPr lang="en-AU" dirty="0" smtClean="0"/>
              <a:t>a </a:t>
            </a:r>
            <a:r>
              <a:rPr lang="en-AU" dirty="0"/>
              <a:t>different answer</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p:cSld>
    <p:bg>
      <p:bgPr shadeToTitle="1">
        <a:solidFill>
          <a:schemeClr val="tx1"/>
        </a:solidFill>
        <a:effectLst/>
      </p:bgPr>
    </p:bg>
    <p:spTree>
      <p:nvGrpSpPr>
        <p:cNvPr id="1" name=""/>
        <p:cNvGrpSpPr/>
        <p:nvPr/>
      </p:nvGrpSpPr>
      <p:grpSpPr>
        <a:xfrm>
          <a:off x="0" y="0"/>
          <a:ext cx="0" cy="0"/>
          <a:chOff x="0" y="0"/>
          <a:chExt cx="0" cy="0"/>
        </a:xfrm>
      </p:grpSpPr>
      <p:pic>
        <p:nvPicPr>
          <p:cNvPr id="9" name="Picture 8" descr="Measuring.jpg"/>
          <p:cNvPicPr>
            <a:picLocks noChangeAspect="1"/>
          </p:cNvPicPr>
          <p:nvPr/>
        </p:nvPicPr>
        <p:blipFill>
          <a:blip r:embed="rId3"/>
          <a:stretch>
            <a:fillRect/>
          </a:stretch>
        </p:blipFill>
        <p:spPr>
          <a:xfrm>
            <a:off x="928662" y="500042"/>
            <a:ext cx="7603653" cy="5857916"/>
          </a:xfrm>
          <a:prstGeom prst="rect">
            <a:avLst/>
          </a:prstGeom>
        </p:spPr>
      </p:pic>
      <p:sp>
        <p:nvSpPr>
          <p:cNvPr id="49157" name="Text Box 5"/>
          <p:cNvSpPr txBox="1">
            <a:spLocks noChangeArrowheads="1"/>
          </p:cNvSpPr>
          <p:nvPr/>
        </p:nvSpPr>
        <p:spPr bwMode="auto">
          <a:xfrm>
            <a:off x="6500826" y="5173554"/>
            <a:ext cx="2417763" cy="1477328"/>
          </a:xfrm>
          <a:prstGeom prst="rect">
            <a:avLst/>
          </a:prstGeom>
          <a:solidFill>
            <a:schemeClr val="tx1"/>
          </a:solidFill>
          <a:ln w="9525">
            <a:noFill/>
            <a:miter lim="800000"/>
            <a:headEnd/>
            <a:tailEnd/>
          </a:ln>
          <a:effectLst/>
        </p:spPr>
        <p:txBody>
          <a:bodyPr>
            <a:spAutoFit/>
          </a:bodyPr>
          <a:lstStyle/>
          <a:p>
            <a:r>
              <a:rPr lang="en-US" dirty="0">
                <a:solidFill>
                  <a:schemeClr val="bg1"/>
                </a:solidFill>
              </a:rPr>
              <a:t>Also check with BD</a:t>
            </a:r>
          </a:p>
          <a:p>
            <a:r>
              <a:rPr lang="en-US" dirty="0">
                <a:solidFill>
                  <a:schemeClr val="bg1"/>
                </a:solidFill>
              </a:rPr>
              <a:t>prism in front of other</a:t>
            </a:r>
            <a:r>
              <a:rPr lang="en-US" dirty="0" smtClean="0">
                <a:solidFill>
                  <a:schemeClr val="bg1"/>
                </a:solidFill>
              </a:rPr>
              <a:t> eye </a:t>
            </a:r>
            <a:r>
              <a:rPr lang="en-US" dirty="0">
                <a:solidFill>
                  <a:schemeClr val="bg1"/>
                </a:solidFill>
              </a:rPr>
              <a:t>- prisms can </a:t>
            </a:r>
            <a:r>
              <a:rPr lang="en-US" dirty="0" smtClean="0">
                <a:solidFill>
                  <a:schemeClr val="bg1"/>
                </a:solidFill>
              </a:rPr>
              <a:t>also cause </a:t>
            </a:r>
            <a:r>
              <a:rPr lang="en-US" dirty="0">
                <a:solidFill>
                  <a:schemeClr val="bg1"/>
                </a:solidFill>
              </a:rPr>
              <a:t>magnification </a:t>
            </a:r>
          </a:p>
        </p:txBody>
      </p:sp>
      <p:sp>
        <p:nvSpPr>
          <p:cNvPr id="49158" name="Text Box 6"/>
          <p:cNvSpPr txBox="1">
            <a:spLocks noChangeArrowheads="1"/>
          </p:cNvSpPr>
          <p:nvPr/>
        </p:nvSpPr>
        <p:spPr bwMode="auto">
          <a:xfrm>
            <a:off x="142844" y="0"/>
            <a:ext cx="6006773" cy="3139321"/>
          </a:xfrm>
          <a:prstGeom prst="rect">
            <a:avLst/>
          </a:prstGeom>
          <a:solidFill>
            <a:schemeClr val="tx1"/>
          </a:solidFill>
          <a:ln w="9525">
            <a:noFill/>
            <a:miter lim="800000"/>
            <a:headEnd/>
            <a:tailEnd/>
          </a:ln>
          <a:effectLst/>
        </p:spPr>
        <p:txBody>
          <a:bodyPr wrap="none">
            <a:spAutoFit/>
          </a:bodyPr>
          <a:lstStyle/>
          <a:p>
            <a:r>
              <a:rPr lang="en-US" b="1" u="sng" dirty="0" smtClean="0">
                <a:solidFill>
                  <a:schemeClr val="bg1"/>
                </a:solidFill>
              </a:rPr>
              <a:t>DETECTING &amp; MEASURING ANISEIKONIA 1</a:t>
            </a:r>
          </a:p>
          <a:p>
            <a:pPr>
              <a:buFont typeface="Arial" pitchFamily="34" charset="0"/>
              <a:buChar char="•"/>
            </a:pPr>
            <a:endParaRPr lang="en-US" dirty="0" smtClean="0">
              <a:solidFill>
                <a:schemeClr val="bg1"/>
              </a:solidFill>
            </a:endParaRPr>
          </a:p>
          <a:p>
            <a:pPr>
              <a:buFont typeface="Arial" pitchFamily="34" charset="0"/>
              <a:buChar char="•"/>
            </a:pPr>
            <a:r>
              <a:rPr lang="en-US" dirty="0" smtClean="0">
                <a:solidFill>
                  <a:schemeClr val="bg1"/>
                </a:solidFill>
              </a:rPr>
              <a:t>Look @ 6/60 E</a:t>
            </a:r>
          </a:p>
          <a:p>
            <a:pPr>
              <a:buFont typeface="Arial" pitchFamily="34" charset="0"/>
              <a:buChar char="•"/>
            </a:pPr>
            <a:endParaRPr lang="en-US" dirty="0" smtClean="0">
              <a:solidFill>
                <a:schemeClr val="bg1"/>
              </a:solidFill>
            </a:endParaRPr>
          </a:p>
          <a:p>
            <a:pPr>
              <a:buFont typeface="Arial" pitchFamily="34" charset="0"/>
              <a:buChar char="•"/>
            </a:pPr>
            <a:r>
              <a:rPr lang="en-US" dirty="0" smtClean="0">
                <a:solidFill>
                  <a:schemeClr val="bg1"/>
                </a:solidFill>
              </a:rPr>
              <a:t>Which </a:t>
            </a:r>
            <a:r>
              <a:rPr lang="en-US" dirty="0">
                <a:solidFill>
                  <a:schemeClr val="bg1"/>
                </a:solidFill>
              </a:rPr>
              <a:t>one is </a:t>
            </a:r>
            <a:r>
              <a:rPr lang="en-US" dirty="0" smtClean="0">
                <a:solidFill>
                  <a:schemeClr val="bg1"/>
                </a:solidFill>
              </a:rPr>
              <a:t>bigger? BDΔR, R sees higher image </a:t>
            </a:r>
          </a:p>
          <a:p>
            <a:r>
              <a:rPr lang="en-US" dirty="0" smtClean="0">
                <a:solidFill>
                  <a:schemeClr val="bg1"/>
                </a:solidFill>
              </a:rPr>
              <a:t>  </a:t>
            </a:r>
          </a:p>
          <a:p>
            <a:pPr>
              <a:buFont typeface="Arial" pitchFamily="34" charset="0"/>
              <a:buChar char="•"/>
            </a:pPr>
            <a:r>
              <a:rPr lang="en-US" dirty="0" smtClean="0">
                <a:solidFill>
                  <a:schemeClr val="bg1"/>
                </a:solidFill>
              </a:rPr>
              <a:t>Does </a:t>
            </a:r>
            <a:r>
              <a:rPr lang="en-US" dirty="0">
                <a:solidFill>
                  <a:schemeClr val="bg1"/>
                </a:solidFill>
              </a:rPr>
              <a:t>it look like an ‘E’ should</a:t>
            </a:r>
            <a:r>
              <a:rPr lang="en-US" dirty="0" smtClean="0">
                <a:solidFill>
                  <a:schemeClr val="bg1"/>
                </a:solidFill>
              </a:rPr>
              <a:t>? [metamorphopsia]</a:t>
            </a:r>
          </a:p>
          <a:p>
            <a:endParaRPr lang="en-US" dirty="0" smtClean="0">
              <a:solidFill>
                <a:schemeClr val="bg1"/>
              </a:solidFill>
            </a:endParaRPr>
          </a:p>
          <a:p>
            <a:pPr>
              <a:buFont typeface="Arial" pitchFamily="34" charset="0"/>
              <a:buChar char="•"/>
            </a:pPr>
            <a:r>
              <a:rPr lang="en-US" dirty="0" smtClean="0">
                <a:solidFill>
                  <a:schemeClr val="bg1"/>
                </a:solidFill>
              </a:rPr>
              <a:t>Is </a:t>
            </a:r>
            <a:r>
              <a:rPr lang="en-US" dirty="0">
                <a:solidFill>
                  <a:schemeClr val="bg1"/>
                </a:solidFill>
              </a:rPr>
              <a:t>the ‘</a:t>
            </a:r>
            <a:r>
              <a:rPr lang="en-US" dirty="0" smtClean="0">
                <a:solidFill>
                  <a:schemeClr val="bg1"/>
                </a:solidFill>
              </a:rPr>
              <a:t>E’ tilted</a:t>
            </a:r>
            <a:r>
              <a:rPr lang="en-US" dirty="0">
                <a:solidFill>
                  <a:schemeClr val="bg1"/>
                </a:solidFill>
              </a:rPr>
              <a:t>?</a:t>
            </a:r>
            <a:r>
              <a:rPr lang="en-US" dirty="0" smtClean="0">
                <a:solidFill>
                  <a:schemeClr val="bg1"/>
                </a:solidFill>
              </a:rPr>
              <a:t> [detect torsion]</a:t>
            </a:r>
          </a:p>
          <a:p>
            <a:pPr>
              <a:buFont typeface="Arial" pitchFamily="34" charset="0"/>
              <a:buChar char="•"/>
            </a:pPr>
            <a:endParaRPr lang="en-US" dirty="0" smtClean="0">
              <a:solidFill>
                <a:schemeClr val="bg1"/>
              </a:solidFill>
            </a:endParaRPr>
          </a:p>
          <a:p>
            <a:pPr>
              <a:buFont typeface="Arial" pitchFamily="34" charset="0"/>
              <a:buChar char="•"/>
            </a:pPr>
            <a:r>
              <a:rPr lang="en-US" dirty="0" smtClean="0">
                <a:solidFill>
                  <a:schemeClr val="bg1"/>
                </a:solidFill>
              </a:rPr>
              <a:t>If </a:t>
            </a:r>
            <a:r>
              <a:rPr lang="en-US" dirty="0">
                <a:solidFill>
                  <a:schemeClr val="bg1"/>
                </a:solidFill>
              </a:rPr>
              <a:t>a bar of the ‘E’ is worth 20%, how much bigger is it?</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63597" y="217466"/>
            <a:ext cx="8162925" cy="1142983"/>
          </a:xfrm>
        </p:spPr>
        <p:txBody>
          <a:bodyPr>
            <a:normAutofit fontScale="90000"/>
          </a:bodyPr>
          <a:lstStyle/>
          <a:p>
            <a:r>
              <a:rPr lang="en-US" sz="2667" b="1" dirty="0" smtClean="0"/>
              <a:t>MEASURING ANISEIKONIA 2:</a:t>
            </a:r>
            <a:r>
              <a:rPr lang="en-US" sz="3200" b="1" dirty="0" smtClean="0"/>
              <a:t/>
            </a:r>
            <a:br>
              <a:rPr lang="en-US" sz="3200" b="1" dirty="0" smtClean="0"/>
            </a:br>
            <a:r>
              <a:rPr lang="en-US" sz="3200" b="1" dirty="0" smtClean="0"/>
              <a:t>AWAYA’S NEW ANISEIKONIA TEST  (NAT)</a:t>
            </a:r>
            <a:endParaRPr lang="en-US" sz="3200" dirty="0"/>
          </a:p>
        </p:txBody>
      </p:sp>
      <p:sp>
        <p:nvSpPr>
          <p:cNvPr id="26627" name="Rectangle 3"/>
          <p:cNvSpPr>
            <a:spLocks noGrp="1" noChangeArrowheads="1"/>
          </p:cNvSpPr>
          <p:nvPr>
            <p:ph idx="1"/>
          </p:nvPr>
        </p:nvSpPr>
        <p:spPr/>
        <p:txBody>
          <a:bodyPr/>
          <a:lstStyle/>
          <a:p>
            <a:endParaRPr lang="en-US" dirty="0"/>
          </a:p>
        </p:txBody>
      </p:sp>
      <p:pic>
        <p:nvPicPr>
          <p:cNvPr id="9" name="Picture 8" descr="Awaya test copy.jpg"/>
          <p:cNvPicPr>
            <a:picLocks noChangeAspect="1"/>
          </p:cNvPicPr>
          <p:nvPr/>
        </p:nvPicPr>
        <p:blipFill>
          <a:blip r:embed="rId3"/>
          <a:stretch>
            <a:fillRect/>
          </a:stretch>
        </p:blipFill>
        <p:spPr>
          <a:xfrm>
            <a:off x="0" y="1318339"/>
            <a:ext cx="9144032" cy="5539685"/>
          </a:xfrm>
          <a:prstGeom prst="rect">
            <a:avLst/>
          </a:prstGeom>
        </p:spPr>
      </p:pic>
      <p:sp>
        <p:nvSpPr>
          <p:cNvPr id="26629" name="Text Box 5"/>
          <p:cNvSpPr txBox="1">
            <a:spLocks noChangeArrowheads="1"/>
          </p:cNvSpPr>
          <p:nvPr/>
        </p:nvSpPr>
        <p:spPr bwMode="auto">
          <a:xfrm>
            <a:off x="214282" y="4929198"/>
            <a:ext cx="4378325" cy="1754326"/>
          </a:xfrm>
          <a:prstGeom prst="rect">
            <a:avLst/>
          </a:prstGeom>
          <a:solidFill>
            <a:schemeClr val="tx1"/>
          </a:solidFill>
          <a:ln w="9525">
            <a:noFill/>
            <a:miter lim="800000"/>
            <a:headEnd/>
            <a:tailEnd/>
          </a:ln>
          <a:effectLst/>
        </p:spPr>
        <p:txBody>
          <a:bodyPr>
            <a:spAutoFit/>
          </a:bodyPr>
          <a:lstStyle/>
          <a:p>
            <a:r>
              <a:rPr lang="en-US" dirty="0">
                <a:solidFill>
                  <a:schemeClr val="bg1"/>
                </a:solidFill>
              </a:rPr>
              <a:t>Use R-G glasses</a:t>
            </a:r>
            <a:r>
              <a:rPr lang="en-US" dirty="0" smtClean="0">
                <a:solidFill>
                  <a:schemeClr val="bg1"/>
                </a:solidFill>
              </a:rPr>
              <a:t>.</a:t>
            </a:r>
          </a:p>
          <a:p>
            <a:endParaRPr lang="en-US" dirty="0" smtClean="0">
              <a:solidFill>
                <a:schemeClr val="bg1"/>
              </a:solidFill>
            </a:endParaRPr>
          </a:p>
          <a:p>
            <a:r>
              <a:rPr lang="en-US" dirty="0" smtClean="0">
                <a:solidFill>
                  <a:schemeClr val="bg1"/>
                </a:solidFill>
              </a:rPr>
              <a:t>Find </a:t>
            </a:r>
            <a:r>
              <a:rPr lang="en-US" dirty="0">
                <a:solidFill>
                  <a:schemeClr val="bg1"/>
                </a:solidFill>
              </a:rPr>
              <a:t>the pair of </a:t>
            </a:r>
            <a:r>
              <a:rPr lang="en-US" dirty="0" smtClean="0">
                <a:solidFill>
                  <a:schemeClr val="bg1"/>
                </a:solidFill>
              </a:rPr>
              <a:t>semi-circles </a:t>
            </a:r>
            <a:r>
              <a:rPr lang="en-US" dirty="0">
                <a:solidFill>
                  <a:schemeClr val="bg1"/>
                </a:solidFill>
              </a:rPr>
              <a:t>where the difference in </a:t>
            </a:r>
            <a:r>
              <a:rPr lang="en-US" dirty="0" smtClean="0">
                <a:solidFill>
                  <a:schemeClr val="bg1"/>
                </a:solidFill>
              </a:rPr>
              <a:t>size compensates </a:t>
            </a:r>
            <a:r>
              <a:rPr lang="en-US" dirty="0">
                <a:solidFill>
                  <a:schemeClr val="bg1"/>
                </a:solidFill>
              </a:rPr>
              <a:t>for the patient’s </a:t>
            </a:r>
            <a:r>
              <a:rPr lang="en-US" dirty="0" err="1">
                <a:solidFill>
                  <a:schemeClr val="bg1"/>
                </a:solidFill>
              </a:rPr>
              <a:t>aniseikonia</a:t>
            </a:r>
            <a:endParaRPr lang="en-US" dirty="0">
              <a:solidFill>
                <a:schemeClr val="bg1"/>
              </a:solidFill>
            </a:endParaRPr>
          </a:p>
          <a:p>
            <a:r>
              <a:rPr lang="en-US" dirty="0">
                <a:solidFill>
                  <a:schemeClr val="bg1"/>
                </a:solidFill>
              </a:rPr>
              <a:t>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Differences in Tests of Aniseikonia</a:t>
            </a:r>
            <a:br>
              <a:rPr lang="en-US" dirty="0" smtClean="0"/>
            </a:br>
            <a:r>
              <a:rPr lang="en-US" sz="2000" dirty="0" smtClean="0"/>
              <a:t>Glen McCormack,* Eli </a:t>
            </a:r>
            <a:r>
              <a:rPr lang="en-US" sz="2000" dirty="0" err="1" smtClean="0"/>
              <a:t>Peli,t</a:t>
            </a:r>
            <a:r>
              <a:rPr lang="en-US" sz="2000" dirty="0" smtClean="0"/>
              <a:t> and Patrick Stone*</a:t>
            </a:r>
            <a:br>
              <a:rPr lang="en-US" sz="2000" dirty="0" smtClean="0"/>
            </a:br>
            <a:r>
              <a:rPr lang="en-US" sz="1556" dirty="0" smtClean="0"/>
              <a:t>IOVS, Vol. 33, No. 6, May 1992  </a:t>
            </a:r>
            <a:endParaRPr lang="en-US" dirty="0"/>
          </a:p>
        </p:txBody>
      </p:sp>
      <p:sp>
        <p:nvSpPr>
          <p:cNvPr id="3" name="Content Placeholder 2"/>
          <p:cNvSpPr>
            <a:spLocks noGrp="1"/>
          </p:cNvSpPr>
          <p:nvPr>
            <p:ph idx="1"/>
          </p:nvPr>
        </p:nvSpPr>
        <p:spPr/>
        <p:txBody>
          <a:bodyPr>
            <a:normAutofit fontScale="47500" lnSpcReduction="20000"/>
          </a:bodyPr>
          <a:lstStyle/>
          <a:p>
            <a:r>
              <a:rPr lang="en-US" dirty="0" smtClean="0"/>
              <a:t>We compared validity of NAT to the Space </a:t>
            </a:r>
            <a:r>
              <a:rPr lang="en-US" dirty="0" err="1" smtClean="0"/>
              <a:t>Eikonometer</a:t>
            </a:r>
            <a:r>
              <a:rPr lang="en-US" dirty="0" smtClean="0"/>
              <a:t> in 3 experiments: (1) aniseikonia was induced by calibrated size lenses in a double- blind study of 15 </a:t>
            </a:r>
            <a:r>
              <a:rPr lang="en-US" dirty="0" err="1" smtClean="0"/>
              <a:t>normals</a:t>
            </a:r>
            <a:r>
              <a:rPr lang="en-US" dirty="0" smtClean="0"/>
              <a:t>; (2) habitual aniseikonia was measured with both instruments in 4 pts; and (3) 8 </a:t>
            </a:r>
            <a:r>
              <a:rPr lang="en-US" dirty="0" err="1" smtClean="0"/>
              <a:t>normals</a:t>
            </a:r>
            <a:r>
              <a:rPr lang="en-US" dirty="0" smtClean="0"/>
              <a:t>  retested with a computer-video simulation of NAT. </a:t>
            </a:r>
          </a:p>
          <a:p>
            <a:r>
              <a:rPr lang="en-US" b="1" dirty="0" smtClean="0"/>
              <a:t>The NAT underestimated induced aniseikonia by a factor of 3 in  </a:t>
            </a:r>
            <a:r>
              <a:rPr lang="en-US" b="1" dirty="0" err="1" smtClean="0"/>
              <a:t>normals</a:t>
            </a:r>
            <a:r>
              <a:rPr lang="en-US" b="1" dirty="0" smtClean="0"/>
              <a:t> and underestimated habitual aniseikonia in 4 pts. </a:t>
            </a:r>
          </a:p>
          <a:p>
            <a:r>
              <a:rPr lang="en-US" dirty="0" smtClean="0"/>
              <a:t>The Space </a:t>
            </a:r>
            <a:r>
              <a:rPr lang="en-US" dirty="0" err="1" smtClean="0"/>
              <a:t>Eikonometer</a:t>
            </a:r>
            <a:r>
              <a:rPr lang="en-US" dirty="0" smtClean="0"/>
              <a:t> correctly measured the magnitude of induced aniseikonia in </a:t>
            </a:r>
            <a:r>
              <a:rPr lang="en-US" dirty="0" err="1" smtClean="0"/>
              <a:t>normals</a:t>
            </a:r>
            <a:r>
              <a:rPr lang="en-US" dirty="0" smtClean="0"/>
              <a:t>. The simulation test did not show </a:t>
            </a:r>
            <a:r>
              <a:rPr lang="en-US" dirty="0" err="1" smtClean="0"/>
              <a:t>underesti</a:t>
            </a:r>
            <a:r>
              <a:rPr lang="en-US" dirty="0" smtClean="0"/>
              <a:t>- </a:t>
            </a:r>
            <a:r>
              <a:rPr lang="en-US" dirty="0" err="1" smtClean="0"/>
              <a:t>mation</a:t>
            </a:r>
            <a:r>
              <a:rPr lang="en-US" dirty="0" smtClean="0"/>
              <a:t> in the 8 </a:t>
            </a:r>
            <a:r>
              <a:rPr lang="en-US" dirty="0" err="1" smtClean="0"/>
              <a:t>normals</a:t>
            </a:r>
            <a:r>
              <a:rPr lang="en-US" dirty="0" smtClean="0"/>
              <a:t>. </a:t>
            </a:r>
          </a:p>
          <a:p>
            <a:r>
              <a:rPr lang="en-US" dirty="0" smtClean="0"/>
              <a:t>We could not attribute </a:t>
            </a:r>
            <a:r>
              <a:rPr lang="en-US" dirty="0" err="1" smtClean="0"/>
              <a:t>NAT's</a:t>
            </a:r>
            <a:r>
              <a:rPr lang="en-US" dirty="0" smtClean="0"/>
              <a:t> underestimation of aniseikonia to the red/green anaglyph method, printing error, psychophysical method, or the direct-comparison test format. </a:t>
            </a:r>
          </a:p>
          <a:p>
            <a:r>
              <a:rPr lang="en-US" b="1" dirty="0" smtClean="0"/>
              <a:t>We speculate that NAT induces a different sensory fusion response to aniseikonia than do the other tests, and that this altered sensory fusion response diminishes measured aniseikonia…. NAT is not a valid measure of aniseikonia.</a:t>
            </a:r>
          </a:p>
          <a:p>
            <a:endParaRPr lang="en-US" b="1" dirty="0" smtClean="0"/>
          </a:p>
          <a:p>
            <a:r>
              <a:rPr lang="en-US" i="1" dirty="0" smtClean="0"/>
              <a:t>LK: does not exclude it’s continuing use in the one patient: measures ‘NAT aniseikonia’ not ‘True aniseikonia’</a:t>
            </a: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325562"/>
          </a:xfrm>
        </p:spPr>
        <p:txBody>
          <a:bodyPr>
            <a:normAutofit fontScale="90000"/>
          </a:bodyPr>
          <a:lstStyle/>
          <a:p>
            <a:r>
              <a:rPr lang="en-US" dirty="0" smtClean="0"/>
              <a:t>MEASURING ANISEIKONIA 3</a:t>
            </a:r>
            <a:br>
              <a:rPr lang="en-US" dirty="0" smtClean="0"/>
            </a:br>
            <a:r>
              <a:rPr lang="en-US" dirty="0" smtClean="0"/>
              <a:t>most ‘real life’ measurement:   </a:t>
            </a:r>
            <a:br>
              <a:rPr lang="en-US" dirty="0" smtClean="0"/>
            </a:br>
            <a:r>
              <a:rPr lang="en-US" dirty="0" smtClean="0"/>
              <a:t>SIZE LENSES up to ±13%</a:t>
            </a:r>
            <a:endParaRPr lang="en-US" dirty="0"/>
          </a:p>
        </p:txBody>
      </p:sp>
      <p:pic>
        <p:nvPicPr>
          <p:cNvPr id="4" name="Content Placeholder 3" descr="Sizelens.JPG"/>
          <p:cNvPicPr>
            <a:picLocks noGrp="1" noChangeAspect="1"/>
          </p:cNvPicPr>
          <p:nvPr>
            <p:ph idx="1"/>
          </p:nvPr>
        </p:nvPicPr>
        <p:blipFill>
          <a:blip r:embed="rId2"/>
          <a:srcRect l="-8581" r="-8581"/>
          <a:stretch>
            <a:fillRect/>
          </a:stretch>
        </p:blipFill>
        <p:spPr>
          <a:xfrm>
            <a:off x="1435608" y="1996600"/>
            <a:ext cx="7498080" cy="4800600"/>
          </a:xfrm>
        </p:spPr>
      </p:pic>
      <p:sp>
        <p:nvSpPr>
          <p:cNvPr id="5" name="TextBox 4"/>
          <p:cNvSpPr txBox="1"/>
          <p:nvPr/>
        </p:nvSpPr>
        <p:spPr>
          <a:xfrm>
            <a:off x="3502547" y="2976008"/>
            <a:ext cx="3305387" cy="1015663"/>
          </a:xfrm>
          <a:prstGeom prst="rect">
            <a:avLst/>
          </a:prstGeom>
          <a:noFill/>
        </p:spPr>
        <p:txBody>
          <a:bodyPr wrap="square" rtlCol="0">
            <a:spAutoFit/>
          </a:bodyPr>
          <a:lstStyle/>
          <a:p>
            <a:r>
              <a:rPr lang="en-US" sz="2000" b="1" dirty="0" smtClean="0">
                <a:solidFill>
                  <a:srgbClr val="000090"/>
                </a:solidFill>
              </a:rPr>
              <a:t>Recommended:  </a:t>
            </a:r>
          </a:p>
          <a:p>
            <a:r>
              <a:rPr lang="en-US" sz="2000" b="1" dirty="0" smtClean="0">
                <a:solidFill>
                  <a:srgbClr val="000090"/>
                </a:solidFill>
              </a:rPr>
              <a:t>repeatable  &amp; leads to </a:t>
            </a:r>
          </a:p>
          <a:p>
            <a:r>
              <a:rPr lang="en-US" sz="2000" b="1" dirty="0" smtClean="0">
                <a:solidFill>
                  <a:srgbClr val="000090"/>
                </a:solidFill>
              </a:rPr>
              <a:t>precise optical solution </a:t>
            </a:r>
            <a:endParaRPr lang="en-US" sz="2000" b="1" dirty="0">
              <a:solidFill>
                <a:srgbClr val="000090"/>
              </a:solidFill>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smtClean="0">
                <a:solidFill>
                  <a:srgbClr val="FF0000"/>
                </a:solidFill>
              </a:rPr>
              <a:t>56 yo Dr</a:t>
            </a:r>
            <a:br>
              <a:rPr lang="en-US" sz="4000" b="1" dirty="0" smtClean="0">
                <a:solidFill>
                  <a:srgbClr val="FF0000"/>
                </a:solidFill>
              </a:rPr>
            </a:br>
            <a:r>
              <a:rPr lang="en-US" sz="4000" b="1" dirty="0" smtClean="0">
                <a:solidFill>
                  <a:srgbClr val="FF0000"/>
                </a:solidFill>
              </a:rPr>
              <a:t>2 very important Qs</a:t>
            </a:r>
            <a:endParaRPr lang="en-US" sz="4000" b="1"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pPr>
              <a:buNone/>
            </a:pPr>
            <a:r>
              <a:rPr lang="en-US" sz="4000" dirty="0" smtClean="0"/>
              <a:t>1. How much anisometropia is it safe to surgically </a:t>
            </a:r>
            <a:r>
              <a:rPr lang="en-US" sz="4000" b="1" dirty="0" smtClean="0"/>
              <a:t>reduce</a:t>
            </a:r>
            <a:r>
              <a:rPr lang="en-US" sz="4000" dirty="0" smtClean="0"/>
              <a:t> to try produce glasses independence?</a:t>
            </a:r>
          </a:p>
          <a:p>
            <a:r>
              <a:rPr lang="en-US" sz="4000" dirty="0" smtClean="0"/>
              <a:t>No data</a:t>
            </a:r>
          </a:p>
          <a:p>
            <a:pPr>
              <a:buNone/>
            </a:pPr>
            <a:r>
              <a:rPr lang="en-US" sz="4000" dirty="0" smtClean="0"/>
              <a:t>2. How much anisometropia is it safe to surgically </a:t>
            </a:r>
            <a:r>
              <a:rPr lang="en-US" sz="4000" b="1" dirty="0" smtClean="0"/>
              <a:t>introduce</a:t>
            </a:r>
            <a:r>
              <a:rPr lang="en-US" sz="4000" dirty="0" smtClean="0"/>
              <a:t> in order to give monovision MV?</a:t>
            </a:r>
          </a:p>
          <a:p>
            <a:r>
              <a:rPr lang="en-US" sz="4000" dirty="0" smtClean="0"/>
              <a:t>Some data </a:t>
            </a:r>
          </a:p>
          <a:p>
            <a:pPr>
              <a:buNone/>
            </a:pPr>
            <a:endParaRPr lang="en-US" dirty="0" smtClean="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178388" y="309618"/>
            <a:ext cx="7467600" cy="1143000"/>
          </a:xfrm>
        </p:spPr>
        <p:txBody>
          <a:bodyPr>
            <a:noAutofit/>
          </a:bodyPr>
          <a:lstStyle/>
          <a:p>
            <a:r>
              <a:rPr lang="en-US" sz="3600" b="1" dirty="0" smtClean="0"/>
              <a:t>Surgical / permanent  MV </a:t>
            </a:r>
            <a:br>
              <a:rPr lang="en-US" sz="3600" b="1" dirty="0" smtClean="0"/>
            </a:br>
            <a:r>
              <a:rPr lang="en-US" sz="3600" b="1" dirty="0" smtClean="0"/>
              <a:t>≠ intermittent / temporary MV   1</a:t>
            </a:r>
          </a:p>
        </p:txBody>
      </p:sp>
      <p:sp>
        <p:nvSpPr>
          <p:cNvPr id="3" name="Content Placeholder 2"/>
          <p:cNvSpPr>
            <a:spLocks noGrp="1"/>
          </p:cNvSpPr>
          <p:nvPr>
            <p:ph idx="1"/>
          </p:nvPr>
        </p:nvSpPr>
        <p:spPr>
          <a:xfrm>
            <a:off x="457200" y="1600200"/>
            <a:ext cx="7467600" cy="5257800"/>
          </a:xfrm>
        </p:spPr>
        <p:txBody>
          <a:bodyPr>
            <a:normAutofit/>
          </a:bodyPr>
          <a:lstStyle/>
          <a:p>
            <a:r>
              <a:rPr lang="en-US" sz="4400" dirty="0" smtClean="0">
                <a:latin typeface="+mj-lt"/>
              </a:rPr>
              <a:t>3 month MV </a:t>
            </a:r>
            <a:r>
              <a:rPr lang="en-US" sz="2800" dirty="0" smtClean="0">
                <a:latin typeface="+mj-lt"/>
              </a:rPr>
              <a:t>[early PRK days] </a:t>
            </a:r>
            <a:r>
              <a:rPr lang="en-US" sz="4400" dirty="0" smtClean="0">
                <a:latin typeface="+mj-lt"/>
              </a:rPr>
              <a:t>: </a:t>
            </a:r>
            <a:r>
              <a:rPr lang="en-US" sz="4400" dirty="0" smtClean="0"/>
              <a:t>1/50 pts  asymptomatic reduction in fusional reserve</a:t>
            </a:r>
          </a:p>
          <a:p>
            <a:endParaRPr lang="en-US" sz="3600" dirty="0" smtClean="0">
              <a:solidFill>
                <a:srgbClr val="000000"/>
              </a:solidFill>
              <a:ea typeface="Consolas"/>
              <a:cs typeface="Consolas"/>
            </a:endParaRPr>
          </a:p>
          <a:p>
            <a:pPr>
              <a:buNone/>
            </a:pPr>
            <a:r>
              <a:rPr lang="en-US" sz="1050" dirty="0" smtClean="0">
                <a:solidFill>
                  <a:srgbClr val="000000"/>
                </a:solidFill>
                <a:latin typeface="+mj-lt"/>
                <a:ea typeface="Consolas"/>
                <a:cs typeface="Consolas"/>
              </a:rPr>
              <a:t>White J. </a:t>
            </a:r>
            <a:r>
              <a:rPr lang="en-US" sz="1050" dirty="0" err="1" smtClean="0">
                <a:solidFill>
                  <a:srgbClr val="000000"/>
                </a:solidFill>
                <a:latin typeface="+mj-lt"/>
                <a:ea typeface="Consolas"/>
                <a:cs typeface="Consolas"/>
              </a:rPr>
              <a:t>Excimer</a:t>
            </a:r>
            <a:r>
              <a:rPr lang="en-US" sz="1050" dirty="0" smtClean="0">
                <a:solidFill>
                  <a:srgbClr val="000000"/>
                </a:solidFill>
                <a:latin typeface="+mj-lt"/>
                <a:ea typeface="Consolas"/>
                <a:cs typeface="Consolas"/>
              </a:rPr>
              <a:t> laser photorefractive keratectomy: the effect on binocular function. In </a:t>
            </a:r>
            <a:r>
              <a:rPr lang="en-US" sz="1050" dirty="0" err="1" smtClean="0">
                <a:solidFill>
                  <a:srgbClr val="000000"/>
                </a:solidFill>
                <a:latin typeface="+mj-lt"/>
                <a:ea typeface="Consolas"/>
                <a:cs typeface="Consolas"/>
              </a:rPr>
              <a:t>Spiritus</a:t>
            </a:r>
            <a:r>
              <a:rPr lang="en-US" sz="1050" dirty="0" smtClean="0">
                <a:solidFill>
                  <a:srgbClr val="000000"/>
                </a:solidFill>
                <a:latin typeface="+mj-lt"/>
                <a:ea typeface="Consolas"/>
                <a:cs typeface="Consolas"/>
              </a:rPr>
              <a:t> M ( Ed): Transactions, 24th Meeting, European </a:t>
            </a:r>
            <a:r>
              <a:rPr lang="en-US" sz="1050" dirty="0" err="1" smtClean="0">
                <a:solidFill>
                  <a:srgbClr val="000000"/>
                </a:solidFill>
                <a:latin typeface="+mj-lt"/>
                <a:ea typeface="Consolas"/>
                <a:cs typeface="Consolas"/>
              </a:rPr>
              <a:t>Strabismological</a:t>
            </a:r>
            <a:r>
              <a:rPr lang="en-US" sz="1050" dirty="0" smtClean="0">
                <a:solidFill>
                  <a:srgbClr val="000000"/>
                </a:solidFill>
                <a:latin typeface="+mj-lt"/>
                <a:ea typeface="Consolas"/>
                <a:cs typeface="Consolas"/>
              </a:rPr>
              <a:t> Association. Buren: </a:t>
            </a:r>
            <a:r>
              <a:rPr lang="en-US" sz="1050" dirty="0" err="1" smtClean="0">
                <a:solidFill>
                  <a:srgbClr val="000000"/>
                </a:solidFill>
                <a:latin typeface="+mj-lt"/>
                <a:ea typeface="Consolas"/>
                <a:cs typeface="Consolas"/>
              </a:rPr>
              <a:t>Acolus</a:t>
            </a:r>
            <a:r>
              <a:rPr lang="en-US" sz="1050" dirty="0" smtClean="0">
                <a:solidFill>
                  <a:srgbClr val="000000"/>
                </a:solidFill>
                <a:latin typeface="+mj-lt"/>
                <a:ea typeface="Consolas"/>
                <a:cs typeface="Consolas"/>
              </a:rPr>
              <a:t> Press, 1997; 252 – 56 </a:t>
            </a:r>
            <a:endParaRPr lang="en-US" sz="1050" dirty="0" smtClean="0">
              <a:latin typeface="+mj-lt"/>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099998" y="58738"/>
            <a:ext cx="7467600" cy="1143000"/>
          </a:xfrm>
        </p:spPr>
        <p:txBody>
          <a:bodyPr>
            <a:noAutofit/>
          </a:bodyPr>
          <a:lstStyle/>
          <a:p>
            <a:r>
              <a:rPr lang="en-US" sz="3200" b="1" dirty="0" smtClean="0"/>
              <a:t>Surgical / permanent  MV </a:t>
            </a:r>
            <a:br>
              <a:rPr lang="en-US" sz="3200" b="1" dirty="0" smtClean="0"/>
            </a:br>
            <a:r>
              <a:rPr lang="en-US" sz="3200" b="1" dirty="0" smtClean="0"/>
              <a:t>≠ intermittent / temporary MV    2</a:t>
            </a:r>
          </a:p>
        </p:txBody>
      </p:sp>
      <p:sp>
        <p:nvSpPr>
          <p:cNvPr id="3" name="Content Placeholder 2"/>
          <p:cNvSpPr>
            <a:spLocks noGrp="1"/>
          </p:cNvSpPr>
          <p:nvPr>
            <p:ph idx="1"/>
          </p:nvPr>
        </p:nvSpPr>
        <p:spPr>
          <a:xfrm>
            <a:off x="1194066" y="1600200"/>
            <a:ext cx="7467600" cy="5257800"/>
          </a:xfrm>
        </p:spPr>
        <p:txBody>
          <a:bodyPr>
            <a:normAutofit lnSpcReduction="10000"/>
          </a:bodyPr>
          <a:lstStyle/>
          <a:p>
            <a:pPr>
              <a:buNone/>
            </a:pPr>
            <a:r>
              <a:rPr lang="en-US" sz="2000" dirty="0" smtClean="0">
                <a:solidFill>
                  <a:srgbClr val="000000"/>
                </a:solidFill>
                <a:latin typeface="+mj-lt"/>
                <a:ea typeface="Consolas"/>
                <a:cs typeface="Consolas"/>
              </a:rPr>
              <a:t>118 RS patients. 48 planned MV. </a:t>
            </a:r>
          </a:p>
          <a:p>
            <a:pPr>
              <a:buNone/>
            </a:pPr>
            <a:r>
              <a:rPr lang="en-US" sz="2000" dirty="0" smtClean="0">
                <a:solidFill>
                  <a:srgbClr val="000000"/>
                </a:solidFill>
                <a:latin typeface="+mj-lt"/>
                <a:ea typeface="Consolas"/>
                <a:cs typeface="Consolas"/>
              </a:rPr>
              <a:t>‘Abnormal binocular vision’ (ABV) in 11/48 (22%),  ≥1 of</a:t>
            </a:r>
          </a:p>
          <a:p>
            <a:r>
              <a:rPr lang="en-US" i="1" dirty="0" smtClean="0">
                <a:solidFill>
                  <a:srgbClr val="FF0000"/>
                </a:solidFill>
                <a:latin typeface="+mj-lt"/>
                <a:ea typeface="Consolas"/>
                <a:cs typeface="Consolas"/>
              </a:rPr>
              <a:t>Intermittent / persistent diplopia </a:t>
            </a:r>
          </a:p>
          <a:p>
            <a:r>
              <a:rPr lang="en-US" i="1" dirty="0" smtClean="0">
                <a:solidFill>
                  <a:srgbClr val="FF0000"/>
                </a:solidFill>
                <a:latin typeface="+mj-lt"/>
                <a:ea typeface="Consolas"/>
                <a:cs typeface="Consolas"/>
              </a:rPr>
              <a:t>Visual confusion </a:t>
            </a:r>
          </a:p>
          <a:p>
            <a:r>
              <a:rPr lang="en-US" i="1" dirty="0" smtClean="0">
                <a:solidFill>
                  <a:srgbClr val="FF0000"/>
                </a:solidFill>
                <a:latin typeface="+mj-lt"/>
                <a:ea typeface="Consolas"/>
                <a:cs typeface="Consolas"/>
              </a:rPr>
              <a:t>‘Binocular blur requiring occlusion to focus comfortably</a:t>
            </a:r>
            <a:r>
              <a:rPr lang="en-US" dirty="0" smtClean="0">
                <a:solidFill>
                  <a:srgbClr val="FF0000"/>
                </a:solidFill>
                <a:latin typeface="+mj-lt"/>
                <a:ea typeface="Consolas"/>
                <a:cs typeface="Consolas"/>
              </a:rPr>
              <a:t>’. </a:t>
            </a:r>
          </a:p>
          <a:p>
            <a:r>
              <a:rPr lang="en-US" dirty="0" smtClean="0">
                <a:solidFill>
                  <a:srgbClr val="000000"/>
                </a:solidFill>
                <a:latin typeface="+mj-lt"/>
                <a:ea typeface="Consolas"/>
                <a:cs typeface="Consolas"/>
              </a:rPr>
              <a:t>70 pts did not have MV, 2 had ABV (3%). </a:t>
            </a:r>
          </a:p>
          <a:p>
            <a:pPr>
              <a:buNone/>
            </a:pPr>
            <a:r>
              <a:rPr lang="en-US" dirty="0" smtClean="0">
                <a:solidFill>
                  <a:srgbClr val="000000"/>
                </a:solidFill>
                <a:latin typeface="+mj-lt"/>
                <a:ea typeface="Consolas"/>
                <a:cs typeface="Consolas"/>
              </a:rPr>
              <a:t>Average anisometropia in </a:t>
            </a:r>
          </a:p>
          <a:p>
            <a:r>
              <a:rPr lang="en-US" dirty="0" smtClean="0">
                <a:solidFill>
                  <a:srgbClr val="000000"/>
                </a:solidFill>
                <a:latin typeface="+mj-lt"/>
                <a:ea typeface="Consolas"/>
                <a:cs typeface="Consolas"/>
              </a:rPr>
              <a:t>13 pts with ABV: 1.90 DS  </a:t>
            </a:r>
          </a:p>
          <a:p>
            <a:r>
              <a:rPr lang="en-US" dirty="0" smtClean="0">
                <a:solidFill>
                  <a:srgbClr val="000000"/>
                </a:solidFill>
                <a:latin typeface="+mj-lt"/>
                <a:ea typeface="Consolas"/>
                <a:cs typeface="Consolas"/>
              </a:rPr>
              <a:t>105 pts with normal BV: </a:t>
            </a:r>
            <a:r>
              <a:rPr lang="en-US" dirty="0" smtClean="0">
                <a:solidFill>
                  <a:srgbClr val="000000"/>
                </a:solidFill>
                <a:ea typeface="Consolas"/>
                <a:cs typeface="Consolas"/>
              </a:rPr>
              <a:t>0.50 DS </a:t>
            </a:r>
            <a:r>
              <a:rPr lang="en-US" sz="1600" dirty="0" smtClean="0">
                <a:solidFill>
                  <a:srgbClr val="000000"/>
                </a:solidFill>
                <a:latin typeface="+mj-lt"/>
                <a:ea typeface="Consolas"/>
                <a:cs typeface="Consolas"/>
              </a:rPr>
              <a:t>(</a:t>
            </a:r>
            <a:r>
              <a:rPr lang="en-US" sz="1600" dirty="0" err="1" smtClean="0">
                <a:solidFill>
                  <a:srgbClr val="000000"/>
                </a:solidFill>
                <a:latin typeface="+mj-lt"/>
                <a:ea typeface="Consolas"/>
                <a:cs typeface="Consolas"/>
              </a:rPr>
              <a:t>p</a:t>
            </a:r>
            <a:r>
              <a:rPr lang="en-US" sz="1600" dirty="0" smtClean="0">
                <a:solidFill>
                  <a:srgbClr val="000000"/>
                </a:solidFill>
                <a:latin typeface="+mj-lt"/>
                <a:ea typeface="Consolas"/>
                <a:cs typeface="Consolas"/>
              </a:rPr>
              <a:t>&lt;0.001)</a:t>
            </a:r>
            <a:r>
              <a:rPr lang="en-US" dirty="0" smtClean="0">
                <a:solidFill>
                  <a:srgbClr val="000000"/>
                </a:solidFill>
                <a:latin typeface="+mj-lt"/>
                <a:ea typeface="Consolas"/>
                <a:cs typeface="Consolas"/>
              </a:rPr>
              <a:t>. </a:t>
            </a:r>
          </a:p>
          <a:p>
            <a:pPr>
              <a:buNone/>
            </a:pPr>
            <a:r>
              <a:rPr lang="en-US" sz="1000" dirty="0" smtClean="0">
                <a:latin typeface="+mj-lt"/>
              </a:rPr>
              <a:t>Kowal L, De Faber J, </a:t>
            </a:r>
            <a:r>
              <a:rPr lang="en-US" sz="1000" dirty="0" err="1" smtClean="0">
                <a:latin typeface="+mj-lt"/>
              </a:rPr>
              <a:t>Calcutt</a:t>
            </a:r>
            <a:r>
              <a:rPr lang="en-US" sz="1000" dirty="0" smtClean="0">
                <a:latin typeface="+mj-lt"/>
              </a:rPr>
              <a:t> C, Fawcett S. ‘Refractive surgery and strabismus’ (Workshop in ‘Progress in </a:t>
            </a:r>
            <a:r>
              <a:rPr lang="en-US" sz="1000" dirty="0" err="1" smtClean="0">
                <a:latin typeface="+mj-lt"/>
              </a:rPr>
              <a:t>Strabismology</a:t>
            </a:r>
            <a:r>
              <a:rPr lang="en-US" sz="1000" dirty="0" smtClean="0">
                <a:latin typeface="+mj-lt"/>
              </a:rPr>
              <a:t>’). </a:t>
            </a:r>
          </a:p>
          <a:p>
            <a:pPr>
              <a:buNone/>
            </a:pPr>
            <a:r>
              <a:rPr lang="en-US" sz="1000" dirty="0" smtClean="0">
                <a:latin typeface="+mj-lt"/>
              </a:rPr>
              <a:t>In: de Faber JT, ed. Proceedings of the 9th Meeting of the International </a:t>
            </a:r>
            <a:r>
              <a:rPr lang="en-US" sz="1000" dirty="0" err="1" smtClean="0">
                <a:latin typeface="+mj-lt"/>
              </a:rPr>
              <a:t>Strabismological</a:t>
            </a:r>
            <a:r>
              <a:rPr lang="en-US" sz="1000" dirty="0" smtClean="0">
                <a:latin typeface="+mj-lt"/>
              </a:rPr>
              <a:t> Association, Sydney, Australia. </a:t>
            </a:r>
            <a:endParaRPr lang="en-US" sz="900" dirty="0" smtClean="0">
              <a:latin typeface="+mj-lt"/>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Surgical / permanent  MV </a:t>
            </a:r>
            <a:br>
              <a:rPr lang="en-US" b="1" dirty="0" smtClean="0"/>
            </a:br>
            <a:r>
              <a:rPr lang="en-US" b="1" dirty="0" smtClean="0"/>
              <a:t>≠ intermittent / temporary MV      </a:t>
            </a:r>
            <a:r>
              <a:rPr lang="en-US" sz="2000" b="1" dirty="0" smtClean="0"/>
              <a:t>3</a:t>
            </a:r>
            <a:endParaRPr lang="en-US" b="1" dirty="0" smtClean="0"/>
          </a:p>
        </p:txBody>
      </p:sp>
      <p:sp>
        <p:nvSpPr>
          <p:cNvPr id="3" name="Content Placeholder 2"/>
          <p:cNvSpPr>
            <a:spLocks noGrp="1"/>
          </p:cNvSpPr>
          <p:nvPr>
            <p:ph idx="1"/>
          </p:nvPr>
        </p:nvSpPr>
        <p:spPr/>
        <p:txBody>
          <a:bodyPr>
            <a:normAutofit/>
          </a:bodyPr>
          <a:lstStyle/>
          <a:p>
            <a:pPr>
              <a:buNone/>
            </a:pPr>
            <a:endParaRPr lang="en-US" sz="900" dirty="0" smtClean="0"/>
          </a:p>
          <a:p>
            <a:r>
              <a:rPr lang="en-US" sz="3027" dirty="0" smtClean="0"/>
              <a:t>3 pts with MV </a:t>
            </a:r>
            <a:r>
              <a:rPr lang="en-US" sz="3027" dirty="0" err="1" smtClean="0"/>
              <a:t>IOLs</a:t>
            </a:r>
            <a:r>
              <a:rPr lang="en-US" sz="3027" dirty="0" smtClean="0"/>
              <a:t> who developed ET with diplopia  ≥2 </a:t>
            </a:r>
            <a:r>
              <a:rPr lang="en-US" sz="3027" dirty="0" err="1" smtClean="0"/>
              <a:t>y</a:t>
            </a:r>
            <a:r>
              <a:rPr lang="en-US" sz="3027" dirty="0" smtClean="0"/>
              <a:t> after </a:t>
            </a:r>
            <a:r>
              <a:rPr lang="en-US" sz="3027" dirty="0" err="1" smtClean="0"/>
              <a:t>IOLs</a:t>
            </a:r>
            <a:endParaRPr lang="en-US" sz="3027" dirty="0" smtClean="0"/>
          </a:p>
          <a:p>
            <a:r>
              <a:rPr lang="en-US" sz="3027" b="1" dirty="0" smtClean="0"/>
              <a:t>Rx: </a:t>
            </a:r>
            <a:r>
              <a:rPr lang="en-US" sz="3027" dirty="0" smtClean="0"/>
              <a:t>Reverse the MV</a:t>
            </a:r>
          </a:p>
          <a:p>
            <a:endParaRPr lang="en-US" sz="3027" dirty="0" smtClean="0"/>
          </a:p>
          <a:p>
            <a:pPr>
              <a:buNone/>
            </a:pPr>
            <a:r>
              <a:rPr lang="en-US" sz="1400" i="1" dirty="0" smtClean="0"/>
              <a:t>Pollard et al  Am J </a:t>
            </a:r>
            <a:r>
              <a:rPr lang="en-US" sz="1400" i="1" dirty="0" err="1" smtClean="0"/>
              <a:t>Ophthal</a:t>
            </a:r>
            <a:r>
              <a:rPr lang="en-US" sz="1400" i="1" dirty="0" smtClean="0"/>
              <a:t> 2011</a:t>
            </a:r>
          </a:p>
          <a:p>
            <a:pPr>
              <a:buNone/>
            </a:pPr>
            <a:endParaRPr lang="en-US" sz="1800" dirty="0" smtClean="0"/>
          </a:p>
          <a:p>
            <a:pPr>
              <a:buNone/>
            </a:pPr>
            <a:r>
              <a:rPr lang="en-US" sz="1800" dirty="0" smtClean="0"/>
              <a:t>This paper also contained examples of CL MV causing delayed diplopia</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eyenet.mv.2.tiff"/>
          <p:cNvPicPr>
            <a:picLocks noGrp="1" noChangeAspect="1"/>
          </p:cNvPicPr>
          <p:nvPr>
            <p:ph idx="1"/>
          </p:nvPr>
        </p:nvPicPr>
        <p:blipFill>
          <a:blip r:embed="rId2"/>
          <a:srcRect l="-42999" r="-42999"/>
          <a:stretch>
            <a:fillRect/>
          </a:stretch>
        </p:blipFill>
        <p:spPr>
          <a:xfrm>
            <a:off x="-1573836" y="3386138"/>
            <a:ext cx="10082836" cy="6580594"/>
          </a:xfrm>
        </p:spPr>
      </p:pic>
      <p:pic>
        <p:nvPicPr>
          <p:cNvPr id="5" name="Picture 4" descr="eyenet.MV1.tiff"/>
          <p:cNvPicPr>
            <a:picLocks noChangeAspect="1"/>
          </p:cNvPicPr>
          <p:nvPr/>
        </p:nvPicPr>
        <p:blipFill>
          <a:blip r:embed="rId3"/>
          <a:stretch>
            <a:fillRect/>
          </a:stretch>
        </p:blipFill>
        <p:spPr>
          <a:xfrm>
            <a:off x="0" y="5090"/>
            <a:ext cx="8773950" cy="2890510"/>
          </a:xfrm>
          <a:prstGeom prst="rect">
            <a:avLst/>
          </a:prstGeo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131354" y="236915"/>
            <a:ext cx="7467600" cy="1143000"/>
          </a:xfrm>
        </p:spPr>
        <p:txBody>
          <a:bodyPr>
            <a:normAutofit fontScale="90000"/>
          </a:bodyPr>
          <a:lstStyle/>
          <a:p>
            <a:r>
              <a:rPr lang="en-US" sz="4000" dirty="0" smtClean="0"/>
              <a:t>How much anisometropia is it safe to: </a:t>
            </a:r>
            <a:r>
              <a:rPr lang="en-US" dirty="0" smtClean="0"/>
              <a:t/>
            </a:r>
            <a:br>
              <a:rPr lang="en-US" dirty="0" smtClean="0"/>
            </a:br>
            <a:r>
              <a:rPr lang="en-US" dirty="0" smtClean="0"/>
              <a:t>1. reduce?                 2. introduce ?</a:t>
            </a:r>
          </a:p>
        </p:txBody>
      </p:sp>
      <p:sp>
        <p:nvSpPr>
          <p:cNvPr id="3" name="Content Placeholder 2"/>
          <p:cNvSpPr>
            <a:spLocks noGrp="1"/>
          </p:cNvSpPr>
          <p:nvPr>
            <p:ph idx="1"/>
          </p:nvPr>
        </p:nvSpPr>
        <p:spPr>
          <a:xfrm>
            <a:off x="927540" y="1379915"/>
            <a:ext cx="8229600" cy="4525963"/>
          </a:xfrm>
        </p:spPr>
        <p:txBody>
          <a:bodyPr>
            <a:normAutofit/>
          </a:bodyPr>
          <a:lstStyle/>
          <a:p>
            <a:pPr>
              <a:buNone/>
            </a:pPr>
            <a:endParaRPr lang="en-US" dirty="0" smtClean="0"/>
          </a:p>
          <a:p>
            <a:r>
              <a:rPr lang="en-US" dirty="0" smtClean="0"/>
              <a:t>1. Evidence based: </a:t>
            </a:r>
          </a:p>
          <a:p>
            <a:pPr>
              <a:buNone/>
            </a:pPr>
            <a:r>
              <a:rPr lang="en-US" u="sng" dirty="0" smtClean="0"/>
              <a:t>Reduce</a:t>
            </a:r>
            <a:r>
              <a:rPr lang="en-US" dirty="0" smtClean="0"/>
              <a:t>: no evidence</a:t>
            </a:r>
          </a:p>
          <a:p>
            <a:pPr>
              <a:buNone/>
            </a:pPr>
            <a:r>
              <a:rPr lang="en-US" u="sng" dirty="0" smtClean="0"/>
              <a:t>Introduce</a:t>
            </a:r>
            <a:r>
              <a:rPr lang="en-US" dirty="0" smtClean="0"/>
              <a:t>:   </a:t>
            </a:r>
          </a:p>
          <a:p>
            <a:pPr>
              <a:buNone/>
            </a:pPr>
            <a:r>
              <a:rPr lang="en-US" dirty="0" smtClean="0"/>
              <a:t>RS cohort: 1.9DS too much; ~20% have </a:t>
            </a:r>
            <a:r>
              <a:rPr lang="en-US" dirty="0" smtClean="0"/>
              <a:t>ABV</a:t>
            </a:r>
            <a:endParaRPr lang="en-US" dirty="0"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037286" y="-4762"/>
            <a:ext cx="7467600" cy="1143000"/>
          </a:xfrm>
        </p:spPr>
        <p:txBody>
          <a:bodyPr>
            <a:normAutofit fontScale="90000"/>
          </a:bodyPr>
          <a:lstStyle/>
          <a:p>
            <a:r>
              <a:rPr lang="en-US" dirty="0" smtClean="0"/>
              <a:t>How much anisometropia is it safe to:      2. introduce ?</a:t>
            </a:r>
          </a:p>
        </p:txBody>
      </p:sp>
      <p:sp>
        <p:nvSpPr>
          <p:cNvPr id="3" name="Content Placeholder 2"/>
          <p:cNvSpPr>
            <a:spLocks noGrp="1"/>
          </p:cNvSpPr>
          <p:nvPr>
            <p:ph idx="1"/>
          </p:nvPr>
        </p:nvSpPr>
        <p:spPr/>
        <p:txBody>
          <a:bodyPr>
            <a:normAutofit fontScale="70000" lnSpcReduction="20000"/>
          </a:bodyPr>
          <a:lstStyle/>
          <a:p>
            <a:pPr>
              <a:buNone/>
            </a:pPr>
            <a:endParaRPr lang="en-US" dirty="0" smtClean="0"/>
          </a:p>
          <a:p>
            <a:r>
              <a:rPr lang="en-US" dirty="0" smtClean="0"/>
              <a:t>2. Eminence based: ..introduce / reduce as little as possible.</a:t>
            </a:r>
          </a:p>
          <a:p>
            <a:r>
              <a:rPr lang="en-US" dirty="0" smtClean="0"/>
              <a:t>Anisometropia in RS: ‘mini- MV’  0.5 to 1.5 DS… others up to 2.75DS </a:t>
            </a:r>
          </a:p>
          <a:p>
            <a:r>
              <a:rPr lang="en-US" dirty="0" smtClean="0"/>
              <a:t>No universally accepted criteria for IOL-MV. </a:t>
            </a:r>
          </a:p>
          <a:p>
            <a:pPr>
              <a:buNone/>
            </a:pPr>
            <a:r>
              <a:rPr lang="en-US" dirty="0" smtClean="0"/>
              <a:t>Common: Full distance Rx to dominant eye. </a:t>
            </a:r>
          </a:p>
          <a:p>
            <a:pPr>
              <a:buNone/>
            </a:pPr>
            <a:r>
              <a:rPr lang="en-US" u="sng" dirty="0" smtClean="0"/>
              <a:t>Ocular Dominance</a:t>
            </a:r>
            <a:r>
              <a:rPr lang="en-US" dirty="0" smtClean="0"/>
              <a:t>: hole- in- card to VEP.   Some ‘cross MV’. </a:t>
            </a:r>
          </a:p>
          <a:p>
            <a:pPr>
              <a:buNone/>
            </a:pPr>
            <a:endParaRPr lang="en-US" b="1" dirty="0" smtClean="0">
              <a:solidFill>
                <a:srgbClr val="FF0000"/>
              </a:solidFill>
            </a:endParaRPr>
          </a:p>
          <a:p>
            <a:r>
              <a:rPr lang="en-US" b="1" dirty="0" smtClean="0">
                <a:solidFill>
                  <a:srgbClr val="FF0000"/>
                </a:solidFill>
              </a:rPr>
              <a:t>Every time you reduce or introduce anisometropia ….there is an unknown [?] low % of problem patients, and the % probably increases with time after surgery</a:t>
            </a:r>
            <a:r>
              <a:rPr lang="en-US" dirty="0" smtClean="0"/>
              <a:t>.</a:t>
            </a:r>
          </a:p>
          <a:p>
            <a:endParaRPr lang="en-US"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anisokonia talk 1 .tiff"/>
          <p:cNvPicPr>
            <a:picLocks noGrp="1" noChangeAspect="1"/>
          </p:cNvPicPr>
          <p:nvPr>
            <p:ph idx="1"/>
          </p:nvPr>
        </p:nvPicPr>
        <p:blipFill>
          <a:blip r:embed="rId2"/>
          <a:srcRect l="-14303" r="-14303"/>
          <a:stretch>
            <a:fillRect/>
          </a:stretch>
        </p:blipFill>
        <p:spPr>
          <a:xfrm>
            <a:off x="457200" y="868928"/>
            <a:ext cx="7467600" cy="4873752"/>
          </a:xfrm>
        </p:spPr>
      </p:pic>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rPr>
              <a:t>Modern macular treatments preserve acuity but do not prevent </a:t>
            </a:r>
            <a:r>
              <a:rPr lang="en-US" b="1" dirty="0" smtClean="0">
                <a:solidFill>
                  <a:srgbClr val="FF0000"/>
                </a:solidFill>
              </a:rPr>
              <a:t>metamorphopsia &amp; aniseikonia</a:t>
            </a:r>
            <a:endParaRPr lang="en-US" b="1" dirty="0">
              <a:solidFill>
                <a:srgbClr val="FF0000"/>
              </a:solidFill>
            </a:endParaRPr>
          </a:p>
        </p:txBody>
      </p:sp>
      <p:pic>
        <p:nvPicPr>
          <p:cNvPr id="4" name="Content Placeholder 3" descr="aniseikonia1.tiff"/>
          <p:cNvPicPr>
            <a:picLocks noGrp="1" noChangeAspect="1"/>
          </p:cNvPicPr>
          <p:nvPr>
            <p:ph idx="1"/>
          </p:nvPr>
        </p:nvPicPr>
        <p:blipFill>
          <a:blip r:embed="rId2"/>
          <a:srcRect l="-7312" r="-7312"/>
          <a:stretch>
            <a:fillRect/>
          </a:stretch>
        </p:blipFill>
        <p:spPr>
          <a:xfrm>
            <a:off x="2431522" y="2085428"/>
            <a:ext cx="6502166" cy="4162972"/>
          </a:xfrm>
        </p:spPr>
      </p:pic>
      <p:sp>
        <p:nvSpPr>
          <p:cNvPr id="5" name="TextBox 4"/>
          <p:cNvSpPr txBox="1"/>
          <p:nvPr/>
        </p:nvSpPr>
        <p:spPr>
          <a:xfrm>
            <a:off x="457200" y="4889500"/>
            <a:ext cx="2946400" cy="1815882"/>
          </a:xfrm>
          <a:prstGeom prst="rect">
            <a:avLst/>
          </a:prstGeom>
          <a:noFill/>
        </p:spPr>
        <p:txBody>
          <a:bodyPr wrap="square" rtlCol="0">
            <a:spAutoFit/>
          </a:bodyPr>
          <a:lstStyle/>
          <a:p>
            <a:r>
              <a:rPr lang="en-US" sz="2800" b="1" i="1" dirty="0" smtClean="0">
                <a:solidFill>
                  <a:srgbClr val="FF0000"/>
                </a:solidFill>
              </a:rPr>
              <a:t>Can be occult until vision improving surgery </a:t>
            </a:r>
            <a:endParaRPr lang="en-US" sz="2800" b="1" i="1" dirty="0">
              <a:solidFill>
                <a:srgbClr val="FF0000"/>
              </a:solidFill>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Diplopia Secondary to Aniseikonia Associated With Macular Disease</a:t>
            </a:r>
            <a:br>
              <a:rPr lang="en-US" dirty="0" smtClean="0"/>
            </a:br>
            <a:r>
              <a:rPr lang="en-US" sz="2222" dirty="0" smtClean="0"/>
              <a:t>Arch </a:t>
            </a:r>
            <a:r>
              <a:rPr lang="en-US" sz="2222" dirty="0" err="1" smtClean="0"/>
              <a:t>Ophthalmol</a:t>
            </a:r>
            <a:r>
              <a:rPr lang="en-US" sz="2222" dirty="0" smtClean="0"/>
              <a:t>. 1999;117:896-899</a:t>
            </a:r>
            <a:r>
              <a:rPr lang="en-US" dirty="0" smtClean="0"/>
              <a:t/>
            </a:r>
            <a:br>
              <a:rPr lang="en-US" dirty="0" smtClean="0"/>
            </a:br>
            <a:r>
              <a:rPr lang="en-US" sz="1333" dirty="0" smtClean="0"/>
              <a:t> Nancy M. </a:t>
            </a:r>
            <a:r>
              <a:rPr lang="en-US" sz="1333" dirty="0" err="1" smtClean="0"/>
              <a:t>Benegas</a:t>
            </a:r>
            <a:r>
              <a:rPr lang="en-US" sz="1333" dirty="0" smtClean="0"/>
              <a:t>, MD; James Egbert, MD; W. Keith Engel, MD; Burton J. Kushner, MD </a:t>
            </a:r>
            <a:endParaRPr lang="en-US" sz="1333" dirty="0"/>
          </a:p>
        </p:txBody>
      </p:sp>
      <p:sp>
        <p:nvSpPr>
          <p:cNvPr id="3" name="Content Placeholder 2"/>
          <p:cNvSpPr>
            <a:spLocks noGrp="1"/>
          </p:cNvSpPr>
          <p:nvPr>
            <p:ph idx="1"/>
          </p:nvPr>
        </p:nvSpPr>
        <p:spPr/>
        <p:txBody>
          <a:bodyPr>
            <a:normAutofit fontScale="70000" lnSpcReduction="20000"/>
          </a:bodyPr>
          <a:lstStyle/>
          <a:p>
            <a:pPr>
              <a:buNone/>
            </a:pPr>
            <a:endParaRPr lang="en-US" dirty="0" smtClean="0"/>
          </a:p>
          <a:p>
            <a:r>
              <a:rPr lang="en-US" dirty="0" smtClean="0"/>
              <a:t>7 patients : diplopia &amp; </a:t>
            </a:r>
            <a:r>
              <a:rPr lang="en-US" dirty="0" err="1" smtClean="0"/>
              <a:t>epiretinal</a:t>
            </a:r>
            <a:r>
              <a:rPr lang="en-US" dirty="0" smtClean="0"/>
              <a:t> membranes (6/7)  or </a:t>
            </a:r>
            <a:r>
              <a:rPr lang="en-US" dirty="0" err="1" smtClean="0"/>
              <a:t>vitreomacular</a:t>
            </a:r>
            <a:r>
              <a:rPr lang="en-US" dirty="0" smtClean="0"/>
              <a:t> traction (1/7). </a:t>
            </a:r>
          </a:p>
          <a:p>
            <a:r>
              <a:rPr lang="en-US" b="1" dirty="0" smtClean="0"/>
              <a:t>All had aniseikonia, 5% - 18%  [</a:t>
            </a:r>
            <a:r>
              <a:rPr lang="en-US" b="1" dirty="0" err="1" smtClean="0"/>
              <a:t>Awaya</a:t>
            </a:r>
            <a:r>
              <a:rPr lang="en-US" b="1" dirty="0" smtClean="0"/>
              <a:t>]. </a:t>
            </a:r>
          </a:p>
          <a:p>
            <a:r>
              <a:rPr lang="en-US" dirty="0" smtClean="0"/>
              <a:t>5 : the image in involved eye was larger, 2 smaller. </a:t>
            </a:r>
          </a:p>
          <a:p>
            <a:r>
              <a:rPr lang="en-US" dirty="0" smtClean="0"/>
              <a:t>All had concomitant small-angle strabismus and at least initially did not fuse when the deviation was offset with a prism. </a:t>
            </a:r>
          </a:p>
          <a:p>
            <a:r>
              <a:rPr lang="en-US" dirty="0" smtClean="0"/>
              <a:t>Variable response to optical management &amp; retinal surgery. </a:t>
            </a:r>
          </a:p>
          <a:p>
            <a:r>
              <a:rPr lang="en-US" b="1" dirty="0" smtClean="0"/>
              <a:t>Concomitant small  angle strabismus and the inability to fuse with prisms may lead the clinician to the incorrect diagnosis of central disruption of fusion. Surgical intervention does not necessarily improve the aniseikonia. </a:t>
            </a:r>
            <a:endParaRPr lang="en-US" b="1" dirty="0"/>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492664"/>
          </a:xfrm>
        </p:spPr>
        <p:txBody>
          <a:bodyPr>
            <a:noAutofit/>
          </a:bodyPr>
          <a:lstStyle/>
          <a:p>
            <a:r>
              <a:rPr lang="en-AU" sz="4000" dirty="0" smtClean="0"/>
              <a:t>ANISEIKONIA INSPECTOR</a:t>
            </a:r>
            <a:endParaRPr lang="en-AU" sz="4000" dirty="0"/>
          </a:p>
        </p:txBody>
      </p:sp>
      <p:sp>
        <p:nvSpPr>
          <p:cNvPr id="4" name="Content Placeholder 3"/>
          <p:cNvSpPr>
            <a:spLocks noGrp="1"/>
          </p:cNvSpPr>
          <p:nvPr>
            <p:ph sz="half" idx="1"/>
          </p:nvPr>
        </p:nvSpPr>
        <p:spPr>
          <a:xfrm>
            <a:off x="457200" y="1268760"/>
            <a:ext cx="4618856" cy="5086165"/>
          </a:xfrm>
        </p:spPr>
        <p:txBody>
          <a:bodyPr/>
          <a:lstStyle/>
          <a:p>
            <a:r>
              <a:rPr lang="en-AU" dirty="0" smtClean="0"/>
              <a:t>Designed by Gerard  De Wit</a:t>
            </a:r>
          </a:p>
          <a:p>
            <a:r>
              <a:rPr lang="en-AU" dirty="0" smtClean="0"/>
              <a:t>Direct comparison method of the perceived images</a:t>
            </a:r>
          </a:p>
          <a:p>
            <a:r>
              <a:rPr lang="en-AU" dirty="0" smtClean="0"/>
              <a:t>Patient fixates centrally whilst the images flash for 0.5 sec (static aniseikonia)</a:t>
            </a:r>
          </a:p>
          <a:p>
            <a:r>
              <a:rPr lang="en-AU" dirty="0" smtClean="0"/>
              <a:t>Field angle is set by the size of the rectangles</a:t>
            </a:r>
          </a:p>
          <a:p>
            <a:pPr>
              <a:buNone/>
            </a:pPr>
            <a:endParaRPr lang="en-AU" i="1" u="sng" dirty="0" smtClean="0"/>
          </a:p>
          <a:p>
            <a:endParaRPr lang="en-AU" dirty="0"/>
          </a:p>
        </p:txBody>
      </p:sp>
      <p:pic>
        <p:nvPicPr>
          <p:cNvPr id="6" name="Content Placeholder 5" descr="AI TEsting process.gif"/>
          <p:cNvPicPr>
            <a:picLocks noGrp="1" noChangeAspect="1"/>
          </p:cNvPicPr>
          <p:nvPr>
            <p:ph sz="half" idx="2"/>
          </p:nvPr>
        </p:nvPicPr>
        <p:blipFill>
          <a:blip r:embed="rId3" cstate="print"/>
          <a:srcRect t="-46939" b="-46939"/>
          <a:stretch>
            <a:fillRect/>
          </a:stretch>
        </p:blipFill>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64672"/>
          </a:xfrm>
        </p:spPr>
        <p:txBody>
          <a:bodyPr>
            <a:normAutofit fontScale="90000"/>
          </a:bodyPr>
          <a:lstStyle/>
          <a:p>
            <a:r>
              <a:rPr lang="en-AU" dirty="0" smtClean="0"/>
              <a:t>Aniseikonia Inspector Testing</a:t>
            </a:r>
            <a:endParaRPr lang="en-AU" dirty="0"/>
          </a:p>
        </p:txBody>
      </p:sp>
      <p:pic>
        <p:nvPicPr>
          <p:cNvPr id="4" name="Content Placeholder 3" descr="AI TEst target.jpg"/>
          <p:cNvPicPr>
            <a:picLocks noGrp="1" noChangeAspect="1"/>
          </p:cNvPicPr>
          <p:nvPr>
            <p:ph idx="1"/>
          </p:nvPr>
        </p:nvPicPr>
        <p:blipFill>
          <a:blip r:embed="rId3" cstate="print"/>
          <a:srcRect l="-12487" r="-12487"/>
          <a:stretch>
            <a:fillRect/>
          </a:stretch>
        </p:blipFill>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576064"/>
          </a:xfrm>
        </p:spPr>
        <p:txBody>
          <a:bodyPr>
            <a:normAutofit fontScale="90000"/>
          </a:bodyPr>
          <a:lstStyle/>
          <a:p>
            <a:r>
              <a:rPr lang="en-AU" dirty="0" smtClean="0"/>
              <a:t>Minimising Aniseikonia</a:t>
            </a:r>
            <a:endParaRPr lang="en-AU" dirty="0"/>
          </a:p>
        </p:txBody>
      </p:sp>
      <p:pic>
        <p:nvPicPr>
          <p:cNvPr id="4" name="Content Placeholder 3" descr="AI- Designing a new Rx.jpg"/>
          <p:cNvPicPr>
            <a:picLocks noGrp="1" noChangeAspect="1"/>
          </p:cNvPicPr>
          <p:nvPr>
            <p:ph idx="1"/>
          </p:nvPr>
        </p:nvPicPr>
        <p:blipFill>
          <a:blip r:embed="rId3" cstate="print"/>
          <a:stretch>
            <a:fillRect/>
          </a:stretch>
        </p:blipFill>
        <p:spPr>
          <a:xfrm>
            <a:off x="179512" y="980728"/>
            <a:ext cx="8712968" cy="5667269"/>
          </a:xfrm>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1" name="Content Placeholder 10" descr="Marlene AI test 3_page1_image1.jpg"/>
          <p:cNvPicPr>
            <a:picLocks noGrp="1" noChangeAspect="1"/>
          </p:cNvPicPr>
          <p:nvPr>
            <p:ph idx="4294967295"/>
          </p:nvPr>
        </p:nvPicPr>
        <p:blipFill>
          <a:blip r:embed="rId3" cstate="print"/>
          <a:stretch>
            <a:fillRect/>
          </a:stretch>
        </p:blipFill>
        <p:spPr>
          <a:xfrm>
            <a:off x="430213" y="188913"/>
            <a:ext cx="8713787" cy="6480175"/>
          </a:xfrm>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 name="Content Placeholder 5" descr="Marlene AI results_page1_image1.jpg"/>
          <p:cNvPicPr>
            <a:picLocks noGrp="1" noChangeAspect="1"/>
          </p:cNvPicPr>
          <p:nvPr>
            <p:ph idx="4294967295"/>
          </p:nvPr>
        </p:nvPicPr>
        <p:blipFill>
          <a:blip r:embed="rId3" cstate="print"/>
          <a:stretch>
            <a:fillRect/>
          </a:stretch>
        </p:blipFill>
        <p:spPr>
          <a:xfrm>
            <a:off x="395288" y="188913"/>
            <a:ext cx="8748712" cy="6308725"/>
          </a:xfrm>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dirty="0" err="1" smtClean="0"/>
              <a:t>Aniseikona</a:t>
            </a:r>
            <a:r>
              <a:rPr lang="en-US" dirty="0" smtClean="0"/>
              <a:t> and motor fusion</a:t>
            </a:r>
            <a:endParaRPr lang="en-US" dirty="0"/>
          </a:p>
        </p:txBody>
      </p:sp>
      <p:sp>
        <p:nvSpPr>
          <p:cNvPr id="14339" name="Rectangle 3"/>
          <p:cNvSpPr>
            <a:spLocks noGrp="1" noChangeArrowheads="1"/>
          </p:cNvSpPr>
          <p:nvPr>
            <p:ph idx="1"/>
          </p:nvPr>
        </p:nvSpPr>
        <p:spPr/>
        <p:txBody>
          <a:bodyPr>
            <a:normAutofit/>
          </a:bodyPr>
          <a:lstStyle/>
          <a:p>
            <a:r>
              <a:rPr lang="en-US" sz="2800" dirty="0"/>
              <a:t>In most patients, </a:t>
            </a:r>
            <a:r>
              <a:rPr lang="en-US" sz="2800" dirty="0" err="1"/>
              <a:t>aniseikonia</a:t>
            </a:r>
            <a:r>
              <a:rPr lang="en-US" sz="2800" dirty="0"/>
              <a:t> precipitates small angle strabismus due to loss of sensory fusion </a:t>
            </a:r>
            <a:r>
              <a:rPr lang="en-US" sz="2800" dirty="0" smtClean="0"/>
              <a:t>which </a:t>
            </a:r>
            <a:r>
              <a:rPr lang="en-US" sz="2800" dirty="0"/>
              <a:t>in turn impairs motor </a:t>
            </a:r>
            <a:r>
              <a:rPr lang="en-US" sz="2800" dirty="0" smtClean="0"/>
              <a:t>fusion</a:t>
            </a:r>
          </a:p>
          <a:p>
            <a:endParaRPr lang="en-US" sz="2800" dirty="0"/>
          </a:p>
          <a:p>
            <a:r>
              <a:rPr lang="en-US" sz="2800" dirty="0"/>
              <a:t>Compensation for the strabismus with prisms along with lenses modified to compensate for the aniseikonia </a:t>
            </a:r>
            <a:r>
              <a:rPr lang="en-US" sz="2800" dirty="0" smtClean="0"/>
              <a:t>works in most </a:t>
            </a:r>
            <a:r>
              <a:rPr lang="en-US" sz="2800" dirty="0"/>
              <a:t>optically corrected patients</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fontScale="90000"/>
          </a:bodyPr>
          <a:lstStyle/>
          <a:p>
            <a:r>
              <a:rPr lang="en-US" sz="2667" dirty="0" smtClean="0"/>
              <a:t>Case 2: </a:t>
            </a:r>
            <a:r>
              <a:rPr lang="en-US" sz="3111" dirty="0" smtClean="0"/>
              <a:t>: A newly </a:t>
            </a:r>
            <a:r>
              <a:rPr lang="en-US" sz="3111" dirty="0" err="1" smtClean="0"/>
              <a:t>recognised</a:t>
            </a:r>
            <a:r>
              <a:rPr lang="en-US" sz="3111" dirty="0" smtClean="0"/>
              <a:t>  mechanism for small angle diplopia  in the elderly: </a:t>
            </a:r>
            <a:r>
              <a:rPr lang="en-US" sz="3111" b="1" dirty="0" smtClean="0"/>
              <a:t>Saggy eye muscles</a:t>
            </a:r>
            <a:endParaRPr lang="he-IL" sz="3111" dirty="0"/>
          </a:p>
        </p:txBody>
      </p:sp>
      <p:sp>
        <p:nvSpPr>
          <p:cNvPr id="3" name="מציין מיקום תוכן 2"/>
          <p:cNvSpPr>
            <a:spLocks noGrp="1"/>
          </p:cNvSpPr>
          <p:nvPr>
            <p:ph idx="1"/>
          </p:nvPr>
        </p:nvSpPr>
        <p:spPr>
          <a:xfrm>
            <a:off x="1430683" y="1434430"/>
            <a:ext cx="8229600" cy="4525963"/>
          </a:xfrm>
        </p:spPr>
        <p:txBody>
          <a:bodyPr>
            <a:normAutofit fontScale="77500" lnSpcReduction="20000"/>
          </a:bodyPr>
          <a:lstStyle/>
          <a:p>
            <a:r>
              <a:rPr lang="en-US" dirty="0" smtClean="0"/>
              <a:t>82 </a:t>
            </a:r>
            <a:r>
              <a:rPr lang="en-US" dirty="0" err="1" smtClean="0"/>
              <a:t>y</a:t>
            </a:r>
            <a:r>
              <a:rPr lang="en-US" dirty="0" smtClean="0"/>
              <a:t> </a:t>
            </a:r>
            <a:r>
              <a:rPr lang="en-US" dirty="0" err="1" smtClean="0"/>
              <a:t>o</a:t>
            </a:r>
            <a:r>
              <a:rPr lang="en-US" dirty="0" smtClean="0"/>
              <a:t>    Intermittent Horizontal diplopia, mainly on left gaze, since cataract surgery 4y ago</a:t>
            </a:r>
          </a:p>
          <a:p>
            <a:r>
              <a:rPr lang="en-US" dirty="0" smtClean="0"/>
              <a:t>R 6/9, L 6/6</a:t>
            </a:r>
          </a:p>
          <a:p>
            <a:pPr>
              <a:buNone/>
            </a:pPr>
            <a:r>
              <a:rPr lang="en-US" u="sng" dirty="0" smtClean="0"/>
              <a:t>Horizontal Deviation:</a:t>
            </a:r>
          </a:p>
          <a:p>
            <a:pPr marL="0" indent="0">
              <a:buNone/>
            </a:pPr>
            <a:r>
              <a:rPr lang="en-US" dirty="0" smtClean="0"/>
              <a:t>	             	0</a:t>
            </a:r>
          </a:p>
          <a:p>
            <a:pPr marL="0" indent="0">
              <a:buNone/>
            </a:pPr>
            <a:r>
              <a:rPr lang="en-US" dirty="0" smtClean="0"/>
              <a:t>0	      		6ET	 	12ET</a:t>
            </a:r>
          </a:p>
          <a:p>
            <a:pPr marL="0" indent="0">
              <a:buNone/>
            </a:pPr>
            <a:r>
              <a:rPr lang="en-US" dirty="0" smtClean="0"/>
              <a:t>	      		6ET</a:t>
            </a:r>
          </a:p>
          <a:p>
            <a:pPr marL="0" indent="0">
              <a:buNone/>
            </a:pPr>
            <a:endParaRPr lang="en-US" dirty="0" smtClean="0"/>
          </a:p>
          <a:p>
            <a:pPr marL="0" indent="0">
              <a:buNone/>
            </a:pPr>
            <a:r>
              <a:rPr lang="en-US" dirty="0" smtClean="0"/>
              <a:t>Small L hypo in primary</a:t>
            </a:r>
          </a:p>
          <a:p>
            <a:pPr marL="0" indent="0">
              <a:buNone/>
            </a:pPr>
            <a:endParaRPr lang="en-US" dirty="0" smtClean="0"/>
          </a:p>
          <a:p>
            <a:r>
              <a:rPr lang="en-US" dirty="0"/>
              <a:t>Prescribed glasses:</a:t>
            </a:r>
            <a:endParaRPr lang="en-US" dirty="0" smtClean="0"/>
          </a:p>
          <a:p>
            <a:pPr lvl="1">
              <a:buNone/>
            </a:pPr>
            <a:r>
              <a:rPr lang="en-US" sz="3200" dirty="0" smtClean="0"/>
              <a:t>8Δ </a:t>
            </a:r>
            <a:r>
              <a:rPr lang="en-US" sz="3200" dirty="0"/>
              <a:t>BO, </a:t>
            </a:r>
            <a:r>
              <a:rPr lang="en-US" sz="3200" dirty="0" smtClean="0"/>
              <a:t>2Δ </a:t>
            </a:r>
            <a:r>
              <a:rPr lang="en-US" sz="3200" dirty="0"/>
              <a:t>BU LE </a:t>
            </a:r>
            <a:r>
              <a:rPr lang="en-US" sz="3200" dirty="0" smtClean="0"/>
              <a:t> </a:t>
            </a:r>
            <a:r>
              <a:rPr lang="en-US" sz="3200" dirty="0" err="1" smtClean="0">
                <a:latin typeface="Wingdings"/>
                <a:ea typeface="Wingdings"/>
                <a:cs typeface="Wingdings"/>
              </a:rPr>
              <a:t></a:t>
            </a:r>
            <a:r>
              <a:rPr lang="en-US" sz="3200" dirty="0" smtClean="0"/>
              <a:t> single vision</a:t>
            </a:r>
          </a:p>
          <a:p>
            <a:pPr marL="0" indent="0">
              <a:buNone/>
            </a:pPr>
            <a:endParaRPr lang="en-US" dirty="0" smtClean="0"/>
          </a:p>
          <a:p>
            <a:pPr marL="0" indent="0">
              <a:buNone/>
            </a:pPr>
            <a:endParaRPr lang="en-US" dirty="0"/>
          </a:p>
          <a:p>
            <a:pPr marL="0" indent="0">
              <a:buNone/>
            </a:pPr>
            <a:endParaRPr lang="en-US" dirty="0" smtClean="0"/>
          </a:p>
          <a:p>
            <a:pPr marL="0" indent="0">
              <a:buNone/>
            </a:pPr>
            <a:endParaRPr lang="he-IL" dirty="0"/>
          </a:p>
        </p:txBody>
      </p:sp>
      <p:sp>
        <p:nvSpPr>
          <p:cNvPr id="5" name="חץ ימינה 4"/>
          <p:cNvSpPr/>
          <p:nvPr/>
        </p:nvSpPr>
        <p:spPr>
          <a:xfrm>
            <a:off x="5355670" y="3379678"/>
            <a:ext cx="244602" cy="1211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חץ ימינה 5"/>
          <p:cNvSpPr/>
          <p:nvPr/>
        </p:nvSpPr>
        <p:spPr>
          <a:xfrm>
            <a:off x="2664429" y="3438422"/>
            <a:ext cx="244602" cy="121158"/>
          </a:xfrm>
          <a:prstGeom prst="rightArrow">
            <a:avLst/>
          </a:prstGeom>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8752687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Content Placeholder 2"/>
          <p:cNvSpPr>
            <a:spLocks noGrp="1"/>
          </p:cNvSpPr>
          <p:nvPr>
            <p:ph idx="1"/>
          </p:nvPr>
        </p:nvSpPr>
        <p:spPr/>
        <p:txBody>
          <a:bodyPr/>
          <a:lstStyle/>
          <a:p>
            <a:endParaRPr lang="en-AU"/>
          </a:p>
        </p:txBody>
      </p:sp>
      <p:pic>
        <p:nvPicPr>
          <p:cNvPr id="1026" name="Picture 2" descr="C:\Users\Orly Halachmi\AppData\Local\Microsoft\Windows Live Mail\WLMDSS.tmp\WLM3BC5.tmp\FordF_Composite_Email.jpg"/>
          <p:cNvPicPr>
            <a:picLocks noChangeAspect="1" noChangeArrowheads="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90455" y="274637"/>
            <a:ext cx="9234455" cy="6247527"/>
          </a:xfrm>
          <a:prstGeom prst="rect">
            <a:avLst/>
          </a:prstGeom>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pic>
      <p:sp>
        <p:nvSpPr>
          <p:cNvPr id="5" name="TextBox 4"/>
          <p:cNvSpPr txBox="1"/>
          <p:nvPr/>
        </p:nvSpPr>
        <p:spPr>
          <a:xfrm>
            <a:off x="6807200" y="5384800"/>
            <a:ext cx="2419575" cy="923330"/>
          </a:xfrm>
          <a:prstGeom prst="rect">
            <a:avLst/>
          </a:prstGeom>
          <a:noFill/>
        </p:spPr>
        <p:txBody>
          <a:bodyPr wrap="square" rtlCol="0">
            <a:spAutoFit/>
          </a:bodyPr>
          <a:lstStyle/>
          <a:p>
            <a:r>
              <a:rPr lang="en-US" b="1" dirty="0" smtClean="0">
                <a:solidFill>
                  <a:srgbClr val="FFFF00"/>
                </a:solidFill>
              </a:rPr>
              <a:t>Restricted </a:t>
            </a:r>
          </a:p>
          <a:p>
            <a:r>
              <a:rPr lang="en-US" b="1" dirty="0">
                <a:solidFill>
                  <a:srgbClr val="FFFF00"/>
                </a:solidFill>
              </a:rPr>
              <a:t>d</a:t>
            </a:r>
            <a:r>
              <a:rPr lang="en-US" b="1" dirty="0" smtClean="0">
                <a:solidFill>
                  <a:srgbClr val="FFFF00"/>
                </a:solidFill>
              </a:rPr>
              <a:t>epression </a:t>
            </a:r>
          </a:p>
          <a:p>
            <a:r>
              <a:rPr lang="en-US" b="1" dirty="0">
                <a:solidFill>
                  <a:srgbClr val="FFFF00"/>
                </a:solidFill>
              </a:rPr>
              <a:t>o</a:t>
            </a:r>
            <a:r>
              <a:rPr lang="en-US" b="1" dirty="0" smtClean="0">
                <a:solidFill>
                  <a:srgbClr val="FFFF00"/>
                </a:solidFill>
              </a:rPr>
              <a:t>n L  </a:t>
            </a:r>
            <a:r>
              <a:rPr lang="en-US" b="1" dirty="0" err="1" smtClean="0">
                <a:solidFill>
                  <a:srgbClr val="FFFF00"/>
                </a:solidFill>
              </a:rPr>
              <a:t>aBduction</a:t>
            </a:r>
            <a:r>
              <a:rPr lang="en-US" b="1" dirty="0" smtClean="0">
                <a:solidFill>
                  <a:srgbClr val="FFFF00"/>
                </a:solidFill>
              </a:rPr>
              <a:t> </a:t>
            </a:r>
            <a:endParaRPr lang="en-US" b="1" dirty="0">
              <a:solidFill>
                <a:srgbClr val="FFFF00"/>
              </a:solidFill>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8567070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Content Placeholder 2"/>
          <p:cNvSpPr>
            <a:spLocks noGrp="1"/>
          </p:cNvSpPr>
          <p:nvPr>
            <p:ph idx="1"/>
          </p:nvPr>
        </p:nvSpPr>
        <p:spPr/>
        <p:txBody>
          <a:bodyPr/>
          <a:lstStyle/>
          <a:p>
            <a:endParaRPr lang="en-AU" dirty="0"/>
          </a:p>
        </p:txBody>
      </p:sp>
      <p:pic>
        <p:nvPicPr>
          <p:cNvPr id="1026" name="Picture 2" descr="C:\Users\Orly Halachmi\AppData\Local\Microsoft\Windows\Temporary Internet Files\Content.IE5\7SHJBP00\ford, frank.0001.jpg"/>
          <p:cNvPicPr>
            <a:picLocks noChangeAspect="1" noChangeArrowheads="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0" y="884548"/>
            <a:ext cx="9144000" cy="5088904"/>
          </a:xfrm>
          <a:prstGeom prst="rect">
            <a:avLst/>
          </a:prstGeom>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pic>
      <p:sp>
        <p:nvSpPr>
          <p:cNvPr id="5" name="TextBox 4"/>
          <p:cNvSpPr txBox="1"/>
          <p:nvPr/>
        </p:nvSpPr>
        <p:spPr>
          <a:xfrm>
            <a:off x="6896100" y="2857500"/>
            <a:ext cx="2138175" cy="369332"/>
          </a:xfrm>
          <a:prstGeom prst="rect">
            <a:avLst/>
          </a:prstGeom>
          <a:noFill/>
        </p:spPr>
        <p:txBody>
          <a:bodyPr wrap="none" rtlCol="0">
            <a:spAutoFit/>
          </a:bodyPr>
          <a:lstStyle/>
          <a:p>
            <a:r>
              <a:rPr lang="en-US" dirty="0" smtClean="0">
                <a:solidFill>
                  <a:srgbClr val="FFFF00"/>
                </a:solidFill>
              </a:rPr>
              <a:t>Sagging of LLR pulley</a:t>
            </a:r>
            <a:endParaRPr lang="en-US" dirty="0">
              <a:solidFill>
                <a:srgbClr val="FFFF00"/>
              </a:solidFill>
            </a:endParaRPr>
          </a:p>
        </p:txBody>
      </p:sp>
      <p:sp>
        <p:nvSpPr>
          <p:cNvPr id="6" name="TextBox 5"/>
          <p:cNvSpPr txBox="1"/>
          <p:nvPr/>
        </p:nvSpPr>
        <p:spPr>
          <a:xfrm>
            <a:off x="6286500" y="1409700"/>
            <a:ext cx="2127693" cy="646331"/>
          </a:xfrm>
          <a:prstGeom prst="rect">
            <a:avLst/>
          </a:prstGeom>
          <a:noFill/>
        </p:spPr>
        <p:txBody>
          <a:bodyPr wrap="none" rtlCol="0">
            <a:spAutoFit/>
          </a:bodyPr>
          <a:lstStyle/>
          <a:p>
            <a:r>
              <a:rPr lang="en-US" dirty="0" smtClean="0">
                <a:solidFill>
                  <a:srgbClr val="FFFF00"/>
                </a:solidFill>
              </a:rPr>
              <a:t>some atrophy of </a:t>
            </a:r>
          </a:p>
          <a:p>
            <a:r>
              <a:rPr lang="en-US" dirty="0" smtClean="0">
                <a:solidFill>
                  <a:srgbClr val="FFFF00"/>
                </a:solidFill>
              </a:rPr>
              <a:t>LSR – LLR tissue sling</a:t>
            </a:r>
            <a:r>
              <a:rPr lang="en-US" dirty="0" smtClean="0"/>
              <a:t> </a:t>
            </a:r>
            <a:endParaRPr lang="en-US" dirty="0"/>
          </a:p>
        </p:txBody>
      </p:sp>
      <p:sp>
        <p:nvSpPr>
          <p:cNvPr id="7" name="TextBox 6"/>
          <p:cNvSpPr txBox="1"/>
          <p:nvPr/>
        </p:nvSpPr>
        <p:spPr>
          <a:xfrm>
            <a:off x="685800" y="1725831"/>
            <a:ext cx="1873755" cy="923330"/>
          </a:xfrm>
          <a:prstGeom prst="rect">
            <a:avLst/>
          </a:prstGeom>
          <a:noFill/>
        </p:spPr>
        <p:txBody>
          <a:bodyPr wrap="none" rtlCol="0">
            <a:spAutoFit/>
          </a:bodyPr>
          <a:lstStyle/>
          <a:p>
            <a:r>
              <a:rPr lang="en-US" dirty="0" smtClean="0">
                <a:solidFill>
                  <a:srgbClr val="FFFF00"/>
                </a:solidFill>
              </a:rPr>
              <a:t>‘better’ SR – LR</a:t>
            </a:r>
          </a:p>
          <a:p>
            <a:r>
              <a:rPr lang="en-US" dirty="0" smtClean="0">
                <a:solidFill>
                  <a:srgbClr val="FFFF00"/>
                </a:solidFill>
              </a:rPr>
              <a:t> tissue sling</a:t>
            </a:r>
            <a:r>
              <a:rPr lang="en-US" dirty="0" smtClean="0"/>
              <a:t> </a:t>
            </a:r>
          </a:p>
          <a:p>
            <a:endParaRPr lang="en-US" dirty="0"/>
          </a:p>
        </p:txBody>
      </p:sp>
      <p:sp>
        <p:nvSpPr>
          <p:cNvPr id="8" name="TextBox 7"/>
          <p:cNvSpPr txBox="1"/>
          <p:nvPr/>
        </p:nvSpPr>
        <p:spPr>
          <a:xfrm>
            <a:off x="50801" y="4140200"/>
            <a:ext cx="5727700" cy="923330"/>
          </a:xfrm>
          <a:prstGeom prst="rect">
            <a:avLst/>
          </a:prstGeom>
          <a:noFill/>
        </p:spPr>
        <p:txBody>
          <a:bodyPr wrap="square" rtlCol="0">
            <a:spAutoFit/>
          </a:bodyPr>
          <a:lstStyle/>
          <a:p>
            <a:r>
              <a:rPr lang="en-US" b="1" dirty="0" smtClean="0">
                <a:solidFill>
                  <a:srgbClr val="FFFF00"/>
                </a:solidFill>
              </a:rPr>
              <a:t>Not directly related to cataract surgery, but happens in same age group and will be attributed by patients  to cataract surgery</a:t>
            </a:r>
            <a:endParaRPr lang="en-US" b="1" dirty="0">
              <a:solidFill>
                <a:srgbClr val="FFFF00"/>
              </a:solidFill>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74831089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en-US" dirty="0"/>
              <a:t>LR-SR </a:t>
            </a:r>
            <a:r>
              <a:rPr lang="en-US" dirty="0" smtClean="0"/>
              <a:t>inter-muscular sling</a:t>
            </a:r>
            <a:endParaRPr lang="he-IL" dirty="0"/>
          </a:p>
        </p:txBody>
      </p:sp>
      <p:sp>
        <p:nvSpPr>
          <p:cNvPr id="3" name="מציין מיקום תוכן 2"/>
          <p:cNvSpPr>
            <a:spLocks noGrp="1"/>
          </p:cNvSpPr>
          <p:nvPr>
            <p:ph idx="1"/>
          </p:nvPr>
        </p:nvSpPr>
        <p:spPr/>
        <p:txBody>
          <a:bodyPr/>
          <a:lstStyle/>
          <a:p>
            <a:endParaRPr lang="he-IL" dirty="0"/>
          </a:p>
        </p:txBody>
      </p:sp>
      <p:sp>
        <p:nvSpPr>
          <p:cNvPr id="4" name="מלבן 3"/>
          <p:cNvSpPr/>
          <p:nvPr/>
        </p:nvSpPr>
        <p:spPr>
          <a:xfrm>
            <a:off x="241300" y="1963564"/>
            <a:ext cx="8795196" cy="4893648"/>
          </a:xfrm>
          <a:prstGeom prst="rect">
            <a:avLst/>
          </a:prstGeom>
        </p:spPr>
        <p:txBody>
          <a:bodyPr wrap="square">
            <a:spAutoFit/>
          </a:bodyPr>
          <a:lstStyle/>
          <a:p>
            <a:r>
              <a:rPr lang="en-US" sz="2800" dirty="0"/>
              <a:t>Degeneration of the </a:t>
            </a:r>
            <a:r>
              <a:rPr lang="en-US" sz="2800" dirty="0" smtClean="0"/>
              <a:t>LR-SR sling may occur </a:t>
            </a:r>
            <a:r>
              <a:rPr lang="en-US" sz="2800" dirty="0"/>
              <a:t>in </a:t>
            </a:r>
            <a:r>
              <a:rPr lang="en-US" sz="2800" dirty="0" smtClean="0"/>
              <a:t>elderly</a:t>
            </a:r>
            <a:endParaRPr lang="en-US" sz="2800" dirty="0"/>
          </a:p>
          <a:p>
            <a:endParaRPr lang="en-US" sz="2800" dirty="0" smtClean="0"/>
          </a:p>
          <a:p>
            <a:r>
              <a:rPr lang="en-US" sz="2800" dirty="0" smtClean="0"/>
              <a:t>Inferior </a:t>
            </a:r>
            <a:r>
              <a:rPr lang="en-US" sz="2800" dirty="0"/>
              <a:t>displacement of the </a:t>
            </a:r>
            <a:r>
              <a:rPr lang="en-US" sz="2800" dirty="0" smtClean="0"/>
              <a:t>LR Pulley.</a:t>
            </a:r>
          </a:p>
          <a:p>
            <a:endParaRPr lang="en-US" sz="2800" dirty="0" smtClean="0"/>
          </a:p>
          <a:p>
            <a:r>
              <a:rPr lang="en-US" sz="2800" dirty="0" smtClean="0"/>
              <a:t>LR is now a less capable </a:t>
            </a:r>
            <a:r>
              <a:rPr lang="en-US" sz="2800" dirty="0" err="1" smtClean="0"/>
              <a:t>aBductor</a:t>
            </a:r>
            <a:r>
              <a:rPr lang="en-US" sz="2800" dirty="0" smtClean="0"/>
              <a:t>, &amp; now  has an </a:t>
            </a:r>
            <a:r>
              <a:rPr lang="en-US" sz="2800" dirty="0" err="1" smtClean="0"/>
              <a:t>infraduction</a:t>
            </a:r>
            <a:r>
              <a:rPr lang="en-US" sz="2800" dirty="0" smtClean="0"/>
              <a:t> vector as well</a:t>
            </a:r>
          </a:p>
          <a:p>
            <a:r>
              <a:rPr lang="en-US" sz="2800" dirty="0" smtClean="0"/>
              <a:t> </a:t>
            </a:r>
          </a:p>
          <a:p>
            <a:r>
              <a:rPr lang="en-US" sz="2800" dirty="0" smtClean="0"/>
              <a:t>ET &amp; </a:t>
            </a:r>
            <a:r>
              <a:rPr lang="en-US" sz="2800" dirty="0" err="1" smtClean="0"/>
              <a:t>Hypotropia</a:t>
            </a:r>
            <a:endParaRPr lang="en-US" sz="2800" dirty="0" smtClean="0"/>
          </a:p>
          <a:p>
            <a:r>
              <a:rPr lang="en-US" sz="2800" dirty="0" smtClean="0"/>
              <a:t> </a:t>
            </a:r>
            <a:endParaRPr lang="en-US" sz="1600" i="1" dirty="0" smtClean="0"/>
          </a:p>
          <a:p>
            <a:r>
              <a:rPr lang="en-AU" sz="1600" dirty="0" smtClean="0"/>
              <a:t>Demer JL et </a:t>
            </a:r>
            <a:r>
              <a:rPr lang="en-AU" sz="1600" dirty="0" err="1" smtClean="0"/>
              <a:t>alii</a:t>
            </a:r>
            <a:r>
              <a:rPr lang="en-AU" sz="1600" dirty="0" smtClean="0"/>
              <a:t>    “Heavy Eye” Syndrome in the Absence of High Myopia: A Connective Tissue Degeneration in Elderly </a:t>
            </a:r>
            <a:r>
              <a:rPr lang="en-AU" sz="1600" dirty="0" err="1" smtClean="0"/>
              <a:t>Strabismic</a:t>
            </a:r>
            <a:r>
              <a:rPr lang="en-AU" sz="1600" dirty="0" smtClean="0"/>
              <a:t> Patients      </a:t>
            </a:r>
            <a:r>
              <a:rPr lang="en-AU" sz="1050" u="sng" dirty="0" smtClean="0">
                <a:hlinkClick r:id="rId2"/>
              </a:rPr>
              <a:t>J AAPOS. 2009 February; 13(1): 36–44. </a:t>
            </a:r>
            <a:endParaRPr lang="en-US" sz="1600" i="1" dirty="0" smtClean="0"/>
          </a:p>
        </p:txBody>
      </p:sp>
      <p:cxnSp>
        <p:nvCxnSpPr>
          <p:cNvPr id="6" name="מחבר חץ ישר 5"/>
          <p:cNvCxnSpPr/>
          <p:nvPr/>
        </p:nvCxnSpPr>
        <p:spPr>
          <a:xfrm>
            <a:off x="2843808" y="2683520"/>
            <a:ext cx="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מחבר חץ ישר 6"/>
          <p:cNvCxnSpPr/>
          <p:nvPr/>
        </p:nvCxnSpPr>
        <p:spPr>
          <a:xfrm>
            <a:off x="2867337" y="3716719"/>
            <a:ext cx="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מחבר חץ ישר 7"/>
          <p:cNvCxnSpPr/>
          <p:nvPr/>
        </p:nvCxnSpPr>
        <p:spPr>
          <a:xfrm>
            <a:off x="2843808" y="5135612"/>
            <a:ext cx="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30647803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High risk #1: Beware correcting /  ‘improving’   anisometropia</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solidFill>
                  <a:srgbClr val="FF0000"/>
                </a:solidFill>
              </a:rPr>
              <a:t>Spectacles compensate for </a:t>
            </a:r>
            <a:r>
              <a:rPr lang="en-US" sz="2400" b="1" dirty="0" smtClean="0">
                <a:solidFill>
                  <a:srgbClr val="FF0000"/>
                </a:solidFill>
              </a:rPr>
              <a:t>most cases </a:t>
            </a:r>
            <a:r>
              <a:rPr lang="en-US" b="1" dirty="0" smtClean="0">
                <a:solidFill>
                  <a:srgbClr val="FF0000"/>
                </a:solidFill>
              </a:rPr>
              <a:t>of  aniseikonia </a:t>
            </a:r>
            <a:r>
              <a:rPr lang="en-US" dirty="0" smtClean="0">
                <a:solidFill>
                  <a:srgbClr val="FF0000"/>
                </a:solidFill>
              </a:rPr>
              <a:t>2° to axial anisometropia </a:t>
            </a:r>
            <a:r>
              <a:rPr lang="en-US" b="1" dirty="0" smtClean="0">
                <a:solidFill>
                  <a:srgbClr val="FF0000"/>
                </a:solidFill>
              </a:rPr>
              <a:t>BETTER than do IOLs </a:t>
            </a:r>
            <a:r>
              <a:rPr lang="en-US" sz="2400" b="1" dirty="0" smtClean="0">
                <a:solidFill>
                  <a:srgbClr val="FF0000"/>
                </a:solidFill>
              </a:rPr>
              <a:t>or corneal refractive surgery</a:t>
            </a:r>
          </a:p>
          <a:p>
            <a:r>
              <a:rPr lang="en-US" dirty="0" smtClean="0"/>
              <a:t>Converting R: -12, L: -4  to -2 DS OU runs </a:t>
            </a:r>
            <a:r>
              <a:rPr lang="en-US" b="1" dirty="0" smtClean="0"/>
              <a:t>a real risk of PRODUCING aniseikonia</a:t>
            </a:r>
            <a:r>
              <a:rPr lang="en-US" dirty="0" smtClean="0"/>
              <a:t>, ABV  &amp; permanent troublesome diplopia </a:t>
            </a:r>
            <a:r>
              <a:rPr lang="en-US" sz="1800" dirty="0" err="1" smtClean="0"/>
              <a:t>esp</a:t>
            </a:r>
            <a:r>
              <a:rPr lang="en-US" sz="1800" dirty="0" smtClean="0"/>
              <a:t> if there is a small hitherto asymptomatic &amp; </a:t>
            </a:r>
            <a:r>
              <a:rPr lang="en-US" sz="1800" dirty="0" err="1" smtClean="0"/>
              <a:t>unrecognised</a:t>
            </a:r>
            <a:r>
              <a:rPr lang="en-US" sz="1800" dirty="0" smtClean="0"/>
              <a:t> phoria</a:t>
            </a:r>
          </a:p>
          <a:p>
            <a:endParaRPr lang="en-US" dirty="0" smtClean="0"/>
          </a:p>
          <a:p>
            <a:r>
              <a:rPr lang="en-US" dirty="0" smtClean="0"/>
              <a:t>NO prospective studies to guide us how to handle </a:t>
            </a:r>
            <a:r>
              <a:rPr lang="en-US" dirty="0" err="1" smtClean="0"/>
              <a:t>anisometropic</a:t>
            </a:r>
            <a:r>
              <a:rPr lang="en-US" dirty="0" smtClean="0"/>
              <a:t> pts having </a:t>
            </a:r>
            <a:r>
              <a:rPr lang="en-US" dirty="0" err="1" smtClean="0"/>
              <a:t>IOLs</a:t>
            </a:r>
            <a:endParaRPr lang="en-US" dirty="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High risk #2: Beware of monovision</a:t>
            </a:r>
            <a:endParaRPr lang="en-US" dirty="0"/>
          </a:p>
        </p:txBody>
      </p:sp>
      <p:sp>
        <p:nvSpPr>
          <p:cNvPr id="3" name="Content Placeholder 2"/>
          <p:cNvSpPr>
            <a:spLocks noGrp="1"/>
          </p:cNvSpPr>
          <p:nvPr>
            <p:ph idx="1"/>
          </p:nvPr>
        </p:nvSpPr>
        <p:spPr/>
        <p:txBody>
          <a:bodyPr>
            <a:normAutofit/>
          </a:bodyPr>
          <a:lstStyle/>
          <a:p>
            <a:pPr>
              <a:buNone/>
            </a:pPr>
            <a:r>
              <a:rPr lang="en-US" dirty="0" smtClean="0">
                <a:solidFill>
                  <a:srgbClr val="000000"/>
                </a:solidFill>
              </a:rPr>
              <a:t>There are </a:t>
            </a:r>
            <a:r>
              <a:rPr lang="en-US" b="1" dirty="0" smtClean="0">
                <a:solidFill>
                  <a:srgbClr val="000000"/>
                </a:solidFill>
              </a:rPr>
              <a:t>insufficient prospective studies </a:t>
            </a:r>
            <a:r>
              <a:rPr lang="en-US" dirty="0" smtClean="0">
                <a:solidFill>
                  <a:srgbClr val="000000"/>
                </a:solidFill>
              </a:rPr>
              <a:t>that can tell us which pts are safe for IOL MV</a:t>
            </a:r>
          </a:p>
          <a:p>
            <a:pPr>
              <a:buNone/>
            </a:pPr>
            <a:r>
              <a:rPr lang="en-US" dirty="0" smtClean="0">
                <a:solidFill>
                  <a:srgbClr val="000000"/>
                </a:solidFill>
              </a:rPr>
              <a:t>You need to tell MV pts that there is a small risk [?%] of problems that seem to be fixable by reversing the MV. </a:t>
            </a:r>
          </a:p>
          <a:p>
            <a:pPr>
              <a:buNone/>
            </a:pPr>
            <a:r>
              <a:rPr lang="en-US" dirty="0" smtClean="0">
                <a:solidFill>
                  <a:srgbClr val="000000"/>
                </a:solidFill>
              </a:rPr>
              <a:t>Sometimes these problems can present 2-3 </a:t>
            </a:r>
            <a:r>
              <a:rPr lang="en-US" dirty="0" err="1" smtClean="0">
                <a:solidFill>
                  <a:srgbClr val="000000"/>
                </a:solidFill>
              </a:rPr>
              <a:t>y</a:t>
            </a:r>
            <a:r>
              <a:rPr lang="en-US" dirty="0" smtClean="0">
                <a:solidFill>
                  <a:srgbClr val="000000"/>
                </a:solidFill>
              </a:rPr>
              <a:t> after surgery.</a:t>
            </a:r>
          </a:p>
          <a:p>
            <a:pPr>
              <a:buNone/>
            </a:pPr>
            <a:r>
              <a:rPr lang="en-US" dirty="0" smtClean="0">
                <a:solidFill>
                  <a:srgbClr val="000000"/>
                </a:solidFill>
              </a:rPr>
              <a:t>CL testing probably &lt;100% predictive</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High risk #3 : Beware macular membranes</a:t>
            </a:r>
            <a:endParaRPr lang="en-US" dirty="0"/>
          </a:p>
        </p:txBody>
      </p:sp>
      <p:sp>
        <p:nvSpPr>
          <p:cNvPr id="3" name="Content Placeholder 2"/>
          <p:cNvSpPr>
            <a:spLocks noGrp="1"/>
          </p:cNvSpPr>
          <p:nvPr>
            <p:ph idx="1"/>
          </p:nvPr>
        </p:nvSpPr>
        <p:spPr/>
        <p:txBody>
          <a:bodyPr/>
          <a:lstStyle/>
          <a:p>
            <a:r>
              <a:rPr lang="en-US" sz="4400" dirty="0" smtClean="0"/>
              <a:t>Metamorphopsia / aniseikonia can be beyond the ability of optical devices to resolve</a:t>
            </a:r>
          </a:p>
          <a:p>
            <a:r>
              <a:rPr lang="en-US" sz="4400" dirty="0" smtClean="0"/>
              <a:t>Cataract surgery can cause permanent diplopia in these pts</a:t>
            </a:r>
            <a:endParaRPr lang="en-US" sz="4400" dirty="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Is the disc </a:t>
            </a:r>
            <a:r>
              <a:rPr lang="en-US" dirty="0" err="1" smtClean="0"/>
              <a:t>swollen..or</a:t>
            </a:r>
            <a:r>
              <a:rPr lang="en-US" dirty="0" smtClean="0"/>
              <a:t> is it drusen?</a:t>
            </a:r>
            <a:br>
              <a:rPr lang="en-US" dirty="0" smtClean="0"/>
            </a:br>
            <a:r>
              <a:rPr lang="en-US" sz="2222" dirty="0" smtClean="0"/>
              <a:t>IOVS  2011</a:t>
            </a:r>
            <a:endParaRPr lang="en-US" sz="2222" dirty="0"/>
          </a:p>
        </p:txBody>
      </p:sp>
      <p:pic>
        <p:nvPicPr>
          <p:cNvPr id="4" name="Content Placeholder 3" descr="kupersmith oct.tiff"/>
          <p:cNvPicPr>
            <a:picLocks noGrp="1" noChangeAspect="1"/>
          </p:cNvPicPr>
          <p:nvPr>
            <p:ph idx="1"/>
          </p:nvPr>
        </p:nvPicPr>
        <p:blipFill>
          <a:blip r:embed="rId2"/>
          <a:srcRect l="-5312" r="-5312"/>
          <a:stretch>
            <a:fillRect/>
          </a:stretch>
        </p:blipFill>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667" dirty="0" smtClean="0"/>
              <a:t>Differentiating Optic Disc Edema From Optic Nerve Head Drusen on Optical Coherence Tomography </a:t>
            </a:r>
            <a:br>
              <a:rPr lang="en-US" sz="2667" dirty="0" smtClean="0"/>
            </a:br>
            <a:r>
              <a:rPr lang="en-US" sz="2000" dirty="0" err="1" smtClean="0"/>
              <a:t>Lenworth</a:t>
            </a:r>
            <a:r>
              <a:rPr lang="en-US" sz="2000" dirty="0" smtClean="0"/>
              <a:t> N. Johnson et al    </a:t>
            </a:r>
            <a:r>
              <a:rPr lang="en-US" sz="1800" dirty="0" smtClean="0"/>
              <a:t>Arch </a:t>
            </a:r>
            <a:r>
              <a:rPr lang="en-US" sz="1800" dirty="0" err="1" smtClean="0"/>
              <a:t>Ophthalmol</a:t>
            </a:r>
            <a:r>
              <a:rPr lang="en-US" sz="1800" dirty="0" smtClean="0"/>
              <a:t> . 2009;127(1):45-49</a:t>
            </a:r>
            <a:r>
              <a:rPr lang="en-US" sz="2000" dirty="0" smtClean="0"/>
              <a:t> </a:t>
            </a:r>
            <a:endParaRPr lang="en-US" sz="2000" dirty="0"/>
          </a:p>
        </p:txBody>
      </p:sp>
      <p:pic>
        <p:nvPicPr>
          <p:cNvPr id="4" name="Content Placeholder 3" descr="oct drusen johnson.tiff"/>
          <p:cNvPicPr>
            <a:picLocks noGrp="1" noChangeAspect="1"/>
          </p:cNvPicPr>
          <p:nvPr>
            <p:ph idx="1"/>
          </p:nvPr>
        </p:nvPicPr>
        <p:blipFill>
          <a:blip r:embed="rId2"/>
          <a:srcRect l="-11690" r="-11690"/>
          <a:stretch>
            <a:fillRect/>
          </a:stretch>
        </p:blipFill>
        <p:spPr/>
      </p:pic>
      <p:sp>
        <p:nvSpPr>
          <p:cNvPr id="5" name="TextBox 4"/>
          <p:cNvSpPr txBox="1"/>
          <p:nvPr/>
        </p:nvSpPr>
        <p:spPr>
          <a:xfrm>
            <a:off x="457199" y="2162299"/>
            <a:ext cx="3885235" cy="3416320"/>
          </a:xfrm>
          <a:prstGeom prst="rect">
            <a:avLst/>
          </a:prstGeom>
          <a:noFill/>
        </p:spPr>
        <p:txBody>
          <a:bodyPr wrap="square" rtlCol="0">
            <a:spAutoFit/>
          </a:bodyPr>
          <a:lstStyle/>
          <a:p>
            <a:r>
              <a:rPr lang="en-US" sz="5400" dirty="0" smtClean="0"/>
              <a:t>KEY:</a:t>
            </a:r>
          </a:p>
          <a:p>
            <a:r>
              <a:rPr lang="en-US" sz="5400" dirty="0" smtClean="0"/>
              <a:t>Lumpy/ bumpy appearance </a:t>
            </a:r>
            <a:endParaRPr lang="en-US" sz="5400" dirty="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dirty="0" smtClean="0"/>
              <a:t>Thank you  </a:t>
            </a:r>
            <a:r>
              <a:rPr lang="en-US" sz="4400" dirty="0" smtClean="0"/>
              <a:t>&amp; good luck</a:t>
            </a:r>
            <a:endParaRPr lang="en-US" sz="4400" dirty="0"/>
          </a:p>
        </p:txBody>
      </p:sp>
      <p:sp>
        <p:nvSpPr>
          <p:cNvPr id="3" name="Content Placeholder 2"/>
          <p:cNvSpPr>
            <a:spLocks noGrp="1"/>
          </p:cNvSpPr>
          <p:nvPr>
            <p:ph idx="1"/>
          </p:nvPr>
        </p:nvSpPr>
        <p:spPr>
          <a:xfrm>
            <a:off x="457200" y="1600200"/>
            <a:ext cx="3454400" cy="4873752"/>
          </a:xfrm>
        </p:spPr>
        <p:txBody>
          <a:bodyPr>
            <a:normAutofit/>
          </a:bodyPr>
          <a:lstStyle/>
          <a:p>
            <a:pPr>
              <a:buNone/>
            </a:pPr>
            <a:endParaRPr lang="en-US" sz="3200" dirty="0" smtClean="0"/>
          </a:p>
          <a:p>
            <a:pPr>
              <a:buNone/>
            </a:pPr>
            <a:endParaRPr lang="en-US" sz="3200" dirty="0" smtClean="0"/>
          </a:p>
          <a:p>
            <a:pPr>
              <a:buNone/>
            </a:pPr>
            <a:r>
              <a:rPr lang="en-US" sz="3200" dirty="0" smtClean="0"/>
              <a:t>When assessing your results, you need to get the whole picture</a:t>
            </a:r>
          </a:p>
        </p:txBody>
      </p:sp>
      <p:pic>
        <p:nvPicPr>
          <p:cNvPr id="4" name="Will.Tell.Duanes?wmv.wmv">
            <a:hlinkClick r:id="" action="ppaction://media"/>
          </p:cNvPr>
          <p:cNvPicPr/>
          <p:nvPr>
            <a:videoFile r:link="rId1"/>
          </p:nvPr>
        </p:nvPicPr>
        <p:blipFill>
          <a:blip r:embed="rId3"/>
          <a:stretch>
            <a:fillRect/>
          </a:stretch>
        </p:blipFill>
        <p:spPr>
          <a:xfrm>
            <a:off x="3911600" y="2816352"/>
            <a:ext cx="4876800" cy="3657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43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3838"/>
            <a:ext cx="8229600" cy="1143000"/>
          </a:xfrm>
        </p:spPr>
        <p:txBody>
          <a:bodyPr>
            <a:normAutofit fontScale="90000"/>
          </a:bodyPr>
          <a:lstStyle/>
          <a:p>
            <a:r>
              <a:rPr lang="en-US" sz="2222" b="1" u="sng" dirty="0" smtClean="0">
                <a:hlinkClick r:id="rId3"/>
              </a:rPr>
              <a:t>Long-Term Outcome of Medial Rectus Recession and Pulley Posterior Fixation in Esotropia With High AC/A Ratio.</a:t>
            </a:r>
            <a:r>
              <a:rPr lang="en-US" sz="2222" b="1" u="sng" dirty="0" smtClean="0"/>
              <a:t/>
            </a:r>
            <a:br>
              <a:rPr lang="en-US" sz="2222" b="1" u="sng" dirty="0" smtClean="0"/>
            </a:br>
            <a:r>
              <a:rPr lang="en-US" sz="2000" b="1" u="sng" dirty="0" smtClean="0">
                <a:hlinkClick r:id="rId4"/>
              </a:rPr>
              <a:t>Wabulembo G, </a:t>
            </a:r>
            <a:r>
              <a:rPr lang="en-US" sz="2000" b="1" u="sng" dirty="0" smtClean="0">
                <a:hlinkClick r:id="rId5"/>
              </a:rPr>
              <a:t>Demer JL. @ Jules </a:t>
            </a:r>
            <a:r>
              <a:rPr lang="en-US" sz="2000" b="1" u="sng" dirty="0" err="1" smtClean="0">
                <a:hlinkClick r:id="rId5"/>
              </a:rPr>
              <a:t>Stein</a:t>
            </a:r>
            <a:r>
              <a:rPr lang="en-US" sz="1800" u="sng" dirty="0" err="1" smtClean="0">
                <a:hlinkClick r:id="rId3"/>
              </a:rPr>
              <a:t>Strabismus</a:t>
            </a:r>
            <a:r>
              <a:rPr lang="en-US" sz="1800" u="sng" dirty="0" smtClean="0">
                <a:hlinkClick r:id="rId3"/>
              </a:rPr>
              <a:t>. 2012 Sep;20(3):115-20.</a:t>
            </a:r>
            <a:r>
              <a:rPr lang="en-US" b="1" u="sng" dirty="0" smtClean="0"/>
              <a:t/>
            </a:r>
            <a:br>
              <a:rPr lang="en-US" b="1" u="sng" dirty="0" smtClean="0"/>
            </a:br>
            <a:r>
              <a:rPr lang="en-US" b="1" u="sng" dirty="0" smtClean="0"/>
              <a:t/>
            </a:r>
            <a:br>
              <a:rPr lang="en-US" b="1" u="sng" dirty="0" smtClean="0"/>
            </a:br>
            <a:endParaRPr lang="en-US" dirty="0"/>
          </a:p>
        </p:txBody>
      </p:sp>
      <p:sp>
        <p:nvSpPr>
          <p:cNvPr id="3" name="Content Placeholder 2"/>
          <p:cNvSpPr>
            <a:spLocks noGrp="1"/>
          </p:cNvSpPr>
          <p:nvPr>
            <p:ph idx="1"/>
          </p:nvPr>
        </p:nvSpPr>
        <p:spPr>
          <a:xfrm>
            <a:off x="457200" y="1910328"/>
            <a:ext cx="8229600" cy="4525963"/>
          </a:xfrm>
        </p:spPr>
        <p:txBody>
          <a:bodyPr>
            <a:normAutofit fontScale="70000" lnSpcReduction="20000"/>
          </a:bodyPr>
          <a:lstStyle/>
          <a:p>
            <a:r>
              <a:rPr lang="en-US" b="1" u="sng" dirty="0" smtClean="0">
                <a:hlinkClick r:id="rId5"/>
              </a:rPr>
              <a:t>Medial rectus (MR) recession with pulley posterior fixation (PF) can be used to treat esotropia (ET) with a high AC/A ratio</a:t>
            </a:r>
          </a:p>
          <a:p>
            <a:r>
              <a:rPr lang="en-US" b="1" u="sng" dirty="0" smtClean="0">
                <a:hlinkClick r:id="rId5"/>
              </a:rPr>
              <a:t>N=21   </a:t>
            </a:r>
            <a:r>
              <a:rPr lang="en-US" i="1" dirty="0" smtClean="0">
                <a:hlinkClick r:id="rId5"/>
              </a:rPr>
              <a:t>LK 26</a:t>
            </a:r>
            <a:endParaRPr lang="en-US" b="1" i="1" u="sng" dirty="0" smtClean="0">
              <a:solidFill>
                <a:srgbClr val="FF0000"/>
              </a:solidFill>
              <a:hlinkClick r:id="rId5"/>
            </a:endParaRPr>
          </a:p>
          <a:p>
            <a:r>
              <a:rPr lang="en-US" b="1" u="sng" dirty="0" smtClean="0">
                <a:hlinkClick r:id="rId5"/>
              </a:rPr>
              <a:t>Distance and near pre-operative ET averaged </a:t>
            </a:r>
            <a:r>
              <a:rPr lang="en-US" i="1" dirty="0" smtClean="0">
                <a:hlinkClick r:id="rId5"/>
              </a:rPr>
              <a:t>LK 23 </a:t>
            </a:r>
            <a:r>
              <a:rPr lang="en-US" b="1" u="sng" dirty="0" smtClean="0">
                <a:hlinkClick r:id="rId5"/>
              </a:rPr>
              <a:t>19.6Δ  ± 10.5Δ and 36.9Δ ±18.9Δ, respectively. Mean near-distance (N-D) disparity was  </a:t>
            </a:r>
            <a:r>
              <a:rPr lang="en-US" i="1" dirty="0" smtClean="0">
                <a:hlinkClick r:id="rId5"/>
              </a:rPr>
              <a:t>LK 26.4  </a:t>
            </a:r>
            <a:r>
              <a:rPr lang="en-US" b="1" u="sng" dirty="0" smtClean="0">
                <a:hlinkClick r:id="rId5"/>
              </a:rPr>
              <a:t>16.4Δ ± 12.3Δ. </a:t>
            </a:r>
          </a:p>
          <a:p>
            <a:r>
              <a:rPr lang="en-US" b="1" u="sng" dirty="0" smtClean="0">
                <a:hlinkClick r:id="rId5"/>
              </a:rPr>
              <a:t>The MR recession averaged 4.4 ± 0.9 mm. </a:t>
            </a:r>
          </a:p>
          <a:p>
            <a:r>
              <a:rPr lang="en-US" b="1" u="sng" dirty="0" smtClean="0">
                <a:hlinkClick r:id="rId5"/>
              </a:rPr>
              <a:t>Early mean postoperative ET was </a:t>
            </a:r>
            <a:r>
              <a:rPr lang="en-US" i="1" dirty="0" smtClean="0">
                <a:hlinkClick r:id="rId5"/>
              </a:rPr>
              <a:t>LK 0.5 XT  </a:t>
            </a:r>
            <a:r>
              <a:rPr lang="en-US" b="1" u="sng" dirty="0" smtClean="0">
                <a:hlinkClick r:id="rId5"/>
              </a:rPr>
              <a:t> 1.3 ± 3.3Δ at distance and 2.8Δ ± 5.2Δ at near. </a:t>
            </a:r>
          </a:p>
          <a:p>
            <a:r>
              <a:rPr lang="en-US" b="1" u="sng" dirty="0" smtClean="0">
                <a:hlinkClick r:id="rId5"/>
              </a:rPr>
              <a:t>Mean late postoperative ET was 0.1Δ ± 5.8Δ and 1.0Δ ± 6.2Δ at distance and near, respectively. </a:t>
            </a:r>
          </a:p>
          <a:p>
            <a:r>
              <a:rPr lang="en-US" b="1" u="sng" dirty="0" smtClean="0">
                <a:hlinkClick r:id="rId5"/>
              </a:rPr>
              <a:t>At the final postoperative examination, mean N-D disparity was reduced to 0.9Δ ± 3.6Δ.   </a:t>
            </a:r>
            <a:r>
              <a:rPr lang="en-US" i="1" dirty="0" smtClean="0">
                <a:hlinkClick r:id="rId5"/>
              </a:rPr>
              <a:t>LK 4.5</a:t>
            </a:r>
            <a:r>
              <a:rPr lang="en-US" b="1" u="sng" dirty="0" smtClean="0">
                <a:hlinkClick r:id="rId5"/>
              </a:rPr>
              <a:t>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ＭＳ ゴシック"/>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ＭＳ ゴシック"/>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Solstice.thmx</Template>
  <TotalTime>6484</TotalTime>
  <Words>6513</Words>
  <Application>Microsoft Macintosh PowerPoint</Application>
  <PresentationFormat>On-screen Show (4:3)</PresentationFormat>
  <Paragraphs>472</Paragraphs>
  <Slides>86</Slides>
  <Notes>11</Notes>
  <HiddenSlides>0</HiddenSlides>
  <MMClips>1</MMClips>
  <ScaleCrop>false</ScaleCrop>
  <HeadingPairs>
    <vt:vector size="4" baseType="variant">
      <vt:variant>
        <vt:lpstr>Design Template</vt:lpstr>
      </vt:variant>
      <vt:variant>
        <vt:i4>1</vt:i4>
      </vt:variant>
      <vt:variant>
        <vt:lpstr>Slide Titles</vt:lpstr>
      </vt:variant>
      <vt:variant>
        <vt:i4>86</vt:i4>
      </vt:variant>
    </vt:vector>
  </HeadingPairs>
  <TitlesOfParts>
    <vt:vector size="87" baseType="lpstr">
      <vt:lpstr>Solstice</vt:lpstr>
      <vt:lpstr>Amblyopia and Strabismus: Latest Information on Patching, Strabismus and Research</vt:lpstr>
      <vt:lpstr>1st stop: Infantile onset esotropia</vt:lpstr>
      <vt:lpstr>The Cause of Infantile Strabismus Lies Upstairs in the Cerebral Cortex, Not Downstairs in the Brainstem Tychsen, L            Editorial     Archives Ophthal  Aug 2012</vt:lpstr>
      <vt:lpstr>Can Ophthalmologists Repair the Brain in Infantile Esotropia?  Early Surgery, Stereopsis, Monoﬁxation Syndrome, and the Legacy of Marshall Parks   Lawrence Tychsen       J AAPOS 2005;9:510-521</vt:lpstr>
      <vt:lpstr>1. Stereopsis emerges abruptly in human during the ﬁrst 3 - 5 mo  2. Roughly equal proportions of normal and (prismatically aligned) esotropic infants possess the capacity for stereopsis 3. This capacity degenerates pathologically within a few months in uncorrected esotropes.</vt:lpstr>
      <vt:lpstr>The graph of Figure 5A shows that there is no obvious correlation between age of onset of misalignment and subsequent attainment of stereopsis.  When the data are reanalyzed with strict attention to duration of misalignment, a strong correlation is evident: shorter durations mean better stereopsis. Excellent outcomes may be achievable in infants operated upon within 60 days of strabismus onset.</vt:lpstr>
      <vt:lpstr>Is it really esotropia?..or not</vt:lpstr>
      <vt:lpstr>Pseudo strabismus: is it?</vt:lpstr>
      <vt:lpstr>Pseudo strabismus: is it?</vt:lpstr>
      <vt:lpstr>Incidence of esotropia developing in subjects previously diagnosed with pseudoesotropia: a pilot study. Strabismus. 2012 Sep;20(3):124-6.        Anwar DS, Woreta FA, Weng CY, Repka MX. Wilmer Institute </vt:lpstr>
      <vt:lpstr>Left-Sided Predominance in Pseudo-esotropia. </vt:lpstr>
      <vt:lpstr>Mayo longitudinal studies on ET</vt:lpstr>
      <vt:lpstr>The Long-term Follow-up of Accommodative Esotropia AET  in a Population-based Cohort of Children</vt:lpstr>
      <vt:lpstr>Clinical Features Predictive of Successfully Weaning From  Spectacles Those Children With Accommodative Esotropia Lambert, S et alii    J AAPOS 2003;7:7-13</vt:lpstr>
      <vt:lpstr>Long-term Follow-up of Acquired Nonaccommodative Esotropia in a Population-based Cohort</vt:lpstr>
      <vt:lpstr>Esotropia : Full +?  Half +?</vt:lpstr>
      <vt:lpstr>THE INFLUENCE OF REFRACTIVE ERROR MANAGEMENT ON THE NATURAL HISTORY AND TREATMENT OUTCOME OF ACCOMMODATIVE ESOTROPIA AET </vt:lpstr>
      <vt:lpstr>THE INFLUENCE OF REFRACTIVE ERROR MANAGEMENT ON THE NATURAL HISTORY AND TREATMENT OUTCOME OF ACCOMMODATIVE ESOTROPIA </vt:lpstr>
      <vt:lpstr>THE INFLUENCE OF REFRACTIVE ERROR MANAGEMENT ON THE NATURAL HISTORY AND TREATMENT OUTCOME OF ACCOMMODATIVE ESOTROPIA </vt:lpstr>
      <vt:lpstr>Genetics of ET &amp; XT</vt:lpstr>
      <vt:lpstr>Genetics of ET &amp; XT</vt:lpstr>
      <vt:lpstr>Refraction, amblyopia, strabismus</vt:lpstr>
      <vt:lpstr>Laser In Situ Keratomileusis for the Treatment of Refractive Accommodative Esotropia  de Pagano &amp;  Pagano, Ophthalmology 2012;119:159 –163  Argentina </vt:lpstr>
      <vt:lpstr> LASIK as an alternative line to treat noncompliant esotropic children. Saeed A, Ebsar Eye Center, Benha University, Benha, Egypt Clin Ophthalmol. 2011;5:1795-801. Epub 2011 Dec 20.. </vt:lpstr>
      <vt:lpstr>Pediatric refractive surgery: Corneal and intraocular techniques and beyond            #1 Evelyn A. Paysse,  Lawrence Tychsen, and Erin Stahl, MD     J AAPOS 2012;16:291-297</vt:lpstr>
      <vt:lpstr>Pediatric refractive surgery: Corneal and intraocular techniques and beyond              #2 Evelyn A. Paysse, MD,a Lawrence Tychsen, MD,b and Erin Stahl, MD     J AAPOS 2012;16:291-297</vt:lpstr>
      <vt:lpstr>Pediatric refractive surgery: Corneal and intraocular techniques and beyond             #3 Evelyn A. Paysse, MD,a Lawrence Tychsen, MD,b and Erin Stahl, MD     J AAPOS 2012;16:291-297</vt:lpstr>
      <vt:lpstr>Esotropia surgery</vt:lpstr>
      <vt:lpstr>Advances in surgery 1. ET with very high convergence excess ≈ AC/A ratio </vt:lpstr>
      <vt:lpstr>MR pulley sutures</vt:lpstr>
      <vt:lpstr>MR pulley suture</vt:lpstr>
      <vt:lpstr>MR pulley suture</vt:lpstr>
      <vt:lpstr>MR pulley suture</vt:lpstr>
      <vt:lpstr>Long-Term Outcome of Medial Rectus Recession and Pulley Posterior Fixation in Esotropia With High AC/A Ratio. Wabulembo G, Demer JL. @ Jules SteinStrabismus. 2012 Sep;20(3):115-20.  </vt:lpstr>
      <vt:lpstr>Esotropia surgery in poorer prognosis children</vt:lpstr>
      <vt:lpstr>ET surgery in poorer prognosis children</vt:lpstr>
      <vt:lpstr>. Outcomes of strabismus surgery for esotropia in children with down syndrome compared with matched controls. Motley WW 3rd, Melson AT, Gray ME, Salisbury SR. J Pediatr Ophthalmol Strabismus. 2012 Jul 1;49(4):211-4. </vt:lpstr>
      <vt:lpstr>Repair of strabismus and binocular fusion in children with cerebral palsy: gross motor function classification scale. IOVS. 2011 Sep.Missouri  USA</vt:lpstr>
      <vt:lpstr>ALBINISM – NEW INFORMATION</vt:lpstr>
      <vt:lpstr>Refractive proﬁle in oculocutaneous albinism and its correlation with ﬁnal visual outcome  Yahalom et al       Jerusalem   Br J Ophthalmol 2012;96:537-9 </vt:lpstr>
      <vt:lpstr>Refractive proﬁle in oculocutaneous albinism and its correlation with ﬁnal visual outcome  Yahalom et al       Jerusalem   Br J Ophthalmol 2012;96:537-9 </vt:lpstr>
      <vt:lpstr>Refractive proﬁle in oculocutaneous albinism and its correlation with ﬁnal visual outcome  Yahalom et al       Jerusalem   Br J Ophthalmol 2012;96:537-9 </vt:lpstr>
      <vt:lpstr>Positive Angle Kappa: A Sign of Albinism in Patients With CN MICHAEL C. BRODSKY, MD, AND KATHERINE J. FRAY, CO </vt:lpstr>
      <vt:lpstr>Amblyopia</vt:lpstr>
      <vt:lpstr>Amblyopia is it a bilateral disease?</vt:lpstr>
      <vt:lpstr>Effect of Age on Response to Amblyopia Treatment in Children PEDIG   Jnl Club   Arch Ophth July 2011</vt:lpstr>
      <vt:lpstr>Effect of Age on Response to Amblyopia Treatment in Children PEDIG   Jnl Club   Arch Ophth July 2011</vt:lpstr>
      <vt:lpstr>Aniseikonia and other ‘new’ causes of diplopia diplopia</vt:lpstr>
      <vt:lpstr>Old Diplopia  Qs </vt:lpstr>
      <vt:lpstr>‘New’ diplopia Qs –  under-recognised  SENSORY &amp; MOTOR BARRIERS TO FUSION</vt:lpstr>
      <vt:lpstr>Case 1: Reducing anisometropia - “sensible” cataract surgery</vt:lpstr>
      <vt:lpstr>Knapp’s Rule </vt:lpstr>
      <vt:lpstr>56 yo Dr Caught “Knapping”? *</vt:lpstr>
      <vt:lpstr>Measuring aniseikonia </vt:lpstr>
      <vt:lpstr>Slide 55</vt:lpstr>
      <vt:lpstr>MEASURING ANISEIKONIA 2: AWAYA’S NEW ANISEIKONIA TEST  (NAT)</vt:lpstr>
      <vt:lpstr>Differences in Tests of Aniseikonia Glen McCormack,* Eli Peli,t and Patrick Stone* IOVS, Vol. 33, No. 6, May 1992  </vt:lpstr>
      <vt:lpstr>MEASURING ANISEIKONIA 3 most ‘real life’ measurement:    SIZE LENSES up to ±13%</vt:lpstr>
      <vt:lpstr>56 yo Dr 2 very important Qs</vt:lpstr>
      <vt:lpstr>Surgical / permanent  MV  ≠ intermittent / temporary MV   1</vt:lpstr>
      <vt:lpstr>Surgical / permanent  MV  ≠ intermittent / temporary MV    2</vt:lpstr>
      <vt:lpstr>Surgical / permanent  MV  ≠ intermittent / temporary MV      3</vt:lpstr>
      <vt:lpstr>Slide 63</vt:lpstr>
      <vt:lpstr>How much anisometropia is it safe to:  1. reduce?                 2. introduce ?</vt:lpstr>
      <vt:lpstr>How much anisometropia is it safe to:      2. introduce ?</vt:lpstr>
      <vt:lpstr>Slide 66</vt:lpstr>
      <vt:lpstr>Modern macular treatments preserve acuity but do not prevent metamorphopsia &amp; aniseikonia</vt:lpstr>
      <vt:lpstr>Diplopia Secondary to Aniseikonia Associated With Macular Disease Arch Ophthalmol. 1999;117:896-899  Nancy M. Benegas, MD; James Egbert, MD; W. Keith Engel, MD; Burton J. Kushner, MD </vt:lpstr>
      <vt:lpstr>ANISEIKONIA INSPECTOR</vt:lpstr>
      <vt:lpstr>Aniseikonia Inspector Testing</vt:lpstr>
      <vt:lpstr>Minimising Aniseikonia</vt:lpstr>
      <vt:lpstr>Slide 72</vt:lpstr>
      <vt:lpstr>Slide 73</vt:lpstr>
      <vt:lpstr>Aniseikona and motor fusion</vt:lpstr>
      <vt:lpstr>Case 2: : A newly recognised  mechanism for small angle diplopia  in the elderly: Saggy eye muscles</vt:lpstr>
      <vt:lpstr>Slide 76</vt:lpstr>
      <vt:lpstr>Slide 77</vt:lpstr>
      <vt:lpstr>LR-SR inter-muscular sling</vt:lpstr>
      <vt:lpstr>High risk #1: Beware correcting /  ‘improving’   anisometropia</vt:lpstr>
      <vt:lpstr>High risk #2: Beware of monovision</vt:lpstr>
      <vt:lpstr>High risk #3 : Beware macular membranes</vt:lpstr>
      <vt:lpstr>Is the disc swollen..or is it drusen? IOVS  2011</vt:lpstr>
      <vt:lpstr>Differentiating Optic Disc Edema From Optic Nerve Head Drusen on Optical Coherence Tomography  Lenworth N. Johnson et al    Arch Ophthalmol . 2009;127(1):45-49 </vt:lpstr>
      <vt:lpstr>Thank you  &amp; good luck</vt:lpstr>
      <vt:lpstr>Slide 85</vt:lpstr>
      <vt:lpstr>Long-Term Outcome of Medial Rectus Recession and Pulley Posterior Fixation in Esotropia With High AC/A Ratio. Wabulembo G, Demer JL. @ Jules SteinStrabismus. 2012 Sep;20(3):115-20.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Amblyopia and Strabismus: Latest Information on Patching, Strabismus and Research</dc:title>
  <dc:creator>lionel kowal</dc:creator>
  <cp:lastModifiedBy>lionel kowal</cp:lastModifiedBy>
  <cp:revision>6</cp:revision>
  <dcterms:created xsi:type="dcterms:W3CDTF">2012-09-01T03:49:10Z</dcterms:created>
  <dcterms:modified xsi:type="dcterms:W3CDTF">2012-09-01T03:59:48Z</dcterms:modified>
</cp:coreProperties>
</file>