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96" r:id="rId3"/>
    <p:sldId id="302" r:id="rId4"/>
    <p:sldId id="301" r:id="rId5"/>
    <p:sldId id="262" r:id="rId6"/>
    <p:sldId id="257" r:id="rId7"/>
    <p:sldId id="258" r:id="rId8"/>
    <p:sldId id="259" r:id="rId9"/>
    <p:sldId id="293" r:id="rId10"/>
    <p:sldId id="261" r:id="rId11"/>
    <p:sldId id="266" r:id="rId12"/>
    <p:sldId id="299" r:id="rId13"/>
    <p:sldId id="263" r:id="rId14"/>
    <p:sldId id="294" r:id="rId15"/>
    <p:sldId id="270" r:id="rId16"/>
    <p:sldId id="300" r:id="rId17"/>
    <p:sldId id="287" r:id="rId18"/>
    <p:sldId id="264" r:id="rId19"/>
    <p:sldId id="288" r:id="rId20"/>
    <p:sldId id="303" r:id="rId21"/>
    <p:sldId id="290" r:id="rId22"/>
    <p:sldId id="289" r:id="rId23"/>
    <p:sldId id="271" r:id="rId24"/>
    <p:sldId id="274" r:id="rId25"/>
    <p:sldId id="292" r:id="rId26"/>
    <p:sldId id="304" r:id="rId27"/>
    <p:sldId id="305" r:id="rId28"/>
    <p:sldId id="306" r:id="rId29"/>
    <p:sldId id="307" r:id="rId30"/>
    <p:sldId id="308" r:id="rId31"/>
    <p:sldId id="273" r:id="rId32"/>
    <p:sldId id="278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76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8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36B1E-622A-E241-AE46-B0F505536F8E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70E9E-5C43-514A-8DD2-F24364326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10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how do we sort out this kid in the corner?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0E9E-5C43-514A-8DD2-F243643262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B4D2-51F6-AA49-B9EE-182305FE72F3}" type="slidenum">
              <a:rPr lang="en-NZ">
                <a:latin typeface="Times New Roman" pitchFamily="-106" charset="0"/>
              </a:rPr>
              <a:pPr/>
              <a:t>17</a:t>
            </a:fld>
            <a:endParaRPr lang="en-NZ">
              <a:latin typeface="Times New Roman" pitchFamily="-10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anchor="ctr"/>
          <a:lstStyle/>
          <a:p>
            <a:endParaRPr lang="en-US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0E9E-5C43-514A-8DD2-F243643262F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29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EA737-ED1A-C649-9BE1-8D8FD4BB52A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70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DF6749-A89B-8A4D-98A7-DA4CE663EF3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B51617-05D2-CB48-9CC6-9E0F2C43E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tiff"/><Relationship Id="rId7" Type="http://schemas.openxmlformats.org/officeDocument/2006/relationships/image" Target="../media/image12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hyperlink" Target="http://www.ncbi.nlm.nih.gov/pubmed?term=Galli%20M%5bAuthor%5d&amp;cauthor=true&amp;cauthor_uid=22929446" TargetMode="External"/><Relationship Id="rId7" Type="http://schemas.openxmlformats.org/officeDocument/2006/relationships/image" Target="../media/image10.tiff"/><Relationship Id="rId2" Type="http://schemas.openxmlformats.org/officeDocument/2006/relationships/hyperlink" Target="http://www.ncbi.nlm.nih.gov/pubmed?term=Lueder%20GT%5bAuthor%5d&amp;cauthor=true&amp;cauthor_uid=229294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2.tiff"/><Relationship Id="rId4" Type="http://schemas.openxmlformats.org/officeDocument/2006/relationships/hyperlink" Target="http://www.ncbi.nlm.nih.gov/pubmed/2292944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0.tiff"/><Relationship Id="rId4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32.tiff"/><Relationship Id="rId4" Type="http://schemas.openxmlformats.org/officeDocument/2006/relationships/image" Target="../media/image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../media/image2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4.tiff"/><Relationship Id="rId4" Type="http://schemas.openxmlformats.org/officeDocument/2006/relationships/image" Target="../media/image7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5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5.tiff"/><Relationship Id="rId5" Type="http://schemas.openxmlformats.org/officeDocument/2006/relationships/image" Target="../media/image12.tiff"/><Relationship Id="rId10" Type="http://schemas.openxmlformats.org/officeDocument/2006/relationships/image" Target="../media/image16.tiff"/><Relationship Id="rId4" Type="http://schemas.openxmlformats.org/officeDocument/2006/relationships/image" Target="../media/image11.tiff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28" y="457558"/>
            <a:ext cx="7501458" cy="2422767"/>
          </a:xfrm>
        </p:spPr>
        <p:txBody>
          <a:bodyPr>
            <a:normAutofit/>
          </a:bodyPr>
          <a:lstStyle/>
          <a:p>
            <a:r>
              <a:rPr lang="en-US" dirty="0" smtClean="0"/>
              <a:t>Abnormal Head Posture :  </a:t>
            </a:r>
            <a:br>
              <a:rPr lang="en-US" dirty="0" smtClean="0"/>
            </a:br>
            <a:r>
              <a:rPr lang="en-US" sz="2400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look @ an old problem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NIPOSS	/ CYBERSIGHT 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8992" y="5245772"/>
            <a:ext cx="6400800" cy="1752600"/>
          </a:xfrm>
        </p:spPr>
        <p:txBody>
          <a:bodyPr/>
          <a:lstStyle/>
          <a:p>
            <a:r>
              <a:rPr lang="en-US" dirty="0" smtClean="0"/>
              <a:t>Lionel Kowal</a:t>
            </a:r>
          </a:p>
          <a:p>
            <a:r>
              <a:rPr lang="en-US" dirty="0" smtClean="0"/>
              <a:t>Royal Victorian Eye &amp; Ear Hospital</a:t>
            </a:r>
          </a:p>
          <a:p>
            <a:r>
              <a:rPr lang="en-US" dirty="0" smtClean="0"/>
              <a:t>Melbourne, Australia  </a:t>
            </a:r>
            <a:endParaRPr lang="en-US" dirty="0"/>
          </a:p>
        </p:txBody>
      </p:sp>
      <p:pic>
        <p:nvPicPr>
          <p:cNvPr id="6" name="Content Placeholder 3" descr="J.Poole  1.jpg"/>
          <p:cNvPicPr>
            <a:picLocks noGrp="1" noChangeAspect="1"/>
          </p:cNvPicPr>
          <p:nvPr/>
        </p:nvPicPr>
        <p:blipFill>
          <a:blip r:embed="rId3"/>
          <a:srcRect l="6718" r="5795"/>
          <a:stretch>
            <a:fillRect/>
          </a:stretch>
        </p:blipFill>
        <p:spPr>
          <a:xfrm>
            <a:off x="6524907" y="635057"/>
            <a:ext cx="2619093" cy="2245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514" y="42949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69889" y="419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248"/>
            <a:ext cx="8229600" cy="1143000"/>
          </a:xfrm>
        </p:spPr>
        <p:txBody>
          <a:bodyPr/>
          <a:lstStyle/>
          <a:p>
            <a:r>
              <a:rPr lang="en-US" b="1" dirty="0" smtClean="0"/>
              <a:t>Today’s examples: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HT Head Tilt to L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     </a:t>
            </a:r>
          </a:p>
          <a:p>
            <a:r>
              <a:rPr lang="en-US" dirty="0" smtClean="0">
                <a:latin typeface="Arial"/>
                <a:cs typeface="Arial"/>
              </a:rPr>
              <a:t>FT Face Turn to L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TU Tip Up    </a:t>
            </a:r>
          </a:p>
          <a:p>
            <a:r>
              <a:rPr lang="en-US" dirty="0" smtClean="0">
                <a:latin typeface="Arial"/>
                <a:cs typeface="Arial"/>
              </a:rPr>
              <a:t>TD Tip Down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ANY HT, FT, TU/TD as the null for nystagmus : needs evaluation for</a:t>
            </a:r>
            <a:r>
              <a:rPr lang="en-US" dirty="0">
                <a:latin typeface="Arial"/>
                <a:cs typeface="Arial"/>
              </a:rPr>
              <a:t>  </a:t>
            </a:r>
            <a:r>
              <a:rPr lang="en-US" dirty="0" smtClean="0">
                <a:latin typeface="Arial"/>
                <a:cs typeface="Arial"/>
              </a:rPr>
              <a:t>convergence null for near &amp; DISTANCE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C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65" y="1117203"/>
            <a:ext cx="1173608" cy="1165225"/>
          </a:xfrm>
          <a:prstGeom prst="rect">
            <a:avLst/>
          </a:prstGeom>
        </p:spPr>
      </p:pic>
      <p:pic>
        <p:nvPicPr>
          <p:cNvPr id="5" name="Picture 4" descr="E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116" y="2455863"/>
            <a:ext cx="1231900" cy="1206500"/>
          </a:xfrm>
          <a:prstGeom prst="rect">
            <a:avLst/>
          </a:prstGeom>
        </p:spPr>
      </p:pic>
      <p:pic>
        <p:nvPicPr>
          <p:cNvPr id="6" name="Picture 5" descr="F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86" y="3718807"/>
            <a:ext cx="1491909" cy="1387475"/>
          </a:xfrm>
          <a:prstGeom prst="rect">
            <a:avLst/>
          </a:prstGeom>
        </p:spPr>
      </p:pic>
      <p:pic>
        <p:nvPicPr>
          <p:cNvPr id="7" name="Picture 6" descr="G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934" y="3765196"/>
            <a:ext cx="1299187" cy="131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516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SEMINAL Qs:  is the AHP present / driven by -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6270"/>
            <a:ext cx="5379178" cy="55593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BEC   both eyes closed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     </a:t>
            </a:r>
          </a:p>
          <a:p>
            <a:r>
              <a:rPr lang="en-US" dirty="0" smtClean="0">
                <a:latin typeface="Arial"/>
                <a:cs typeface="Arial"/>
              </a:rPr>
              <a:t>BEO   only with both eyes open………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      </a:t>
            </a:r>
          </a:p>
          <a:p>
            <a:r>
              <a:rPr lang="en-US" dirty="0" smtClean="0">
                <a:latin typeface="Arial"/>
                <a:cs typeface="Arial"/>
              </a:rPr>
              <a:t>RF   right eye fixing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LF   left eye fixing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EE  either eye fixing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Does pinhole fix the AHP? Uncorrected Astigmatism is probably the cause   </a:t>
            </a:r>
          </a:p>
        </p:txBody>
      </p:sp>
      <p:pic>
        <p:nvPicPr>
          <p:cNvPr id="4" name="Picture 3" descr="C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695" y="1056769"/>
            <a:ext cx="1009473" cy="1016203"/>
          </a:xfrm>
          <a:prstGeom prst="rect">
            <a:avLst/>
          </a:prstGeom>
        </p:spPr>
      </p:pic>
      <p:pic>
        <p:nvPicPr>
          <p:cNvPr id="6" name="Picture 5" descr="C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82" y="2620176"/>
            <a:ext cx="885097" cy="932392"/>
          </a:xfrm>
          <a:prstGeom prst="rect">
            <a:avLst/>
          </a:prstGeom>
        </p:spPr>
      </p:pic>
      <p:pic>
        <p:nvPicPr>
          <p:cNvPr id="7" name="Picture 6" descr="A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672" y="2575935"/>
            <a:ext cx="963706" cy="999211"/>
          </a:xfrm>
          <a:prstGeom prst="rect">
            <a:avLst/>
          </a:prstGeom>
        </p:spPr>
      </p:pic>
      <p:pic>
        <p:nvPicPr>
          <p:cNvPr id="9" name="Picture 8" descr="A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146" y="3412868"/>
            <a:ext cx="1150408" cy="1210956"/>
          </a:xfrm>
          <a:prstGeom prst="rect">
            <a:avLst/>
          </a:prstGeom>
        </p:spPr>
      </p:pic>
      <p:pic>
        <p:nvPicPr>
          <p:cNvPr id="10" name="Picture 9" descr="C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05" y="4615038"/>
            <a:ext cx="1060149" cy="1116798"/>
          </a:xfrm>
          <a:prstGeom prst="rect">
            <a:avLst/>
          </a:prstGeom>
        </p:spPr>
      </p:pic>
      <p:pic>
        <p:nvPicPr>
          <p:cNvPr id="11" name="Picture 10" descr="C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603" y="4615038"/>
            <a:ext cx="1096988" cy="1159228"/>
          </a:xfrm>
          <a:prstGeom prst="rect">
            <a:avLst/>
          </a:prstGeom>
        </p:spPr>
      </p:pic>
      <p:pic>
        <p:nvPicPr>
          <p:cNvPr id="12" name="Picture 11" descr="C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582" y="3514380"/>
            <a:ext cx="1113670" cy="1176858"/>
          </a:xfrm>
          <a:prstGeom prst="rect">
            <a:avLst/>
          </a:prstGeom>
        </p:spPr>
      </p:pic>
      <p:pic>
        <p:nvPicPr>
          <p:cNvPr id="13" name="Picture 12" descr="C2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554" y="1695221"/>
            <a:ext cx="1063946" cy="1056347"/>
          </a:xfrm>
          <a:prstGeom prst="rect">
            <a:avLst/>
          </a:prstGeom>
        </p:spPr>
      </p:pic>
      <p:pic>
        <p:nvPicPr>
          <p:cNvPr id="14" name="Picture 13" descr="A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914" y="1532809"/>
            <a:ext cx="1177285" cy="1220658"/>
          </a:xfrm>
          <a:prstGeom prst="rect">
            <a:avLst/>
          </a:prstGeom>
        </p:spPr>
      </p:pic>
      <p:pic>
        <p:nvPicPr>
          <p:cNvPr id="15" name="Picture 14" descr="A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006" y="1547408"/>
            <a:ext cx="1139994" cy="1199994"/>
          </a:xfrm>
          <a:prstGeom prst="rect">
            <a:avLst/>
          </a:prstGeom>
        </p:spPr>
      </p:pic>
      <p:pic>
        <p:nvPicPr>
          <p:cNvPr id="5" name="Picture 4" descr="pinhole glass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821" y="5614916"/>
            <a:ext cx="2453166" cy="124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0" t="5753" r="5425" b="26857"/>
          <a:stretch/>
        </p:blipFill>
        <p:spPr>
          <a:xfrm rot="10800000">
            <a:off x="4389746" y="274636"/>
            <a:ext cx="4891432" cy="6263883"/>
          </a:xfrm>
        </p:spPr>
      </p:pic>
      <p:pic>
        <p:nvPicPr>
          <p:cNvPr id="5" name="Picture 4" descr="sca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2"/>
          <a:stretch/>
        </p:blipFill>
        <p:spPr>
          <a:xfrm>
            <a:off x="-109744" y="319481"/>
            <a:ext cx="4814728" cy="6538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1440" y="6413079"/>
            <a:ext cx="52424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English translation of </a:t>
            </a:r>
            <a:r>
              <a:rPr lang="en-US" dirty="0"/>
              <a:t> </a:t>
            </a:r>
            <a:r>
              <a:rPr lang="en-US" dirty="0" smtClean="0"/>
              <a:t>older Flemish text, 1994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401" y="47036"/>
            <a:ext cx="894423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importance of monocular and binocular patching to assess cause of torticollis</a:t>
            </a:r>
          </a:p>
        </p:txBody>
      </p:sp>
    </p:spTree>
    <p:extLst>
      <p:ext uri="{BB962C8B-B14F-4D97-AF65-F5344CB8AC3E}">
        <p14:creationId xmlns:p14="http://schemas.microsoft.com/office/powerpoint/2010/main" xmlns="" val="24553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8472" cy="1143000"/>
          </a:xfrm>
        </p:spPr>
        <p:txBody>
          <a:bodyPr/>
          <a:lstStyle/>
          <a:p>
            <a:r>
              <a:rPr lang="en-US" b="1" dirty="0" smtClean="0"/>
              <a:t>HT to L: </a:t>
            </a:r>
            <a:br>
              <a:rPr lang="en-US" b="1" dirty="0" smtClean="0"/>
            </a:br>
            <a:r>
              <a:rPr lang="en-US" b="1" dirty="0" smtClean="0"/>
              <a:t>only with Both Eyes Open     BEO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BEO : HT is caused by vertical strabismus:</a:t>
            </a:r>
          </a:p>
          <a:p>
            <a:r>
              <a:rPr lang="en-US" dirty="0" smtClean="0">
                <a:latin typeface="Arial"/>
                <a:cs typeface="Arial"/>
              </a:rPr>
              <a:t>1. either eye fixing: no tilt</a:t>
            </a:r>
          </a:p>
          <a:p>
            <a:r>
              <a:rPr lang="en-US" dirty="0" smtClean="0">
                <a:latin typeface="Arial"/>
                <a:cs typeface="Arial"/>
              </a:rPr>
              <a:t>2. Tilt head to R to find the cause – usually R hyper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i="1" dirty="0" smtClean="0"/>
              <a:t>A common misconception</a:t>
            </a:r>
            <a:r>
              <a:rPr lang="en-US" dirty="0" smtClean="0"/>
              <a:t>: ..that HT is driven by TORSION: </a:t>
            </a:r>
            <a:r>
              <a:rPr lang="mr-IN" dirty="0" smtClean="0"/>
              <a:t>…</a:t>
            </a:r>
            <a:r>
              <a:rPr lang="en-AU" dirty="0" smtClean="0"/>
              <a:t>NO, it’s driven by VERTICAL Strabismus                </a:t>
            </a:r>
            <a:r>
              <a:rPr lang="en-AU" i="1" dirty="0" smtClean="0"/>
              <a:t>Kushner J AAPOS 2009</a:t>
            </a:r>
            <a:endParaRPr lang="en-US" i="1" dirty="0"/>
          </a:p>
        </p:txBody>
      </p:sp>
      <p:pic>
        <p:nvPicPr>
          <p:cNvPr id="4" name="Picture 3" descr="C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18" y="3893542"/>
            <a:ext cx="1778000" cy="1765300"/>
          </a:xfrm>
          <a:prstGeom prst="rect">
            <a:avLst/>
          </a:prstGeom>
        </p:spPr>
      </p:pic>
      <p:pic>
        <p:nvPicPr>
          <p:cNvPr id="5" name="Picture 4" descr="B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089" y="3885556"/>
            <a:ext cx="1752600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7704" y="4186536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A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141" y="3814671"/>
            <a:ext cx="1742473" cy="1806669"/>
          </a:xfrm>
          <a:prstGeom prst="rect">
            <a:avLst/>
          </a:prstGeom>
        </p:spPr>
      </p:pic>
      <p:pic>
        <p:nvPicPr>
          <p:cNvPr id="9" name="Picture 8" descr="A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266" y="3767268"/>
            <a:ext cx="1766832" cy="1859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HT to L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with either eye open    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758" y="1600200"/>
            <a:ext cx="8457162" cy="48737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BEC : head straight</a:t>
            </a:r>
          </a:p>
          <a:p>
            <a:r>
              <a:rPr lang="en-US" dirty="0">
                <a:latin typeface="Thonburi"/>
                <a:cs typeface="Thonburi"/>
              </a:rPr>
              <a:t>AHP with BEO = AHP with Either Eye fixing </a:t>
            </a:r>
            <a:endParaRPr lang="en-US" dirty="0" smtClean="0">
              <a:latin typeface="Thonburi"/>
              <a:cs typeface="Thonburi"/>
            </a:endParaRPr>
          </a:p>
          <a:p>
            <a:r>
              <a:rPr lang="en-US" dirty="0" smtClean="0">
                <a:latin typeface="Arial"/>
                <a:cs typeface="Arial"/>
              </a:rPr>
              <a:t>IN with torsional null</a:t>
            </a:r>
          </a:p>
          <a:p>
            <a:r>
              <a:rPr lang="en-US" dirty="0" smtClean="0">
                <a:latin typeface="Arial"/>
                <a:cs typeface="Arial"/>
              </a:rPr>
              <a:t>Sometimes no explanation</a:t>
            </a:r>
            <a:endParaRPr lang="en-US" sz="1600" b="1" i="1" u="sng" dirty="0" smtClean="0"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i="1" u="sng" dirty="0" smtClean="0">
                <a:hlinkClick r:id="rId2"/>
              </a:rPr>
              <a:t>Lueder </a:t>
            </a:r>
            <a:r>
              <a:rPr lang="en-US" sz="1600" b="1" i="1" u="sng" dirty="0">
                <a:hlinkClick r:id="rId2"/>
              </a:rPr>
              <a:t>GT, </a:t>
            </a:r>
            <a:r>
              <a:rPr lang="en-US" sz="1600" b="1" i="1" u="sng" dirty="0">
                <a:hlinkClick r:id="rId3"/>
              </a:rPr>
              <a:t>Galli M.</a:t>
            </a:r>
            <a:endParaRPr lang="en-US" sz="1600" b="1" i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i="1" u="sng" dirty="0">
                <a:hlinkClick r:id="rId4"/>
              </a:rPr>
              <a:t>Oblique muscle surgery for treatment of nystagmus with head tilt.</a:t>
            </a:r>
            <a:endParaRPr lang="en-US" sz="1600" b="1" i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i="1" u="sng" dirty="0"/>
              <a:t>J AAPOS. 2012 Aug;16(4):322-6. </a:t>
            </a:r>
            <a:endParaRPr lang="en-US" sz="1600" i="1" u="sng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i="1" u="sng" dirty="0" smtClean="0">
                <a:hlinkClick r:id="rId2"/>
              </a:rPr>
              <a:t>Von Noorden, Rosenbaum: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i="1" u="sng" dirty="0" smtClean="0">
                <a:hlinkClick r:id="rId2"/>
              </a:rPr>
              <a:t>Horizontal transposition of the vertical rectus muscles for treatment of ocular torticollis   </a:t>
            </a:r>
            <a:r>
              <a:rPr lang="en-US" sz="1600" i="1" u="sng" dirty="0"/>
              <a:t>J </a:t>
            </a:r>
            <a:r>
              <a:rPr lang="en-US" sz="1600" i="1" u="sng" dirty="0" err="1" smtClean="0"/>
              <a:t>Ped</a:t>
            </a:r>
            <a:r>
              <a:rPr lang="en-US" sz="1600" i="1" u="sng" dirty="0" smtClean="0"/>
              <a:t> </a:t>
            </a:r>
            <a:r>
              <a:rPr lang="en-US" sz="1600" i="1" u="sng" dirty="0" err="1" smtClean="0"/>
              <a:t>Ophth</a:t>
            </a:r>
            <a:r>
              <a:rPr lang="en-US" sz="1600" i="1" u="sng" dirty="0" smtClean="0"/>
              <a:t>. Strab 1993</a:t>
            </a:r>
            <a:endParaRPr lang="en-US" sz="1600" b="1" i="1" u="sng" dirty="0" smtClean="0">
              <a:hlinkClick r:id="rId2"/>
            </a:endParaRPr>
          </a:p>
        </p:txBody>
      </p:sp>
      <p:pic>
        <p:nvPicPr>
          <p:cNvPr id="5" name="Picture 4" descr="C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858" y="5064478"/>
            <a:ext cx="1778000" cy="1765300"/>
          </a:xfrm>
          <a:prstGeom prst="rect">
            <a:avLst/>
          </a:prstGeom>
        </p:spPr>
      </p:pic>
      <p:pic>
        <p:nvPicPr>
          <p:cNvPr id="6" name="Picture 5" descr="C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746" y="4993922"/>
            <a:ext cx="1790700" cy="1892300"/>
          </a:xfrm>
          <a:prstGeom prst="rect">
            <a:avLst/>
          </a:prstGeom>
        </p:spPr>
      </p:pic>
      <p:pic>
        <p:nvPicPr>
          <p:cNvPr id="7" name="Picture 6" descr="C5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890" y="4996744"/>
            <a:ext cx="1663700" cy="1752600"/>
          </a:xfrm>
          <a:prstGeom prst="rect">
            <a:avLst/>
          </a:prstGeom>
        </p:spPr>
      </p:pic>
      <p:pic>
        <p:nvPicPr>
          <p:cNvPr id="10" name="Picture 9" descr="A1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47" y="5064478"/>
            <a:ext cx="1745346" cy="16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HT to L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even with Both Eyes Closed    BEC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758" y="1600200"/>
            <a:ext cx="8457162" cy="48737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BEC : OCULAR TILT REACTION  OTR</a:t>
            </a:r>
          </a:p>
          <a:p>
            <a:r>
              <a:rPr lang="en-US" dirty="0" smtClean="0">
                <a:latin typeface="Arial"/>
                <a:cs typeface="Arial"/>
              </a:rPr>
              <a:t>HT independent of visual input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rPr>
              <a:t>Often has  Vertical tropia with diplopia (skew)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rPr>
              <a:t>Unlike the HT in a SOP, 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rPr>
              <a:t>HT in OTR is not therapeutic – the tilt doesn’t fix the hyper!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rPr>
              <a:t>Supine position fixes the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rPr>
              <a:t>hypertropia</a:t>
            </a:r>
            <a:endParaRPr lang="en-US" dirty="0" smtClean="0">
              <a:solidFill>
                <a:srgbClr val="000000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C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8" y="4968522"/>
            <a:ext cx="1905000" cy="1917700"/>
          </a:xfrm>
          <a:prstGeom prst="rect">
            <a:avLst/>
          </a:prstGeom>
        </p:spPr>
      </p:pic>
      <p:pic>
        <p:nvPicPr>
          <p:cNvPr id="5" name="Picture 4" descr="C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858" y="5064478"/>
            <a:ext cx="1778000" cy="1765300"/>
          </a:xfrm>
          <a:prstGeom prst="rect">
            <a:avLst/>
          </a:prstGeom>
        </p:spPr>
      </p:pic>
      <p:pic>
        <p:nvPicPr>
          <p:cNvPr id="6" name="Picture 5" descr="C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746" y="4993922"/>
            <a:ext cx="1790700" cy="1892300"/>
          </a:xfrm>
          <a:prstGeom prst="rect">
            <a:avLst/>
          </a:prstGeom>
        </p:spPr>
      </p:pic>
      <p:pic>
        <p:nvPicPr>
          <p:cNvPr id="7" name="Picture 6" descr="C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890" y="4996744"/>
            <a:ext cx="1663700" cy="1752600"/>
          </a:xfrm>
          <a:prstGeom prst="rect">
            <a:avLst/>
          </a:prstGeom>
        </p:spPr>
      </p:pic>
      <p:pic>
        <p:nvPicPr>
          <p:cNvPr id="8" name="Picture 7" descr="H1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02" y="5092700"/>
            <a:ext cx="1784078" cy="1656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ng 2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" r="180"/>
          <a:stretch/>
        </p:blipFill>
        <p:spPr>
          <a:xfrm>
            <a:off x="235164" y="846657"/>
            <a:ext cx="4185937" cy="5444733"/>
          </a:xfrm>
        </p:spPr>
      </p:pic>
      <p:pic>
        <p:nvPicPr>
          <p:cNvPr id="5" name="Picture 4" descr="wong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715" y="846714"/>
            <a:ext cx="4560285" cy="60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7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1" y="457200"/>
            <a:ext cx="6032500" cy="1144588"/>
          </a:xfrm>
        </p:spPr>
        <p:txBody>
          <a:bodyPr lIns="0" tIns="35268" rIns="0" bIns="0">
            <a:normAutofit/>
          </a:bodyPr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NZ" b="1" dirty="0" smtClean="0">
                <a:ea typeface="Arial" charset="0"/>
              </a:rPr>
              <a:t>Head supine fixes the hypertropia in Skew</a:t>
            </a:r>
            <a:endParaRPr lang="en-NZ" sz="2200" b="1" dirty="0">
              <a:ea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828800"/>
            <a:ext cx="8154988" cy="4395788"/>
          </a:xfrm>
        </p:spPr>
        <p:txBody>
          <a:bodyPr lIns="0" tIns="25471" rIns="0" bIns="0"/>
          <a:lstStyle/>
          <a:p>
            <a:pPr marL="384175" indent="-288925" eaLnBrk="1" hangingPunct="1">
              <a:buClr>
                <a:srgbClr val="990000"/>
              </a:buClr>
              <a:buSzPct val="45000"/>
              <a:buFont typeface="Wingdings" pitchFamily="-106" charset="2"/>
              <a:buChar char=""/>
              <a:tabLst>
                <a:tab pos="384175" algn="l"/>
                <a:tab pos="479425" algn="l"/>
                <a:tab pos="885825" algn="l"/>
                <a:tab pos="1293813" algn="l"/>
                <a:tab pos="1701800" algn="l"/>
                <a:tab pos="2108200" algn="l"/>
                <a:tab pos="2516188" algn="l"/>
                <a:tab pos="2924175" algn="l"/>
                <a:tab pos="3332163" algn="l"/>
                <a:tab pos="3738563" algn="l"/>
                <a:tab pos="4146550" algn="l"/>
                <a:tab pos="4554538" algn="l"/>
                <a:tab pos="4960938" algn="l"/>
                <a:tab pos="5368925" algn="l"/>
                <a:tab pos="5776913" algn="l"/>
                <a:tab pos="6183313" algn="l"/>
                <a:tab pos="6591300" algn="l"/>
                <a:tab pos="6999288" algn="l"/>
                <a:tab pos="7407275" algn="l"/>
                <a:tab pos="7813675" algn="l"/>
                <a:tab pos="8221663" algn="l"/>
              </a:tabLst>
            </a:pPr>
            <a:r>
              <a:rPr lang="en-NZ" sz="2800" dirty="0" smtClean="0">
                <a:latin typeface="Arial"/>
                <a:ea typeface="Arial" pitchFamily="-106" charset="0"/>
                <a:cs typeface="Arial"/>
              </a:rPr>
              <a:t>Assess </a:t>
            </a:r>
            <a:r>
              <a:rPr lang="en-NZ" sz="2800" dirty="0">
                <a:latin typeface="Arial"/>
                <a:ea typeface="Arial" pitchFamily="-106" charset="0"/>
                <a:cs typeface="Arial"/>
              </a:rPr>
              <a:t>vertical deviation with head supine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 l="18539" r="7416"/>
          <a:stretch>
            <a:fillRect/>
          </a:stretch>
        </p:blipFill>
        <p:spPr bwMode="auto">
          <a:xfrm>
            <a:off x="1245027" y="2906713"/>
            <a:ext cx="3260789" cy="294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 l="23482" r="20739" b="11760"/>
          <a:stretch>
            <a:fillRect/>
          </a:stretch>
        </p:blipFill>
        <p:spPr bwMode="auto">
          <a:xfrm>
            <a:off x="5322363" y="2613025"/>
            <a:ext cx="3186629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354638" y="5167758"/>
            <a:ext cx="3070225" cy="119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 algn="ctr">
              <a:spcBef>
                <a:spcPts val="1025"/>
              </a:spcBef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NZ" b="1" dirty="0">
                <a:solidFill>
                  <a:srgbClr val="FFFFFF"/>
                </a:solidFill>
                <a:ea typeface="SimSun" pitchFamily="2" charset="-122"/>
                <a:cs typeface="SimSun" pitchFamily="2" charset="-122"/>
              </a:rPr>
              <a:t>Single vision with no deviation when head supine</a:t>
            </a:r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5"/>
          <a:srcRect l="2197"/>
          <a:stretch>
            <a:fillRect/>
          </a:stretch>
        </p:blipFill>
        <p:spPr bwMode="auto">
          <a:xfrm>
            <a:off x="6355478" y="76200"/>
            <a:ext cx="2384425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39646" y="47981"/>
            <a:ext cx="183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Diplopia, R hyper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when erect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4558" y="6326719"/>
            <a:ext cx="511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Are the ceiling lights double when you lie down?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5941" y="2906713"/>
            <a:ext cx="242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Photo taken from above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8482"/>
            <a:ext cx="7467600" cy="1143000"/>
          </a:xfrm>
        </p:spPr>
        <p:txBody>
          <a:bodyPr/>
          <a:lstStyle/>
          <a:p>
            <a:r>
              <a:rPr lang="en-US" dirty="0" smtClean="0"/>
              <a:t>FT to 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509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Both Eyes Open : Face Turn to L  </a:t>
            </a:r>
          </a:p>
          <a:p>
            <a:r>
              <a:rPr lang="en-US" dirty="0" smtClean="0">
                <a:latin typeface="Arial"/>
                <a:cs typeface="Arial"/>
              </a:rPr>
              <a:t>Either eye fixing: no Face Turn</a:t>
            </a:r>
          </a:p>
          <a:p>
            <a:r>
              <a:rPr lang="en-US" dirty="0" smtClean="0">
                <a:latin typeface="Arial"/>
                <a:cs typeface="Arial"/>
              </a:rPr>
              <a:t>Cause: horizontal strabismus</a:t>
            </a:r>
          </a:p>
          <a:p>
            <a:r>
              <a:rPr lang="en-US" b="1" dirty="0" smtClean="0">
                <a:latin typeface="Arial"/>
                <a:cs typeface="Arial"/>
              </a:rPr>
              <a:t>Turn  face to R to find the cause</a:t>
            </a:r>
          </a:p>
        </p:txBody>
      </p:sp>
      <p:pic>
        <p:nvPicPr>
          <p:cNvPr id="4" name="Picture 3" descr="E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9" y="3750988"/>
            <a:ext cx="1711152" cy="1675871"/>
          </a:xfrm>
          <a:prstGeom prst="rect">
            <a:avLst/>
          </a:prstGeom>
        </p:spPr>
      </p:pic>
      <p:pic>
        <p:nvPicPr>
          <p:cNvPr id="5" name="Picture 4" descr="A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9" y="3614804"/>
            <a:ext cx="1686280" cy="1748406"/>
          </a:xfrm>
          <a:prstGeom prst="rect">
            <a:avLst/>
          </a:prstGeom>
        </p:spPr>
      </p:pic>
      <p:pic>
        <p:nvPicPr>
          <p:cNvPr id="6" name="Picture 5" descr="A5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749" y="3399999"/>
            <a:ext cx="1864712" cy="1962854"/>
          </a:xfrm>
          <a:prstGeom prst="rect">
            <a:avLst/>
          </a:prstGeom>
        </p:spPr>
      </p:pic>
      <p:pic>
        <p:nvPicPr>
          <p:cNvPr id="7" name="Picture 6" descr="D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558" y="3638226"/>
            <a:ext cx="1854200" cy="1765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5498" y="4261593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3563" y="5400589"/>
            <a:ext cx="324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FT  to L driven by  L ET  on L gaze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r>
              <a:rPr lang="en-US" b="1" dirty="0" smtClean="0"/>
              <a:t>FT to L</a:t>
            </a:r>
            <a:br>
              <a:rPr lang="en-US" b="1" dirty="0" smtClean="0"/>
            </a:br>
            <a:r>
              <a:rPr lang="en-US" b="1" dirty="0" smtClean="0"/>
              <a:t>Childhood nystagmus &amp; AHP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6953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The AHP may be </a:t>
            </a:r>
            <a:r>
              <a:rPr lang="en-US" b="1" dirty="0" smtClean="0">
                <a:latin typeface="Arial"/>
                <a:cs typeface="Arial"/>
              </a:rPr>
              <a:t>acuity- dependent</a:t>
            </a:r>
            <a:r>
              <a:rPr lang="en-US" dirty="0" smtClean="0">
                <a:latin typeface="Arial"/>
                <a:cs typeface="Arial"/>
              </a:rPr>
              <a:t>: use a slightly supra-  threshold changing target that changes every 5-10 seconds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2 main types of childhood nystagmus:</a:t>
            </a:r>
          </a:p>
          <a:p>
            <a:pPr>
              <a:buNone/>
            </a:pPr>
            <a:endParaRPr lang="en-US" u="sng" dirty="0" smtClean="0">
              <a:latin typeface="Arial"/>
              <a:cs typeface="Arial"/>
            </a:endParaRPr>
          </a:p>
          <a:p>
            <a:r>
              <a:rPr lang="en-US" u="sng" dirty="0" smtClean="0">
                <a:latin typeface="Arial"/>
                <a:cs typeface="Arial"/>
              </a:rPr>
              <a:t>Infantile N = IN </a:t>
            </a:r>
          </a:p>
          <a:p>
            <a:pPr>
              <a:buNone/>
            </a:pPr>
            <a:r>
              <a:rPr lang="en-US" dirty="0" smtClean="0">
                <a:latin typeface="Arial"/>
                <a:ea typeface="ＭＳ Ｐゴシック" pitchFamily="-106" charset="-128"/>
                <a:cs typeface="Arial"/>
              </a:rPr>
              <a:t>IN : the early onset  N seen with </a:t>
            </a:r>
            <a:r>
              <a:rPr lang="en-US" b="1" dirty="0" smtClean="0">
                <a:latin typeface="Arial"/>
                <a:ea typeface="ＭＳ Ｐゴシック" pitchFamily="-106" charset="-128"/>
                <a:cs typeface="Arial"/>
              </a:rPr>
              <a:t>SYMMETRIC congenital sensory disorders</a:t>
            </a:r>
            <a:r>
              <a:rPr lang="en-US" dirty="0" smtClean="0">
                <a:latin typeface="Arial"/>
                <a:ea typeface="ＭＳ Ｐゴシック" pitchFamily="-106" charset="-128"/>
                <a:cs typeface="Arial"/>
              </a:rPr>
              <a:t> – </a:t>
            </a:r>
            <a:r>
              <a:rPr lang="en-US" sz="2400" dirty="0" smtClean="0">
                <a:latin typeface="Arial"/>
                <a:ea typeface="ＭＳ Ｐゴシック" pitchFamily="-106" charset="-128"/>
                <a:cs typeface="Arial"/>
              </a:rPr>
              <a:t>OCA, </a:t>
            </a:r>
            <a:r>
              <a:rPr lang="en-US" sz="2400" dirty="0" err="1" smtClean="0">
                <a:latin typeface="Arial"/>
                <a:ea typeface="ＭＳ Ｐゴシック" pitchFamily="-106" charset="-128"/>
                <a:cs typeface="Arial"/>
              </a:rPr>
              <a:t>ONHypo</a:t>
            </a:r>
            <a:r>
              <a:rPr lang="en-US" sz="2400" dirty="0" smtClean="0">
                <a:latin typeface="Arial"/>
                <a:ea typeface="ＭＳ Ｐゴシック" pitchFamily="-106" charset="-128"/>
                <a:cs typeface="Arial"/>
              </a:rPr>
              <a:t>, …</a:t>
            </a:r>
            <a:r>
              <a:rPr lang="en-US" dirty="0" smtClean="0">
                <a:latin typeface="Arial"/>
                <a:ea typeface="ＭＳ Ｐゴシック" pitchFamily="-106" charset="-128"/>
                <a:cs typeface="Arial"/>
              </a:rPr>
              <a:t>= CN = CMN = CSN</a:t>
            </a:r>
          </a:p>
          <a:p>
            <a:pPr>
              <a:buNone/>
            </a:pPr>
            <a:endParaRPr lang="en-US" u="sng" dirty="0" smtClean="0">
              <a:latin typeface="Arial"/>
              <a:cs typeface="Arial"/>
            </a:endParaRPr>
          </a:p>
          <a:p>
            <a:r>
              <a:rPr lang="en-US" u="sng" dirty="0" smtClean="0">
                <a:latin typeface="Arial"/>
                <a:cs typeface="Arial"/>
              </a:rPr>
              <a:t>Fusion </a:t>
            </a:r>
            <a:r>
              <a:rPr lang="en-US" u="sng" dirty="0" err="1" smtClean="0">
                <a:latin typeface="Arial"/>
                <a:cs typeface="Arial"/>
              </a:rPr>
              <a:t>Maldevelopment</a:t>
            </a:r>
            <a:r>
              <a:rPr lang="en-US" u="sng" dirty="0" smtClean="0">
                <a:latin typeface="Arial"/>
                <a:cs typeface="Arial"/>
              </a:rPr>
              <a:t> N = FMN</a:t>
            </a:r>
            <a:r>
              <a:rPr lang="en-US" dirty="0" smtClean="0">
                <a:latin typeface="Arial"/>
                <a:cs typeface="Arial"/>
              </a:rPr>
              <a:t>= LMLN : the N seen with </a:t>
            </a:r>
            <a:r>
              <a:rPr lang="en-US" b="1" dirty="0" smtClean="0">
                <a:latin typeface="Arial"/>
                <a:cs typeface="Arial"/>
              </a:rPr>
              <a:t>strabismus &amp;/or ASYMMETRIC sensory disorder</a:t>
            </a:r>
          </a:p>
        </p:txBody>
      </p:sp>
      <p:pic>
        <p:nvPicPr>
          <p:cNvPr id="4" name="Picture 3" descr="drive me craz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17" y="0"/>
            <a:ext cx="1447800" cy="176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95400"/>
            <a:ext cx="6172200" cy="1894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$,£,¥,€ &amp; conflict disclosures: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/>
              <a:t>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7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22" y="164879"/>
            <a:ext cx="9018578" cy="2265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SEMINAL PAPER</a:t>
            </a:r>
            <a:br>
              <a:rPr lang="en-US" dirty="0" smtClean="0"/>
            </a:br>
            <a:r>
              <a:rPr lang="en-US" dirty="0" smtClean="0"/>
              <a:t>The difficulty AND the importance of differentiating the different types of [so called] congenital nystagmus causing torticollis</a:t>
            </a:r>
            <a:endParaRPr lang="en-US" dirty="0"/>
          </a:p>
        </p:txBody>
      </p:sp>
      <p:pic>
        <p:nvPicPr>
          <p:cNvPr id="4" name="Content Placeholder 3" descr="spielmann nystagmus knapp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" r="596"/>
          <a:stretch/>
        </p:blipFill>
        <p:spPr>
          <a:xfrm>
            <a:off x="1789841" y="2467191"/>
            <a:ext cx="5061339" cy="7603082"/>
          </a:xfrm>
        </p:spPr>
      </p:pic>
    </p:spTree>
    <p:extLst>
      <p:ext uri="{BB962C8B-B14F-4D97-AF65-F5344CB8AC3E}">
        <p14:creationId xmlns:p14="http://schemas.microsoft.com/office/powerpoint/2010/main" xmlns="" val="18107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6642"/>
            <a:ext cx="7239000" cy="1143000"/>
          </a:xfrm>
        </p:spPr>
        <p:txBody>
          <a:bodyPr/>
          <a:lstStyle/>
          <a:p>
            <a:r>
              <a:rPr lang="en-US" b="1" dirty="0" smtClean="0"/>
              <a:t>Childhood nystagmus &amp; AHP : IIN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2444"/>
            <a:ext cx="8229600" cy="5053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Arial"/>
                <a:cs typeface="Arial"/>
              </a:rPr>
              <a:t>Infantile N = IN</a:t>
            </a:r>
          </a:p>
          <a:p>
            <a:pPr>
              <a:buNone/>
            </a:pPr>
            <a:endParaRPr lang="en-US" u="sng" dirty="0" smtClean="0">
              <a:latin typeface="Thonburi"/>
              <a:cs typeface="Thonburi"/>
            </a:endParaRPr>
          </a:p>
          <a:p>
            <a:pPr>
              <a:buNone/>
            </a:pPr>
            <a:endParaRPr lang="en-US" dirty="0" smtClean="0">
              <a:latin typeface="Thonburi"/>
              <a:cs typeface="Thonburi"/>
            </a:endParaRPr>
          </a:p>
          <a:p>
            <a:pPr>
              <a:buNone/>
            </a:pPr>
            <a:r>
              <a:rPr lang="en-US" dirty="0" smtClean="0">
                <a:latin typeface="Thonburi"/>
                <a:cs typeface="Thonburi"/>
              </a:rPr>
              <a:t>FT to L  with BEO = FT to L  with Either Eye fixing </a:t>
            </a:r>
            <a:r>
              <a:rPr lang="en-US" sz="1600" dirty="0" smtClean="0">
                <a:latin typeface="Thonburi"/>
                <a:cs typeface="Thonburi"/>
              </a:rPr>
              <a:t>unless there also is strabismus </a:t>
            </a:r>
            <a:endParaRPr lang="en-US" dirty="0" smtClean="0">
              <a:latin typeface="Thonburi"/>
              <a:cs typeface="Thonburi"/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Picture 4" descr="A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55" y="4135487"/>
            <a:ext cx="1539466" cy="1486118"/>
          </a:xfrm>
          <a:prstGeom prst="rect">
            <a:avLst/>
          </a:prstGeom>
        </p:spPr>
      </p:pic>
      <p:pic>
        <p:nvPicPr>
          <p:cNvPr id="6" name="Picture 5" descr="E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4" y="4237880"/>
            <a:ext cx="1465535" cy="1435318"/>
          </a:xfrm>
          <a:prstGeom prst="rect">
            <a:avLst/>
          </a:prstGeom>
        </p:spPr>
      </p:pic>
      <p:pic>
        <p:nvPicPr>
          <p:cNvPr id="7" name="Picture 6" descr="E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232" y="4218871"/>
            <a:ext cx="1518673" cy="1426632"/>
          </a:xfrm>
          <a:prstGeom prst="rect">
            <a:avLst/>
          </a:prstGeom>
        </p:spPr>
      </p:pic>
      <p:pic>
        <p:nvPicPr>
          <p:cNvPr id="8" name="Picture 7" descr="E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021" y="4205348"/>
            <a:ext cx="1456095" cy="1486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4855" y="5691466"/>
            <a:ext cx="164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BEC: no AHP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Childhood nystagmus &amp; AHP: FMN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961" y="1600200"/>
            <a:ext cx="8505359" cy="4873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>
                <a:latin typeface="Arial"/>
                <a:cs typeface="Arial"/>
              </a:rPr>
              <a:t>Fusion </a:t>
            </a:r>
            <a:r>
              <a:rPr lang="en-US" u="sng" dirty="0" err="1" smtClean="0">
                <a:latin typeface="Arial"/>
                <a:cs typeface="Arial"/>
              </a:rPr>
              <a:t>Maldevelopment</a:t>
            </a:r>
            <a:r>
              <a:rPr lang="en-US" u="sng" dirty="0" smtClean="0">
                <a:latin typeface="Arial"/>
                <a:cs typeface="Arial"/>
              </a:rPr>
              <a:t> N = FMN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000" dirty="0" smtClean="0">
                <a:latin typeface="Arial"/>
                <a:cs typeface="Arial"/>
              </a:rPr>
              <a:t>[formerly LMLN] </a:t>
            </a:r>
            <a:r>
              <a:rPr lang="mr-IN" sz="2000" dirty="0" smtClean="0">
                <a:latin typeface="Arial"/>
                <a:cs typeface="Arial"/>
              </a:rPr>
              <a:t>–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 N associated with infantile strabismus</a:t>
            </a: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</a:rPr>
              <a:t>BILATERAL MONOCULAR  N   </a:t>
            </a: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</a:rPr>
              <a:t>USUALLY  HORIZONTAL H      </a:t>
            </a: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</a:rPr>
              <a:t>25% TORSIONAL   T    </a:t>
            </a:r>
          </a:p>
          <a:p>
            <a:r>
              <a:rPr lang="en-US" dirty="0" smtClean="0">
                <a:latin typeface="Arial"/>
                <a:cs typeface="Arial"/>
              </a:rPr>
              <a:t>N with Right Fixation RF  ≠ N with LF</a:t>
            </a:r>
          </a:p>
          <a:p>
            <a:r>
              <a:rPr lang="en-US" dirty="0" smtClean="0">
                <a:latin typeface="Arial"/>
                <a:cs typeface="Arial"/>
              </a:rPr>
              <a:t>RF:  H [beats to R]    ±  T</a:t>
            </a:r>
          </a:p>
          <a:p>
            <a:r>
              <a:rPr lang="en-US" dirty="0" smtClean="0">
                <a:latin typeface="Arial"/>
                <a:cs typeface="Arial"/>
              </a:rPr>
              <a:t>LF:  H [beats to L]     ±  T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Blocking the Horizontal N </a:t>
            </a:r>
            <a:r>
              <a:rPr lang="en-US" sz="1800" dirty="0" smtClean="0">
                <a:latin typeface="Arial"/>
                <a:cs typeface="Arial"/>
              </a:rPr>
              <a:t>to improve acuity </a:t>
            </a:r>
            <a:r>
              <a:rPr lang="en-US" b="1" dirty="0" smtClean="0">
                <a:latin typeface="Arial"/>
                <a:cs typeface="Arial"/>
              </a:rPr>
              <a:t>produces a Face Turn FT</a:t>
            </a:r>
          </a:p>
          <a:p>
            <a:pPr marL="0" indent="0">
              <a:buNone/>
            </a:pPr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Blocking the Torsional N </a:t>
            </a:r>
            <a:r>
              <a:rPr lang="en-US" sz="1800" dirty="0" smtClean="0">
                <a:latin typeface="Arial"/>
                <a:cs typeface="Arial"/>
              </a:rPr>
              <a:t>to improve acuity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produces a Head Tilt  HT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 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0030"/>
            <a:ext cx="7467600" cy="1143000"/>
          </a:xfrm>
        </p:spPr>
        <p:txBody>
          <a:bodyPr/>
          <a:lstStyle/>
          <a:p>
            <a:r>
              <a:rPr lang="en-US" b="1" dirty="0" smtClean="0"/>
              <a:t>Childhood nystagmus &amp; AHP: FMN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4247" y="907106"/>
            <a:ext cx="8229600" cy="595089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HT to L : </a:t>
            </a:r>
          </a:p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DRIVEN BY LF, DRIVEN BY TORSIONAL FMN</a:t>
            </a:r>
          </a:p>
          <a:p>
            <a:r>
              <a:rPr lang="en-US" dirty="0" smtClean="0">
                <a:latin typeface="Arial"/>
                <a:cs typeface="Arial"/>
              </a:rPr>
              <a:t>Fixation in intorsion [</a:t>
            </a:r>
            <a:r>
              <a:rPr lang="en-US" b="1" dirty="0" smtClean="0">
                <a:latin typeface="Arial"/>
                <a:cs typeface="Arial"/>
              </a:rPr>
              <a:t>head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tilt to fixing eye</a:t>
            </a:r>
            <a:r>
              <a:rPr lang="en-US" dirty="0" smtClean="0">
                <a:latin typeface="Arial"/>
                <a:cs typeface="Arial"/>
              </a:rPr>
              <a:t>] recruits the sup obl &amp; blocks the torsional N of the fixing eye to improve acuity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b="1" i="1" dirty="0" smtClean="0">
                <a:latin typeface="Arial"/>
                <a:cs typeface="Arial"/>
              </a:rPr>
              <a:t>Looks like: Preference for fixation in intorsion</a:t>
            </a:r>
          </a:p>
          <a:p>
            <a:pPr>
              <a:buNone/>
            </a:pPr>
            <a:endParaRPr lang="en-US" b="1" i="1" dirty="0" smtClean="0">
              <a:latin typeface="Arial"/>
              <a:cs typeface="Arial"/>
            </a:endParaRPr>
          </a:p>
          <a:p>
            <a:pPr>
              <a:buNone/>
            </a:pPr>
            <a:endParaRPr lang="en-US" b="1" i="1" dirty="0">
              <a:latin typeface="Arial"/>
              <a:cs typeface="Arial"/>
            </a:endParaRPr>
          </a:p>
          <a:p>
            <a:pPr>
              <a:buNone/>
            </a:pPr>
            <a:endParaRPr lang="en-US" b="1" i="1" dirty="0" smtClean="0">
              <a:latin typeface="Arial"/>
              <a:cs typeface="Arial"/>
            </a:endParaRPr>
          </a:p>
          <a:p>
            <a:pPr>
              <a:buNone/>
            </a:pPr>
            <a:endParaRPr lang="en-US" b="1" i="1" dirty="0">
              <a:latin typeface="Arial"/>
              <a:cs typeface="Arial"/>
            </a:endParaRPr>
          </a:p>
          <a:p>
            <a:pPr>
              <a:buNone/>
            </a:pPr>
            <a:endParaRPr lang="en-US" b="1" i="1" dirty="0" smtClean="0">
              <a:latin typeface="Arial"/>
              <a:cs typeface="Arial"/>
            </a:endParaRPr>
          </a:p>
          <a:p>
            <a:pPr>
              <a:buNone/>
            </a:pPr>
            <a:endParaRPr lang="en-US" b="1" i="1" dirty="0">
              <a:latin typeface="Arial"/>
              <a:cs typeface="Arial"/>
            </a:endParaRPr>
          </a:p>
          <a:p>
            <a:pPr>
              <a:buNone/>
            </a:pPr>
            <a:endParaRPr lang="en-US" b="1" i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same mechanism causes R DVD</a:t>
            </a:r>
          </a:p>
          <a:p>
            <a:endParaRPr lang="en-US" dirty="0"/>
          </a:p>
        </p:txBody>
      </p:sp>
      <p:pic>
        <p:nvPicPr>
          <p:cNvPr id="4" name="Picture 3" descr="C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06" y="4087816"/>
            <a:ext cx="2215005" cy="2199183"/>
          </a:xfrm>
          <a:prstGeom prst="rect">
            <a:avLst/>
          </a:prstGeom>
        </p:spPr>
      </p:pic>
      <p:pic>
        <p:nvPicPr>
          <p:cNvPr id="5" name="Picture 4" descr="C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533" y="4087816"/>
            <a:ext cx="2164820" cy="2287647"/>
          </a:xfrm>
          <a:prstGeom prst="rect">
            <a:avLst/>
          </a:prstGeom>
        </p:spPr>
      </p:pic>
      <p:pic>
        <p:nvPicPr>
          <p:cNvPr id="6" name="Picture 5" descr="A5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168" y="3903076"/>
            <a:ext cx="2227167" cy="234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826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Childhood nystagmus &amp; AHP: FMN   2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01352"/>
            <a:ext cx="7467600" cy="555664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FT to L : </a:t>
            </a:r>
          </a:p>
          <a:p>
            <a:pPr>
              <a:buNone/>
            </a:pPr>
            <a:r>
              <a:rPr lang="en-US" b="1" dirty="0" smtClean="0">
                <a:latin typeface="Arial"/>
                <a:cs typeface="Arial"/>
              </a:rPr>
              <a:t>DRIVEN BY LF, DRIVEN BY HORIZONTAL FMN</a:t>
            </a:r>
          </a:p>
          <a:p>
            <a:r>
              <a:rPr lang="en-US" dirty="0" smtClean="0">
                <a:latin typeface="Arial"/>
                <a:cs typeface="Arial"/>
              </a:rPr>
              <a:t>Fixation in adduction [</a:t>
            </a:r>
            <a:r>
              <a:rPr lang="en-US" b="1" dirty="0" smtClean="0">
                <a:latin typeface="Arial"/>
                <a:cs typeface="Arial"/>
              </a:rPr>
              <a:t>face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turn to fixing eye</a:t>
            </a:r>
            <a:r>
              <a:rPr lang="en-US" dirty="0" smtClean="0">
                <a:latin typeface="Arial"/>
                <a:cs typeface="Arial"/>
              </a:rPr>
              <a:t>] seems to recruit the medial rectus &amp; blocks the horizontal N of the fixing eye to improve acuity</a:t>
            </a:r>
            <a:endParaRPr lang="en-US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b="1" i="1" dirty="0" smtClean="0">
                <a:latin typeface="Arial"/>
                <a:cs typeface="Arial"/>
              </a:rPr>
              <a:t>Looks like: Preference for fixation in adduction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same mechanism causes R </a:t>
            </a:r>
            <a:r>
              <a:rPr lang="en-US" dirty="0" smtClean="0">
                <a:latin typeface="Arial"/>
                <a:cs typeface="Arial"/>
              </a:rPr>
              <a:t>DHD / DXD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A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" y="3905112"/>
            <a:ext cx="2378480" cy="2296057"/>
          </a:xfrm>
          <a:prstGeom prst="rect">
            <a:avLst/>
          </a:prstGeom>
        </p:spPr>
      </p:pic>
      <p:pic>
        <p:nvPicPr>
          <p:cNvPr id="5" name="Picture 4" descr="E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368" y="4068153"/>
            <a:ext cx="2253910" cy="2207437"/>
          </a:xfrm>
          <a:prstGeom prst="rect">
            <a:avLst/>
          </a:prstGeom>
        </p:spPr>
      </p:pic>
      <p:pic>
        <p:nvPicPr>
          <p:cNvPr id="6" name="Picture 5" descr="E4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144" y="4043249"/>
            <a:ext cx="2349853" cy="2207438"/>
          </a:xfrm>
          <a:prstGeom prst="rect">
            <a:avLst/>
          </a:prstGeom>
        </p:spPr>
      </p:pic>
      <p:pic>
        <p:nvPicPr>
          <p:cNvPr id="7" name="Picture 6" descr="A5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202" y="3713515"/>
            <a:ext cx="2413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Childhood nystagmus &amp; AHP   FMN  3</a:t>
            </a:r>
            <a:br>
              <a:rPr lang="en-US" b="1" dirty="0" smtClean="0"/>
            </a:br>
            <a:r>
              <a:rPr lang="en-US" sz="2222" dirty="0" smtClean="0">
                <a:latin typeface="Arial"/>
                <a:cs typeface="Arial"/>
              </a:rPr>
              <a:t>A BILATERAL MONOCULARLY DRIVEN H N  [25% also T] </a:t>
            </a:r>
            <a:r>
              <a:rPr lang="en-US" sz="3200" dirty="0" smtClean="0">
                <a:latin typeface="Arial"/>
                <a:cs typeface="Arial"/>
              </a:rPr>
              <a:t/>
            </a:r>
            <a:br>
              <a:rPr lang="en-US" sz="3200" dirty="0" smtClean="0">
                <a:latin typeface="Arial"/>
                <a:cs typeface="Arial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961" y="1417638"/>
            <a:ext cx="8451977" cy="50537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e.g. </a:t>
            </a:r>
            <a:r>
              <a:rPr lang="en-US" b="1" dirty="0" smtClean="0">
                <a:latin typeface="Arial"/>
                <a:cs typeface="Arial"/>
              </a:rPr>
              <a:t>L dominant</a:t>
            </a:r>
            <a:endParaRPr lang="en-US" b="1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Both Eyes Closed: no AHP</a:t>
            </a:r>
          </a:p>
          <a:p>
            <a:r>
              <a:rPr lang="en-US" dirty="0" smtClean="0">
                <a:latin typeface="Arial"/>
                <a:cs typeface="Arial"/>
              </a:rPr>
              <a:t>Both Eyes Open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 Left Fixation : Head Tilt to L [L has torsional FMN]. </a:t>
            </a:r>
          </a:p>
          <a:p>
            <a:r>
              <a:rPr lang="en-US" dirty="0" smtClean="0">
                <a:latin typeface="Arial"/>
                <a:cs typeface="Arial"/>
              </a:rPr>
              <a:t>Right Fixation : Face Turn to R [R has horizontal FMN]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8" descr="A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4992792"/>
            <a:ext cx="1932164" cy="1865208"/>
          </a:xfrm>
          <a:prstGeom prst="rect">
            <a:avLst/>
          </a:prstGeom>
        </p:spPr>
      </p:pic>
      <p:pic>
        <p:nvPicPr>
          <p:cNvPr id="10" name="Picture 9" descr="C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50" y="5092700"/>
            <a:ext cx="1778000" cy="1765300"/>
          </a:xfrm>
          <a:prstGeom prst="rect">
            <a:avLst/>
          </a:prstGeom>
        </p:spPr>
      </p:pic>
      <p:pic>
        <p:nvPicPr>
          <p:cNvPr id="11" name="Picture 10" descr="C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5022144"/>
            <a:ext cx="1790700" cy="1892300"/>
          </a:xfrm>
          <a:prstGeom prst="rect">
            <a:avLst/>
          </a:prstGeom>
        </p:spPr>
      </p:pic>
      <p:pic>
        <p:nvPicPr>
          <p:cNvPr id="12" name="Picture 11" descr="D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488" y="5044320"/>
            <a:ext cx="18796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6642"/>
            <a:ext cx="7239000" cy="1143000"/>
          </a:xfrm>
        </p:spPr>
        <p:txBody>
          <a:bodyPr/>
          <a:lstStyle/>
          <a:p>
            <a:r>
              <a:rPr lang="en-US" b="1" dirty="0" smtClean="0"/>
              <a:t>Childhood nystagmus &amp; AHP : IIN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2444"/>
            <a:ext cx="8229600" cy="5053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Arial"/>
                <a:cs typeface="Arial"/>
              </a:rPr>
              <a:t>Infantile N = IN</a:t>
            </a:r>
          </a:p>
          <a:p>
            <a:pPr>
              <a:buNone/>
            </a:pPr>
            <a:endParaRPr lang="en-US" u="sng" dirty="0" smtClean="0">
              <a:latin typeface="Thonburi"/>
              <a:cs typeface="Thonburi"/>
            </a:endParaRPr>
          </a:p>
          <a:p>
            <a:pPr>
              <a:buNone/>
            </a:pPr>
            <a:endParaRPr lang="en-US" dirty="0" smtClean="0">
              <a:latin typeface="Thonburi"/>
              <a:cs typeface="Thonburi"/>
            </a:endParaRPr>
          </a:p>
          <a:p>
            <a:pPr>
              <a:buNone/>
            </a:pPr>
            <a:r>
              <a:rPr lang="en-US" dirty="0" smtClean="0">
                <a:latin typeface="Thonburi"/>
                <a:cs typeface="Thonburi"/>
              </a:rPr>
              <a:t>FT to L  with BEO = FT to L  with Either Eye fixing </a:t>
            </a:r>
            <a:r>
              <a:rPr lang="en-US" sz="1600" dirty="0" smtClean="0">
                <a:latin typeface="Thonburi"/>
                <a:cs typeface="Thonburi"/>
              </a:rPr>
              <a:t>unless there also is strabismus </a:t>
            </a:r>
            <a:endParaRPr lang="en-US" dirty="0" smtClean="0">
              <a:latin typeface="Thonburi"/>
              <a:cs typeface="Thonburi"/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Picture 4" descr="A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55" y="4135487"/>
            <a:ext cx="1539466" cy="1486118"/>
          </a:xfrm>
          <a:prstGeom prst="rect">
            <a:avLst/>
          </a:prstGeom>
        </p:spPr>
      </p:pic>
      <p:pic>
        <p:nvPicPr>
          <p:cNvPr id="6" name="Picture 5" descr="E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4" y="4237880"/>
            <a:ext cx="1465535" cy="1435318"/>
          </a:xfrm>
          <a:prstGeom prst="rect">
            <a:avLst/>
          </a:prstGeom>
        </p:spPr>
      </p:pic>
      <p:pic>
        <p:nvPicPr>
          <p:cNvPr id="7" name="Picture 6" descr="E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232" y="4218871"/>
            <a:ext cx="1518673" cy="1426632"/>
          </a:xfrm>
          <a:prstGeom prst="rect">
            <a:avLst/>
          </a:prstGeom>
        </p:spPr>
      </p:pic>
      <p:pic>
        <p:nvPicPr>
          <p:cNvPr id="8" name="Picture 7" descr="E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021" y="4205348"/>
            <a:ext cx="1456095" cy="1486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4855" y="5691466"/>
            <a:ext cx="164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BEC: no AHP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1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31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Childhood nystagmus &amp; AHP : </a:t>
            </a:r>
            <a:r>
              <a:rPr lang="en-US" b="1" dirty="0" smtClean="0"/>
              <a:t>IIN</a:t>
            </a:r>
            <a:br>
              <a:rPr lang="en-US" b="1" dirty="0" smtClean="0"/>
            </a:br>
            <a:r>
              <a:rPr lang="en-US" b="1" dirty="0" smtClean="0"/>
              <a:t>Convergence </a:t>
            </a:r>
            <a:r>
              <a:rPr lang="en-US" b="1" dirty="0"/>
              <a:t>N</a:t>
            </a:r>
            <a:r>
              <a:rPr lang="en-US" b="1" dirty="0" smtClean="0"/>
              <a:t>ull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600200"/>
            <a:ext cx="8710706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 well  an eccentric null causing a FT,  Convergence Null is often present with IN</a:t>
            </a:r>
            <a:r>
              <a:rPr lang="en-US" dirty="0"/>
              <a:t> </a:t>
            </a:r>
            <a:r>
              <a:rPr lang="en-US" dirty="0" smtClean="0"/>
              <a:t>&amp; PAN</a:t>
            </a:r>
          </a:p>
          <a:p>
            <a:endParaRPr lang="en-US" dirty="0" smtClean="0"/>
          </a:p>
          <a:p>
            <a:r>
              <a:rPr lang="en-US" b="1" dirty="0" smtClean="0"/>
              <a:t>If you have </a:t>
            </a:r>
            <a:r>
              <a:rPr lang="en-US" b="1" dirty="0" err="1" smtClean="0"/>
              <a:t>Conv</a:t>
            </a:r>
            <a:r>
              <a:rPr lang="en-US" b="1" dirty="0" smtClean="0"/>
              <a:t> Null for near, you should test to see if there is a CONVERGENCE NULL FOR DISTANCE [CND]. </a:t>
            </a:r>
          </a:p>
          <a:p>
            <a:endParaRPr lang="en-US" b="1" dirty="0"/>
          </a:p>
          <a:p>
            <a:r>
              <a:rPr lang="en-US" dirty="0" smtClean="0"/>
              <a:t>How?....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9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CND</a:t>
            </a:r>
            <a:r>
              <a:rPr lang="en-US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Add </a:t>
            </a:r>
            <a:r>
              <a:rPr lang="en-US" u="sng" dirty="0"/>
              <a:t>7Δ BO OU with -1 DS OU*</a:t>
            </a:r>
            <a:r>
              <a:rPr lang="en-US" dirty="0"/>
              <a:t>. 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600200"/>
            <a:ext cx="871070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this produces a CND, wear these glasses in a ‘real life’ trial for at least a few days.</a:t>
            </a:r>
          </a:p>
          <a:p>
            <a:r>
              <a:rPr lang="en-US" dirty="0" smtClean="0"/>
              <a:t>If the CND is frequently </a:t>
            </a:r>
            <a:r>
              <a:rPr lang="en-US" dirty="0"/>
              <a:t>preferred in a ‘real life’ trial, </a:t>
            </a:r>
            <a:r>
              <a:rPr lang="en-US" dirty="0" smtClean="0"/>
              <a:t>the </a:t>
            </a:r>
            <a:r>
              <a:rPr lang="en-US" dirty="0" err="1"/>
              <a:t>Δ</a:t>
            </a:r>
            <a:r>
              <a:rPr lang="en-US" dirty="0"/>
              <a:t> </a:t>
            </a:r>
            <a:r>
              <a:rPr lang="en-US" dirty="0" smtClean="0"/>
              <a:t>glasses can be continued for years, or can be replaced with a BMR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600" i="1" dirty="0" smtClean="0"/>
              <a:t>* Add -1 DSOU for the CA/C ratio induced by the BO</a:t>
            </a:r>
            <a:r>
              <a:rPr lang="en-US" sz="2600" i="1" dirty="0"/>
              <a:t>Δ</a:t>
            </a:r>
            <a:r>
              <a:rPr lang="en-US" sz="2600" i="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60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0" y="-323460"/>
            <a:ext cx="8674070" cy="1066800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common is CND?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858"/>
            <a:ext cx="8229600" cy="4995134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=88  consecutive Eye Movement Recordings</a:t>
            </a:r>
          </a:p>
          <a:p>
            <a:r>
              <a:rPr lang="en-US" dirty="0" smtClean="0"/>
              <a:t>29/88 = 1/3 have CND</a:t>
            </a:r>
          </a:p>
          <a:p>
            <a:r>
              <a:rPr lang="en-US" i="1" dirty="0" smtClean="0"/>
              <a:t>True % CND &gt; EMR-</a:t>
            </a:r>
            <a:r>
              <a:rPr lang="en-US" i="1" dirty="0"/>
              <a:t> </a:t>
            </a:r>
            <a:r>
              <a:rPr lang="en-US" i="1" dirty="0" smtClean="0"/>
              <a:t>demonstrated % CND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30" y="5946946"/>
            <a:ext cx="913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** PAN is an underestimate -  </a:t>
            </a:r>
            <a:r>
              <a:rPr lang="en-US" sz="1600" b="1" dirty="0"/>
              <a:t>s</a:t>
            </a:r>
            <a:r>
              <a:rPr lang="en-US" sz="1600" b="1" dirty="0" smtClean="0"/>
              <a:t>ome children </a:t>
            </a:r>
            <a:r>
              <a:rPr lang="en-US" sz="1600" b="1" dirty="0" err="1" smtClean="0"/>
              <a:t>labelled</a:t>
            </a:r>
            <a:r>
              <a:rPr lang="en-US" sz="1600" b="1" dirty="0" smtClean="0"/>
              <a:t> IN will later turn out to have PAN</a:t>
            </a:r>
          </a:p>
          <a:p>
            <a:r>
              <a:rPr lang="en-US" sz="1600" b="1" dirty="0" smtClean="0"/>
              <a:t> * CND is  an underestimate </a:t>
            </a:r>
            <a:r>
              <a:rPr lang="mr-IN" sz="1600" b="1" dirty="0" smtClean="0"/>
              <a:t>–</a:t>
            </a:r>
            <a:r>
              <a:rPr lang="en-US" sz="1600" b="1" dirty="0" smtClean="0"/>
              <a:t> some children are too young to assess</a:t>
            </a:r>
            <a:endParaRPr lang="en-US" sz="1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957999"/>
              </p:ext>
            </p:extLst>
          </p:nvPr>
        </p:nvGraphicFramePr>
        <p:xfrm>
          <a:off x="1524000" y="2523195"/>
          <a:ext cx="6096000" cy="333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51241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Type of nystagmus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CND* 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No CND *</a:t>
                      </a:r>
                      <a:endParaRPr lang="en-US" u="sng" dirty="0"/>
                    </a:p>
                  </a:txBody>
                  <a:tcPr/>
                </a:tc>
              </a:tr>
              <a:tr h="435243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IN     53       [60%] 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23       [43%] 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  30</a:t>
                      </a:r>
                      <a:endParaRPr lang="en-US" u="none" dirty="0"/>
                    </a:p>
                  </a:txBody>
                  <a:tcPr/>
                </a:tc>
              </a:tr>
              <a:tr h="435243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PAN **  18  [20%]</a:t>
                      </a:r>
                      <a:r>
                        <a:rPr lang="en-US" u="none" baseline="0" dirty="0" smtClean="0"/>
                        <a:t> 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6          [33%] 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  12</a:t>
                      </a:r>
                      <a:endParaRPr lang="en-US" u="none" dirty="0"/>
                    </a:p>
                  </a:txBody>
                  <a:tcPr/>
                </a:tc>
              </a:tr>
              <a:tr h="435243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IN &amp; FMN    4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1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</a:tr>
              <a:tr h="435243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FMN              8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0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</a:tr>
              <a:tr h="435243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Uncertain     5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0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31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: WHAT DRIVES THE AHP?</a:t>
            </a:r>
            <a:br>
              <a:rPr lang="en-US" sz="2400" b="1" dirty="0" smtClean="0"/>
            </a:br>
            <a:r>
              <a:rPr lang="en-US" sz="2400" b="1" dirty="0" smtClean="0"/>
              <a:t>      IS THE AHP VISUALLY DRIVEN?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dirty="0" smtClean="0"/>
              <a:t>      WHICH BOOK DO WE OPEN?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77815"/>
            <a:ext cx="8229600" cy="52043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b="1" i="1" dirty="0" smtClean="0">
                <a:latin typeface="Arial"/>
                <a:cs typeface="Arial"/>
              </a:rPr>
              <a:t>Is the AHP visually driven?</a:t>
            </a:r>
          </a:p>
          <a:p>
            <a:pPr>
              <a:buNone/>
            </a:pPr>
            <a:r>
              <a:rPr lang="en-US" dirty="0" err="1" smtClean="0">
                <a:latin typeface="Arial"/>
                <a:ea typeface="ＭＳ Ｐゴシック" pitchFamily="-106" charset="-128"/>
                <a:cs typeface="Arial"/>
              </a:rPr>
              <a:t>Dr</a:t>
            </a:r>
            <a:r>
              <a:rPr lang="en-US" dirty="0" smtClean="0">
                <a:latin typeface="Arial"/>
                <a:ea typeface="ＭＳ Ｐゴシック" pitchFamily="-106" charset="-128"/>
                <a:cs typeface="Arial"/>
              </a:rPr>
              <a:t>: Close your eyes and hold your head straight,  </a:t>
            </a:r>
          </a:p>
          <a:p>
            <a:pPr>
              <a:buNone/>
            </a:pPr>
            <a:r>
              <a:rPr lang="en-US" dirty="0" err="1" smtClean="0">
                <a:latin typeface="Arial"/>
                <a:ea typeface="ＭＳ Ｐゴシック" pitchFamily="-106" charset="-128"/>
                <a:cs typeface="Arial"/>
              </a:rPr>
              <a:t>Pt</a:t>
            </a:r>
            <a:r>
              <a:rPr lang="en-US" dirty="0" smtClean="0">
                <a:latin typeface="Arial"/>
                <a:ea typeface="ＭＳ Ｐゴシック" pitchFamily="-106" charset="-128"/>
                <a:cs typeface="Arial"/>
              </a:rPr>
              <a:t>: The head straightens. </a:t>
            </a:r>
          </a:p>
          <a:p>
            <a:pPr>
              <a:buNone/>
            </a:pPr>
            <a:r>
              <a:rPr lang="en-US" dirty="0" smtClean="0">
                <a:latin typeface="Arial"/>
                <a:ea typeface="ＭＳ Ｐゴシック" pitchFamily="-106" charset="-128"/>
                <a:cs typeface="Arial"/>
              </a:rPr>
              <a:t>Go to the </a:t>
            </a:r>
            <a:r>
              <a:rPr lang="en-US" dirty="0" smtClean="0">
                <a:latin typeface="Arial"/>
                <a:cs typeface="Arial"/>
              </a:rPr>
              <a:t>strabismus textbook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sz="2600" b="1" i="1" u="sng" dirty="0" smtClean="0">
                <a:latin typeface="Arial"/>
                <a:cs typeface="Arial"/>
              </a:rPr>
              <a:t>Is the AHP unrelated to visual function?</a:t>
            </a:r>
          </a:p>
          <a:p>
            <a:pPr>
              <a:buNone/>
            </a:pPr>
            <a:r>
              <a:rPr lang="en-US" dirty="0" err="1" smtClean="0">
                <a:latin typeface="Arial"/>
                <a:ea typeface="ＭＳ Ｐゴシック" pitchFamily="-106" charset="-128"/>
                <a:cs typeface="Arial"/>
              </a:rPr>
              <a:t>Dr</a:t>
            </a:r>
            <a:r>
              <a:rPr lang="en-US" dirty="0" smtClean="0">
                <a:latin typeface="Arial"/>
                <a:ea typeface="ＭＳ Ｐゴシック" pitchFamily="-106" charset="-128"/>
                <a:cs typeface="Arial"/>
              </a:rPr>
              <a:t>: Close your eyes and hold your head straight, </a:t>
            </a:r>
          </a:p>
          <a:p>
            <a:pPr>
              <a:buNone/>
            </a:pPr>
            <a:r>
              <a:rPr lang="en-US" dirty="0" err="1" smtClean="0">
                <a:latin typeface="Arial"/>
                <a:ea typeface="ＭＳ Ｐゴシック" pitchFamily="-106" charset="-128"/>
                <a:cs typeface="Arial"/>
              </a:rPr>
              <a:t>Pt</a:t>
            </a:r>
            <a:r>
              <a:rPr lang="en-US" dirty="0" smtClean="0">
                <a:latin typeface="Arial"/>
                <a:ea typeface="ＭＳ Ｐゴシック" pitchFamily="-106" charset="-128"/>
                <a:cs typeface="Arial"/>
              </a:rPr>
              <a:t>: The AHP remains. </a:t>
            </a:r>
          </a:p>
          <a:p>
            <a:pPr>
              <a:buNone/>
            </a:pPr>
            <a:r>
              <a:rPr lang="en-US" b="1" i="1" dirty="0" smtClean="0">
                <a:latin typeface="Arial"/>
                <a:ea typeface="ＭＳ Ｐゴシック" pitchFamily="-106" charset="-128"/>
                <a:cs typeface="Arial"/>
              </a:rPr>
              <a:t>Go to the </a:t>
            </a:r>
            <a:r>
              <a:rPr lang="en-US" b="1" i="1" dirty="0" err="1" smtClean="0">
                <a:latin typeface="Arial"/>
                <a:ea typeface="ＭＳ Ｐゴシック" pitchFamily="-106" charset="-128"/>
                <a:cs typeface="Arial"/>
              </a:rPr>
              <a:t>o</a:t>
            </a:r>
            <a:r>
              <a:rPr lang="en-US" b="1" i="1" dirty="0" err="1" smtClean="0">
                <a:latin typeface="Arial"/>
                <a:cs typeface="Arial"/>
              </a:rPr>
              <a:t>to</a:t>
            </a:r>
            <a:r>
              <a:rPr lang="en-US" b="1" i="1" dirty="0" smtClean="0">
                <a:latin typeface="Arial"/>
                <a:cs typeface="Arial"/>
              </a:rPr>
              <a:t>-neurology textbook 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…&amp; sometimes we need both books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Thank you Marc </a:t>
            </a:r>
            <a:r>
              <a:rPr lang="en-US" dirty="0" err="1" smtClean="0">
                <a:latin typeface="Arial"/>
                <a:cs typeface="Arial"/>
              </a:rPr>
              <a:t>Gobin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66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MULTIPLANAR   NULL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NEUTRALISED WITH BASE OUT </a:t>
            </a:r>
            <a:r>
              <a:rPr lang="en-US" sz="3200" dirty="0" err="1" smtClean="0"/>
              <a:t>Δ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Face turn to L 25+°,</a:t>
            </a:r>
          </a:p>
          <a:p>
            <a:r>
              <a:rPr lang="en-US" dirty="0" smtClean="0"/>
              <a:t> tip up 20°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7Δ BO OU &amp; -1 DS OU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33004"/>
            <a:ext cx="4041775" cy="3951288"/>
          </a:xfrm>
        </p:spPr>
        <p:txBody>
          <a:bodyPr>
            <a:normAutofit/>
          </a:bodyPr>
          <a:lstStyle/>
          <a:p>
            <a:pPr lvl="0"/>
            <a:r>
              <a:rPr lang="en-US" sz="2000" spc="-100" dirty="0"/>
              <a:t>C</a:t>
            </a:r>
            <a:r>
              <a:rPr lang="en-US" sz="2000" spc="-100" dirty="0" smtClean="0"/>
              <a:t>reates CND &amp; in the office this is preferred to the nulls of  </a:t>
            </a:r>
            <a:r>
              <a:rPr lang="en-US" sz="2000" b="1" i="1" spc="-100" dirty="0" smtClean="0"/>
              <a:t>both the  turn L  &amp; the tip up</a:t>
            </a:r>
          </a:p>
          <a:p>
            <a:endParaRPr lang="en-US" sz="2000" dirty="0"/>
          </a:p>
        </p:txBody>
      </p:sp>
      <p:pic>
        <p:nvPicPr>
          <p:cNvPr id="8" name="Content Placeholder 3" descr="J.Poole  1.jpg"/>
          <p:cNvPicPr>
            <a:picLocks noGrp="1" noChangeAspect="1"/>
          </p:cNvPicPr>
          <p:nvPr/>
        </p:nvPicPr>
        <p:blipFill>
          <a:blip r:embed="rId2"/>
          <a:srcRect l="6718" r="5795"/>
          <a:stretch>
            <a:fillRect/>
          </a:stretch>
        </p:blipFill>
        <p:spPr>
          <a:xfrm>
            <a:off x="457201" y="3334413"/>
            <a:ext cx="3904992" cy="3347631"/>
          </a:xfrm>
          <a:prstGeom prst="rect">
            <a:avLst/>
          </a:prstGeom>
        </p:spPr>
      </p:pic>
      <p:pic>
        <p:nvPicPr>
          <p:cNvPr id="9" name="Content Placeholder 3" descr="poole 4 .jpg"/>
          <p:cNvPicPr>
            <a:picLocks noGrp="1" noChangeAspect="1"/>
          </p:cNvPicPr>
          <p:nvPr/>
        </p:nvPicPr>
        <p:blipFill>
          <a:blip r:embed="rId3"/>
          <a:srcRect l="-18187" r="-18187"/>
          <a:stretch>
            <a:fillRect/>
          </a:stretch>
        </p:blipFill>
        <p:spPr>
          <a:xfrm>
            <a:off x="3851906" y="3318133"/>
            <a:ext cx="6087028" cy="3347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0827" y="6308763"/>
            <a:ext cx="40291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NOW NEEDS A REAL LIFE TRIAL OF THESE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6291146"/>
            <a:ext cx="39049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COMPLICATED MULTIPLANAR NULL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6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FT to L  </a:t>
            </a:r>
            <a:r>
              <a:rPr lang="en-US" b="1" i="1" dirty="0" smtClean="0"/>
              <a:t>AND </a:t>
            </a:r>
            <a:r>
              <a:rPr lang="en-US" b="1" dirty="0" smtClean="0"/>
              <a:t>to</a:t>
            </a:r>
            <a:r>
              <a:rPr lang="en-US" b="1" i="1" dirty="0" smtClean="0"/>
              <a:t> </a:t>
            </a:r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3459" dirty="0" smtClean="0">
                <a:latin typeface="Arial"/>
                <a:cs typeface="Arial"/>
              </a:rPr>
              <a:t>Periodic Alternating Nystagmus   </a:t>
            </a:r>
          </a:p>
          <a:p>
            <a:pPr>
              <a:buNone/>
            </a:pPr>
            <a:r>
              <a:rPr lang="en-US" sz="3459" dirty="0" smtClean="0">
                <a:latin typeface="Arial"/>
                <a:cs typeface="Arial"/>
              </a:rPr>
              <a:t>PAN </a:t>
            </a:r>
          </a:p>
          <a:p>
            <a:pPr>
              <a:buNone/>
            </a:pPr>
            <a:r>
              <a:rPr lang="en-US" sz="2000" dirty="0" smtClean="0">
                <a:latin typeface="Arial"/>
                <a:cs typeface="Arial"/>
              </a:rPr>
              <a:t>Congenital PAN: very asymmetric Cong </a:t>
            </a:r>
            <a:r>
              <a:rPr lang="en-US" sz="2000" dirty="0" err="1" smtClean="0">
                <a:latin typeface="Arial"/>
                <a:cs typeface="Arial"/>
              </a:rPr>
              <a:t>Aperiodic</a:t>
            </a:r>
            <a:r>
              <a:rPr lang="en-US" sz="2000" dirty="0" smtClean="0">
                <a:latin typeface="Arial"/>
                <a:cs typeface="Arial"/>
              </a:rPr>
              <a:t> PAN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3459" dirty="0" smtClean="0">
                <a:latin typeface="Arial"/>
                <a:cs typeface="Arial"/>
              </a:rPr>
              <a:t>CIANCIA’S Syndrome </a:t>
            </a:r>
            <a:r>
              <a:rPr lang="en-US" sz="3200" dirty="0" smtClean="0">
                <a:latin typeface="Arial"/>
                <a:cs typeface="Arial"/>
              </a:rPr>
              <a:t>driven by FMN  </a:t>
            </a:r>
            <a:r>
              <a:rPr lang="en-US" sz="2000" dirty="0" smtClean="0">
                <a:latin typeface="Arial"/>
                <a:cs typeface="Arial"/>
              </a:rPr>
              <a:t>     </a:t>
            </a:r>
            <a:r>
              <a:rPr lang="en-US" dirty="0" smtClean="0">
                <a:latin typeface="Arial"/>
                <a:cs typeface="Arial"/>
              </a:rPr>
              <a:t>	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Ciancia’s</a:t>
            </a:r>
            <a:r>
              <a:rPr lang="en-US" dirty="0" smtClean="0">
                <a:latin typeface="Arial"/>
                <a:cs typeface="Arial"/>
              </a:rPr>
              <a:t>: can also be alternating head tilts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A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518" y="0"/>
            <a:ext cx="1422482" cy="1373187"/>
          </a:xfrm>
          <a:prstGeom prst="rect">
            <a:avLst/>
          </a:prstGeom>
        </p:spPr>
      </p:pic>
      <p:pic>
        <p:nvPicPr>
          <p:cNvPr id="5" name="Picture 4" descr="D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692" y="1373187"/>
            <a:ext cx="1363308" cy="1373187"/>
          </a:xfrm>
          <a:prstGeom prst="rect">
            <a:avLst/>
          </a:prstGeom>
        </p:spPr>
      </p:pic>
      <p:pic>
        <p:nvPicPr>
          <p:cNvPr id="6" name="Picture 5" descr="E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692" y="2746373"/>
            <a:ext cx="1363308" cy="1335199"/>
          </a:xfrm>
          <a:prstGeom prst="rect">
            <a:avLst/>
          </a:prstGeom>
        </p:spPr>
      </p:pic>
      <p:pic>
        <p:nvPicPr>
          <p:cNvPr id="7" name="Picture 6" descr="A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08" y="4408739"/>
            <a:ext cx="1504705" cy="1452562"/>
          </a:xfrm>
          <a:prstGeom prst="rect">
            <a:avLst/>
          </a:prstGeom>
        </p:spPr>
      </p:pic>
      <p:pic>
        <p:nvPicPr>
          <p:cNvPr id="8" name="Picture 7" descr="D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318" y="4408739"/>
            <a:ext cx="1535566" cy="1452562"/>
          </a:xfrm>
          <a:prstGeom prst="rect">
            <a:avLst/>
          </a:prstGeom>
        </p:spPr>
      </p:pic>
      <p:pic>
        <p:nvPicPr>
          <p:cNvPr id="9" name="Picture 8" descr="E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991" y="4408739"/>
            <a:ext cx="1546276" cy="1452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143" y="4094269"/>
            <a:ext cx="155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BEC: NO FT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17341" y="4082174"/>
            <a:ext cx="1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RF: FT TO 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42006" y="4045889"/>
            <a:ext cx="154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LF: FT TO 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UP  / DOWN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0360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…with BEO, EE open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Vertical gaze paresis / palsy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IN with vertical null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SCA syndromes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Paroxysmal Tonic Up [or Down] Gaze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Can be orbital (CFEOM, TED) if restrictions are symmetric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Only with BEO: Alphabet pattern strabismus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A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266" y="56449"/>
            <a:ext cx="1692355" cy="1633709"/>
          </a:xfrm>
          <a:prstGeom prst="rect">
            <a:avLst/>
          </a:prstGeom>
        </p:spPr>
      </p:pic>
      <p:pic>
        <p:nvPicPr>
          <p:cNvPr id="5" name="Picture 4" descr="F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90" y="1623863"/>
            <a:ext cx="1650824" cy="1535266"/>
          </a:xfrm>
          <a:prstGeom prst="rect">
            <a:avLst/>
          </a:prstGeom>
        </p:spPr>
      </p:pic>
      <p:pic>
        <p:nvPicPr>
          <p:cNvPr id="6" name="Picture 5" descr="F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556" y="3159129"/>
            <a:ext cx="1597832" cy="1615013"/>
          </a:xfrm>
          <a:prstGeom prst="rect">
            <a:avLst/>
          </a:prstGeom>
        </p:spPr>
      </p:pic>
      <p:pic>
        <p:nvPicPr>
          <p:cNvPr id="7" name="Picture 6" descr="F5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571" y="4769552"/>
            <a:ext cx="1727860" cy="164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  YOU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92686"/>
          </a:xfrm>
          <a:prstGeom prst="rect">
            <a:avLst/>
          </a:prstGeom>
        </p:spPr>
      </p:pic>
      <p:pic>
        <p:nvPicPr>
          <p:cNvPr id="5" name="Picture 4" descr="so much to lear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111" y="3984306"/>
            <a:ext cx="4317889" cy="2818933"/>
          </a:xfrm>
          <a:prstGeom prst="rect">
            <a:avLst/>
          </a:prstGeom>
        </p:spPr>
      </p:pic>
      <p:pic>
        <p:nvPicPr>
          <p:cNvPr id="7" name="Picture 6" descr="thank you in thai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03839"/>
            <a:ext cx="203849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383922"/>
            <a:ext cx="8275261" cy="1143000"/>
          </a:xfrm>
        </p:spPr>
        <p:txBody>
          <a:bodyPr/>
          <a:lstStyle/>
          <a:p>
            <a:r>
              <a:rPr lang="en-US" dirty="0" smtClean="0"/>
              <a:t>Head tilt with eyes open = eyes closed</a:t>
            </a:r>
            <a:endParaRPr lang="en-US" dirty="0"/>
          </a:p>
        </p:txBody>
      </p:sp>
      <p:pic>
        <p:nvPicPr>
          <p:cNvPr id="4" name="Content Placeholder 3" descr="scan0003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37" t="-25306" r="13597" b="25306"/>
          <a:stretch/>
        </p:blipFill>
        <p:spPr>
          <a:xfrm>
            <a:off x="0" y="-446633"/>
            <a:ext cx="4060517" cy="7381881"/>
          </a:xfrm>
        </p:spPr>
      </p:pic>
      <p:pic>
        <p:nvPicPr>
          <p:cNvPr id="5" name="Picture 4" descr="IMG_79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1" t="26139" r="33312" b="22653"/>
          <a:stretch/>
        </p:blipFill>
        <p:spPr>
          <a:xfrm rot="5400000">
            <a:off x="3691476" y="2195444"/>
            <a:ext cx="4954851" cy="3511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140" y="6256286"/>
            <a:ext cx="731916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Though not driven by an eye problem, some of these conditions can </a:t>
            </a:r>
          </a:p>
          <a:p>
            <a:r>
              <a:rPr lang="en-US" dirty="0" smtClean="0"/>
              <a:t>cause diplopia and can be improved by ophthalmic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: DESCRIBING THE  AHP – </a:t>
            </a:r>
            <a:br>
              <a:rPr lang="en-US" b="1" dirty="0" smtClean="0"/>
            </a:br>
            <a:r>
              <a:rPr lang="en-US" b="1" dirty="0" smtClean="0"/>
              <a:t>THE  3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Head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ilt                          ..to L or R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Face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urn                                           ..to L or R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ip  </a:t>
            </a:r>
          </a:p>
          <a:p>
            <a:pPr marL="0" indent="0">
              <a:buNone/>
            </a:pPr>
            <a:r>
              <a:rPr lang="en-US" dirty="0" smtClean="0"/>
              <a:t>Up / Down</a:t>
            </a:r>
          </a:p>
          <a:p>
            <a:endParaRPr lang="en-US" dirty="0" smtClean="0"/>
          </a:p>
          <a:p>
            <a:pPr>
              <a:buNone/>
            </a:pPr>
            <a:endParaRPr lang="en-US" i="1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None/>
            </a:pPr>
            <a:r>
              <a:rPr lang="en-US" b="1" i="1" u="sng" dirty="0" smtClean="0">
                <a:ea typeface="ＭＳ Ｐゴシック" pitchFamily="-106" charset="-128"/>
                <a:cs typeface="ＭＳ Ｐゴシック" pitchFamily="-106" charset="-128"/>
              </a:rPr>
              <a:t>MEASURE</a:t>
            </a:r>
            <a:r>
              <a:rPr lang="en-US" i="1" dirty="0" smtClean="0">
                <a:ea typeface="ＭＳ Ｐゴシック" pitchFamily="-106" charset="-128"/>
                <a:cs typeface="ＭＳ Ｐゴシック" pitchFamily="-106" charset="-128"/>
              </a:rPr>
              <a:t> – USE A PROTRACTOR</a:t>
            </a:r>
          </a:p>
          <a:p>
            <a:pPr>
              <a:buNone/>
            </a:pPr>
            <a:endParaRPr lang="en-US" i="1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None/>
            </a:pPr>
            <a:r>
              <a:rPr lang="en-US" i="1" dirty="0" smtClean="0">
                <a:ea typeface="ＭＳ Ｐゴシック" pitchFamily="-106" charset="-128"/>
                <a:cs typeface="ＭＳ Ｐゴシック" pitchFamily="-106" charset="-128"/>
              </a:rPr>
              <a:t>Thank you Annette </a:t>
            </a:r>
            <a:r>
              <a:rPr lang="en-US" i="1" dirty="0" err="1" smtClean="0">
                <a:ea typeface="ＭＳ Ｐゴシック" pitchFamily="-106" charset="-128"/>
                <a:cs typeface="ＭＳ Ｐゴシック" pitchFamily="-106" charset="-128"/>
              </a:rPr>
              <a:t>Spielmann</a:t>
            </a:r>
            <a:r>
              <a:rPr lang="en-US" i="1" dirty="0" smtClean="0">
                <a:ea typeface="ＭＳ Ｐゴシック" pitchFamily="-106" charset="-128"/>
                <a:cs typeface="ＭＳ Ｐゴシック" pitchFamily="-106" charset="-128"/>
              </a:rPr>
              <a:t> &amp; Marc </a:t>
            </a:r>
            <a:r>
              <a:rPr lang="en-US" i="1" dirty="0" err="1" smtClean="0">
                <a:ea typeface="ＭＳ Ｐゴシック" pitchFamily="-106" charset="-128"/>
                <a:cs typeface="ＭＳ Ｐゴシック" pitchFamily="-106" charset="-128"/>
              </a:rPr>
              <a:t>Gobin</a:t>
            </a:r>
            <a:endParaRPr lang="en-US" dirty="0"/>
          </a:p>
        </p:txBody>
      </p:sp>
      <p:pic>
        <p:nvPicPr>
          <p:cNvPr id="4" name="Picture 3" descr="B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20" y="1417638"/>
            <a:ext cx="1522492" cy="1533524"/>
          </a:xfrm>
          <a:prstGeom prst="rect">
            <a:avLst/>
          </a:prstGeom>
        </p:spPr>
      </p:pic>
      <p:pic>
        <p:nvPicPr>
          <p:cNvPr id="5" name="Picture 4" descr="F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92" y="3275636"/>
            <a:ext cx="2016320" cy="1875178"/>
          </a:xfrm>
          <a:prstGeom prst="rect">
            <a:avLst/>
          </a:prstGeom>
        </p:spPr>
      </p:pic>
      <p:pic>
        <p:nvPicPr>
          <p:cNvPr id="6" name="Picture 5" descr="E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62" y="2187575"/>
            <a:ext cx="1834883" cy="179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AHP: </a:t>
            </a:r>
            <a:br>
              <a:rPr lang="en-US" b="1" dirty="0" smtClean="0"/>
            </a:br>
            <a:r>
              <a:rPr lang="en-US" b="1" dirty="0" smtClean="0"/>
              <a:t>usual causes of  Head Tilt  HT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/>
                <a:cs typeface="Arial"/>
              </a:rPr>
              <a:t>Vertical strabismus</a:t>
            </a:r>
          </a:p>
          <a:p>
            <a:r>
              <a:rPr lang="en-US" dirty="0" smtClean="0">
                <a:latin typeface="Arial"/>
                <a:cs typeface="Arial"/>
              </a:rPr>
              <a:t>Ocular tilt reaction</a:t>
            </a:r>
          </a:p>
          <a:p>
            <a:r>
              <a:rPr lang="en-US" dirty="0" smtClean="0">
                <a:latin typeface="Arial"/>
                <a:cs typeface="Arial"/>
              </a:rPr>
              <a:t>Childhood nystagmus: IIN, torsional FMN</a:t>
            </a:r>
          </a:p>
          <a:p>
            <a:r>
              <a:rPr lang="en-US" dirty="0" err="1" smtClean="0">
                <a:latin typeface="Arial"/>
                <a:cs typeface="Arial"/>
              </a:rPr>
              <a:t>Ciancia’s</a:t>
            </a:r>
            <a:r>
              <a:rPr lang="en-US" dirty="0" smtClean="0">
                <a:latin typeface="Arial"/>
                <a:cs typeface="Arial"/>
              </a:rPr>
              <a:t> syndrome [torsional FMN]</a:t>
            </a:r>
          </a:p>
          <a:p>
            <a:r>
              <a:rPr lang="en-US" dirty="0" smtClean="0">
                <a:latin typeface="Arial"/>
                <a:cs typeface="Arial"/>
              </a:rPr>
              <a:t>Incorrect astigmatism correction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u="sng" dirty="0">
                <a:latin typeface="Arial"/>
                <a:cs typeface="Arial"/>
              </a:rPr>
              <a:t>U</a:t>
            </a:r>
            <a:r>
              <a:rPr lang="en-US" u="sng" dirty="0" smtClean="0">
                <a:latin typeface="Arial"/>
                <a:cs typeface="Arial"/>
              </a:rPr>
              <a:t>ncommon</a:t>
            </a:r>
            <a:endParaRPr lang="en-US" u="sng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Orbital restriction</a:t>
            </a:r>
          </a:p>
          <a:p>
            <a:r>
              <a:rPr lang="en-US" dirty="0" err="1" smtClean="0">
                <a:latin typeface="Arial"/>
                <a:cs typeface="Arial"/>
              </a:rPr>
              <a:t>Spasmus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Nutans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Paroxysmal torticollis</a:t>
            </a:r>
          </a:p>
          <a:p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4" name="Picture 3" descr="B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69" y="189972"/>
            <a:ext cx="17526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AHP:  </a:t>
            </a:r>
            <a:br>
              <a:rPr lang="en-US" b="1" dirty="0" smtClean="0"/>
            </a:br>
            <a:r>
              <a:rPr lang="en-US" b="1" dirty="0" smtClean="0"/>
              <a:t>usual causes of Face Turn  FT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Incomitant horizontal strabismus</a:t>
            </a:r>
          </a:p>
          <a:p>
            <a:r>
              <a:rPr lang="en-US" dirty="0" smtClean="0">
                <a:latin typeface="Arial"/>
                <a:cs typeface="Arial"/>
              </a:rPr>
              <a:t>Childhood nystagmus: IIN, FMN, PAN</a:t>
            </a:r>
          </a:p>
          <a:p>
            <a:r>
              <a:rPr lang="en-US" dirty="0" err="1" smtClean="0">
                <a:latin typeface="Arial"/>
                <a:cs typeface="Arial"/>
              </a:rPr>
              <a:t>Ciancia’s</a:t>
            </a:r>
            <a:r>
              <a:rPr lang="en-US" dirty="0" smtClean="0">
                <a:latin typeface="Arial"/>
                <a:cs typeface="Arial"/>
              </a:rPr>
              <a:t> syndrome (horizontal FMN) </a:t>
            </a:r>
          </a:p>
          <a:p>
            <a:r>
              <a:rPr lang="en-US" dirty="0" smtClean="0">
                <a:latin typeface="Arial"/>
                <a:cs typeface="Arial"/>
              </a:rPr>
              <a:t>Incorrect astigmatism correction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u="sng" dirty="0">
                <a:latin typeface="Arial"/>
                <a:cs typeface="Arial"/>
              </a:rPr>
              <a:t>U</a:t>
            </a:r>
            <a:r>
              <a:rPr lang="en-US" u="sng" dirty="0" smtClean="0">
                <a:latin typeface="Arial"/>
                <a:cs typeface="Arial"/>
              </a:rPr>
              <a:t>ncommon</a:t>
            </a:r>
          </a:p>
          <a:p>
            <a:r>
              <a:rPr lang="en-US" dirty="0" smtClean="0">
                <a:latin typeface="Arial"/>
                <a:cs typeface="Arial"/>
              </a:rPr>
              <a:t>Horizontal gaze paresis / palsy</a:t>
            </a:r>
          </a:p>
          <a:p>
            <a:r>
              <a:rPr lang="en-US" dirty="0" smtClean="0">
                <a:latin typeface="Arial"/>
                <a:cs typeface="Arial"/>
              </a:rPr>
              <a:t>Hemianopia</a:t>
            </a:r>
          </a:p>
          <a:p>
            <a:r>
              <a:rPr lang="en-US" dirty="0" smtClean="0">
                <a:latin typeface="Arial"/>
                <a:cs typeface="Arial"/>
              </a:rPr>
              <a:t>Orbital restriction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E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898" y="111480"/>
            <a:ext cx="1658937" cy="1624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18" y="274638"/>
            <a:ext cx="514674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AHP: </a:t>
            </a:r>
            <a:br>
              <a:rPr lang="en-US" b="1" dirty="0" smtClean="0"/>
            </a:br>
            <a:r>
              <a:rPr lang="en-US" b="1" dirty="0" smtClean="0"/>
              <a:t>usual causes of Tip  up TU, Tip Down  TD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4638"/>
            <a:ext cx="7467600" cy="453931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Incomitant strabismus:  CFEOM, A-V patterns, thyroid eye disease, … </a:t>
            </a:r>
          </a:p>
          <a:p>
            <a:r>
              <a:rPr lang="en-US" dirty="0">
                <a:latin typeface="Arial"/>
                <a:cs typeface="Arial"/>
              </a:rPr>
              <a:t>IIN with vertical null</a:t>
            </a:r>
          </a:p>
          <a:p>
            <a:r>
              <a:rPr lang="en-US" dirty="0" smtClean="0">
                <a:latin typeface="Arial"/>
                <a:cs typeface="Arial"/>
              </a:rPr>
              <a:t>Vertical gaze paresis 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u="sng" dirty="0" smtClean="0">
                <a:latin typeface="Arial"/>
                <a:cs typeface="Arial"/>
              </a:rPr>
              <a:t>Uncommon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Paroxysmal Tonic Upgaze PTU / Downgaze PTD</a:t>
            </a:r>
          </a:p>
          <a:p>
            <a:r>
              <a:rPr lang="en-US" dirty="0" err="1" smtClean="0">
                <a:latin typeface="Arial"/>
                <a:cs typeface="Arial"/>
              </a:rPr>
              <a:t>Spino</a:t>
            </a:r>
            <a:r>
              <a:rPr lang="en-US" dirty="0" smtClean="0">
                <a:latin typeface="Arial"/>
                <a:cs typeface="Arial"/>
              </a:rPr>
              <a:t> Cerebellar Atrophy SCA syndromes</a:t>
            </a:r>
          </a:p>
          <a:p>
            <a:r>
              <a:rPr lang="en-US" dirty="0" err="1" smtClean="0">
                <a:latin typeface="Arial"/>
                <a:cs typeface="Arial"/>
              </a:rPr>
              <a:t>Sandifer’s</a:t>
            </a:r>
            <a:r>
              <a:rPr lang="en-US" dirty="0" smtClean="0">
                <a:latin typeface="Arial"/>
                <a:cs typeface="Arial"/>
              </a:rPr>
              <a:t> syndrome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111" y="-1"/>
            <a:ext cx="1636889" cy="1654119"/>
          </a:xfrm>
          <a:prstGeom prst="rect">
            <a:avLst/>
          </a:prstGeom>
        </p:spPr>
      </p:pic>
      <p:pic>
        <p:nvPicPr>
          <p:cNvPr id="5" name="Picture 4" descr="F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778619" cy="165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691" y="694"/>
            <a:ext cx="7467600" cy="1143000"/>
          </a:xfrm>
        </p:spPr>
        <p:txBody>
          <a:bodyPr/>
          <a:lstStyle/>
          <a:p>
            <a:r>
              <a:rPr lang="en-US" b="1" dirty="0" smtClean="0"/>
              <a:t>Sorting out the jigsaw puzzle</a:t>
            </a:r>
            <a:endParaRPr lang="en-US" b="1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956" r="-8956"/>
          <a:stretch>
            <a:fillRect/>
          </a:stretch>
        </p:blipFill>
        <p:spPr/>
      </p:pic>
      <p:pic>
        <p:nvPicPr>
          <p:cNvPr id="5" name="Picture 4" descr="C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783" y="3059221"/>
            <a:ext cx="739714" cy="779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1746" y="1842355"/>
            <a:ext cx="11290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Infantile</a:t>
            </a:r>
          </a:p>
          <a:p>
            <a:r>
              <a:rPr lang="en-US" sz="1400" dirty="0" smtClean="0"/>
              <a:t>Nystagmus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29867" y="4356786"/>
            <a:ext cx="90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OTR / </a:t>
            </a:r>
          </a:p>
          <a:p>
            <a:r>
              <a:rPr lang="en-US" dirty="0" smtClean="0"/>
              <a:t>SKEW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8930" y="4356786"/>
            <a:ext cx="864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PAN/</a:t>
            </a:r>
          </a:p>
          <a:p>
            <a:r>
              <a:rPr lang="en-US" dirty="0" smtClean="0"/>
              <a:t>PAGD</a:t>
            </a:r>
            <a:endParaRPr lang="en-US" dirty="0"/>
          </a:p>
        </p:txBody>
      </p:sp>
      <p:pic>
        <p:nvPicPr>
          <p:cNvPr id="9" name="Picture 8" descr="D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627007" y="1965888"/>
            <a:ext cx="684878" cy="689841"/>
          </a:xfrm>
          <a:prstGeom prst="rect">
            <a:avLst/>
          </a:prstGeom>
        </p:spPr>
      </p:pic>
      <p:pic>
        <p:nvPicPr>
          <p:cNvPr id="10" name="Picture 9" descr="C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85" y="1698949"/>
            <a:ext cx="853497" cy="847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334" y="557009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CFEOM</a:t>
            </a:r>
            <a:endParaRPr lang="en-US" dirty="0"/>
          </a:p>
        </p:txBody>
      </p:sp>
      <p:pic>
        <p:nvPicPr>
          <p:cNvPr id="12" name="Picture 11" descr="H1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86" y="5421472"/>
            <a:ext cx="746850" cy="693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0358" y="5593092"/>
            <a:ext cx="1420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CIANCIA’S</a:t>
            </a:r>
          </a:p>
          <a:p>
            <a:r>
              <a:rPr lang="en-US" dirty="0" smtClean="0"/>
              <a:t>SYND</a:t>
            </a:r>
            <a:endParaRPr lang="en-US" dirty="0"/>
          </a:p>
        </p:txBody>
      </p:sp>
      <p:pic>
        <p:nvPicPr>
          <p:cNvPr id="14" name="Picture 13" descr="F5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196" y="2972637"/>
            <a:ext cx="1018098" cy="966679"/>
          </a:xfrm>
          <a:prstGeom prst="rect">
            <a:avLst/>
          </a:prstGeom>
        </p:spPr>
      </p:pic>
      <p:pic>
        <p:nvPicPr>
          <p:cNvPr id="15" name="Picture 14" descr="F4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9566" y="3062988"/>
            <a:ext cx="624457" cy="631172"/>
          </a:xfrm>
          <a:prstGeom prst="rect">
            <a:avLst/>
          </a:prstGeom>
        </p:spPr>
      </p:pic>
      <p:pic>
        <p:nvPicPr>
          <p:cNvPr id="16" name="Picture 15" descr="E2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2446" y="1698949"/>
            <a:ext cx="886692" cy="8684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01502" y="2943774"/>
            <a:ext cx="13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A-V</a:t>
            </a:r>
          </a:p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08103" y="1789351"/>
            <a:ext cx="1313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THYROID</a:t>
            </a:r>
          </a:p>
          <a:p>
            <a:r>
              <a:rPr lang="en-US" dirty="0" smtClean="0"/>
              <a:t>    </a:t>
            </a:r>
            <a:r>
              <a:rPr lang="en-US" sz="1600" dirty="0" smtClean="0"/>
              <a:t>Eye </a:t>
            </a:r>
          </a:p>
          <a:p>
            <a:r>
              <a:rPr lang="en-US" sz="1600" dirty="0" smtClean="0"/>
              <a:t>    Disease.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132838" y="5445572"/>
            <a:ext cx="96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GAZE</a:t>
            </a:r>
          </a:p>
          <a:p>
            <a:r>
              <a:rPr lang="en-US" dirty="0" smtClean="0"/>
              <a:t>PALSY</a:t>
            </a:r>
            <a:endParaRPr lang="en-US" dirty="0"/>
          </a:p>
        </p:txBody>
      </p:sp>
      <p:pic>
        <p:nvPicPr>
          <p:cNvPr id="20" name="Picture 19" descr="A1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5875" y="5421472"/>
            <a:ext cx="823487" cy="7949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55875" y="3272634"/>
            <a:ext cx="66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</a:t>
            </a:r>
            <a:endParaRPr lang="en-US" dirty="0"/>
          </a:p>
        </p:txBody>
      </p:sp>
      <p:pic>
        <p:nvPicPr>
          <p:cNvPr id="23" name="Picture 22" descr="D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66" y="4112482"/>
            <a:ext cx="884797" cy="8912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96783" y="4415670"/>
            <a:ext cx="74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FMN</a:t>
            </a:r>
            <a:endParaRPr lang="en-US" dirty="0"/>
          </a:p>
        </p:txBody>
      </p:sp>
      <p:pic>
        <p:nvPicPr>
          <p:cNvPr id="25" name="Picture 24" descr="B2.tif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2446" y="4156801"/>
            <a:ext cx="840797" cy="84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24943</TotalTime>
  <Words>1421</Words>
  <Application>Microsoft Macintosh PowerPoint</Application>
  <PresentationFormat>On-screen Show (4:3)</PresentationFormat>
  <Paragraphs>300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Abnormal Head Posture :   A new look @ an old problem  NIPOSS / CYBERSIGHT  2019</vt:lpstr>
      <vt:lpstr>$,£,¥,€ &amp; conflict disclosures:</vt:lpstr>
      <vt:lpstr>1st: WHAT DRIVES THE AHP?       IS THE AHP VISUALLY DRIVEN?       WHICH BOOK DO WE OPEN?</vt:lpstr>
      <vt:lpstr>Head tilt with eyes open = eyes closed</vt:lpstr>
      <vt:lpstr>2nd: DESCRIBING THE  AHP –  THE  3 T’s</vt:lpstr>
      <vt:lpstr>AHP:  usual causes of  Head Tilt  HT   </vt:lpstr>
      <vt:lpstr>AHP:   usual causes of Face Turn  FT    </vt:lpstr>
      <vt:lpstr>AHP:  usual causes of Tip  up TU, Tip Down  TD   </vt:lpstr>
      <vt:lpstr>Sorting out the jigsaw puzzle</vt:lpstr>
      <vt:lpstr>Today’s examples:</vt:lpstr>
      <vt:lpstr>SEMINAL Qs:  is the AHP present / driven by -  </vt:lpstr>
      <vt:lpstr>Slide 12</vt:lpstr>
      <vt:lpstr>HT to L:  only with Both Eyes Open     BEO</vt:lpstr>
      <vt:lpstr>HT to L –  with either eye open    EE</vt:lpstr>
      <vt:lpstr>HT to L –  even with Both Eyes Closed    BEC</vt:lpstr>
      <vt:lpstr>Slide 16</vt:lpstr>
      <vt:lpstr>Head supine fixes the hypertropia in Skew</vt:lpstr>
      <vt:lpstr>FT to L</vt:lpstr>
      <vt:lpstr>FT to L Childhood nystagmus &amp; AHP</vt:lpstr>
      <vt:lpstr>SEMINAL PAPER The difficulty AND the importance of differentiating the different types of [so called] congenital nystagmus causing torticollis</vt:lpstr>
      <vt:lpstr>Childhood nystagmus &amp; AHP : IIN</vt:lpstr>
      <vt:lpstr>Childhood nystagmus &amp; AHP: FMN</vt:lpstr>
      <vt:lpstr>Childhood nystagmus &amp; AHP: FMN</vt:lpstr>
      <vt:lpstr>Childhood nystagmus &amp; AHP: FMN   2</vt:lpstr>
      <vt:lpstr>Childhood nystagmus &amp; AHP   FMN  3 A BILATERAL MONOCULARLY DRIVEN H N  [25% also T]  </vt:lpstr>
      <vt:lpstr>Childhood nystagmus &amp; AHP : IIN</vt:lpstr>
      <vt:lpstr> Childhood nystagmus &amp; AHP : IIN Convergence Null </vt:lpstr>
      <vt:lpstr>CND:  Add 7Δ BO OU with -1 DS OU*.  </vt:lpstr>
      <vt:lpstr>How common is CND?</vt:lpstr>
      <vt:lpstr>MULTIPLANAR   NULL NEUTRALISED WITH BASE OUT Δ</vt:lpstr>
      <vt:lpstr>FT to L  AND to R</vt:lpstr>
      <vt:lpstr>TIP UP  / DOWN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lionel kowal</dc:creator>
  <cp:lastModifiedBy>Manager</cp:lastModifiedBy>
  <cp:revision>42</cp:revision>
  <dcterms:created xsi:type="dcterms:W3CDTF">2014-04-10T07:28:30Z</dcterms:created>
  <dcterms:modified xsi:type="dcterms:W3CDTF">2019-10-09T05:00:28Z</dcterms:modified>
</cp:coreProperties>
</file>