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3" r:id="rId3"/>
    <p:sldId id="264" r:id="rId4"/>
    <p:sldId id="265" r:id="rId5"/>
    <p:sldId id="266" r:id="rId6"/>
    <p:sldId id="267" r:id="rId7"/>
    <p:sldId id="268" r:id="rId8"/>
    <p:sldId id="258" r:id="rId9"/>
    <p:sldId id="260" r:id="rId10"/>
    <p:sldId id="261"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AU"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C7B12D7-AFA3-BF46-9696-D255ECF2F113}" type="datetimeFigureOut">
              <a:rPr lang="en-US" smtClean="0"/>
              <a:pPr/>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66382-2E24-A449-A8A0-309ACB1D5BF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AU"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AU"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C7B12D7-AFA3-BF46-9696-D255ECF2F113}" type="datetimeFigureOut">
              <a:rPr lang="en-US" smtClean="0"/>
              <a:pPr/>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AU"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2C7B12D7-AFA3-BF46-9696-D255ECF2F113}" type="datetimeFigureOut">
              <a:rPr lang="en-US" smtClean="0"/>
              <a:pPr/>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2C7B12D7-AFA3-BF46-9696-D255ECF2F113}" type="datetimeFigureOut">
              <a:rPr lang="en-US" smtClean="0"/>
              <a:pPr/>
              <a:t>3/16/11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2C7B12D7-AFA3-BF46-9696-D255ECF2F113}" type="datetimeFigureOut">
              <a:rPr lang="en-US" smtClean="0"/>
              <a:pPr/>
              <a:t>3/16/11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B12D7-AFA3-BF46-9696-D255ECF2F113}" type="datetimeFigureOut">
              <a:rPr lang="en-US" smtClean="0"/>
              <a:pPr/>
              <a:t>3/16/11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C7B12D7-AFA3-BF46-9696-D255ECF2F113}" type="datetimeFigureOut">
              <a:rPr lang="en-US" smtClean="0"/>
              <a:pPr/>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66382-2E24-A449-A8A0-309ACB1D5B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C7B12D7-AFA3-BF46-9696-D255ECF2F113}" type="datetimeFigureOut">
              <a:rPr lang="en-US" smtClean="0"/>
              <a:pPr/>
              <a:t>3/16/11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C966382-2E24-A449-A8A0-309ACB1D5B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05922"/>
            <a:ext cx="6498158" cy="1724867"/>
          </a:xfrm>
        </p:spPr>
        <p:txBody>
          <a:bodyPr/>
          <a:lstStyle/>
          <a:p>
            <a:r>
              <a:rPr lang="en-US" dirty="0" smtClean="0"/>
              <a:t>Journal Club</a:t>
            </a:r>
            <a:endParaRPr lang="en-US" dirty="0"/>
          </a:p>
        </p:txBody>
      </p:sp>
      <p:sp>
        <p:nvSpPr>
          <p:cNvPr id="3" name="Subtitle 2"/>
          <p:cNvSpPr>
            <a:spLocks noGrp="1"/>
          </p:cNvSpPr>
          <p:nvPr>
            <p:ph type="subTitle" idx="1"/>
          </p:nvPr>
        </p:nvSpPr>
        <p:spPr>
          <a:xfrm>
            <a:off x="1322921" y="3608573"/>
            <a:ext cx="6498159" cy="484484"/>
          </a:xfrm>
        </p:spPr>
        <p:txBody>
          <a:bodyPr/>
          <a:lstStyle/>
          <a:p>
            <a:r>
              <a:rPr lang="en-US" smtClean="0"/>
              <a:t>16 March </a:t>
            </a:r>
            <a:r>
              <a:rPr lang="en-US" dirty="0" smtClean="0"/>
              <a:t>2011</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354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creen shot 2011-02-28 at 8.25.01 P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201448"/>
            <a:ext cx="9144000" cy="283779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326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Lower base-in break or distance also seen in 51-60 year olds (same authors)</a:t>
            </a:r>
          </a:p>
          <a:p>
            <a:r>
              <a:rPr lang="en-US" dirty="0" smtClean="0"/>
              <a:t>Unsure what mechanisms </a:t>
            </a:r>
            <a:r>
              <a:rPr lang="en-US" dirty="0" err="1" smtClean="0"/>
              <a:t>underly</a:t>
            </a:r>
            <a:r>
              <a:rPr lang="en-US" dirty="0"/>
              <a:t> </a:t>
            </a:r>
            <a:r>
              <a:rPr lang="en-US" smtClean="0"/>
              <a:t>this </a:t>
            </a:r>
            <a:r>
              <a:rPr lang="en-US" dirty="0" smtClean="0"/>
              <a:t>finding </a:t>
            </a:r>
          </a:p>
          <a:p>
            <a:r>
              <a:rPr lang="en-US" dirty="0" smtClean="0"/>
              <a:t>“it is important to identify any divergence limitation early on so that, through training, convergence and divergence subsystems can be balanced to reduce the symptoms of visual fatigue and loss of attention and interest that often occur in children with reading difficulties … although there are no data to support this proposal”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493673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378" y="3509581"/>
            <a:ext cx="8042276" cy="4343400"/>
          </a:xfrm>
        </p:spPr>
        <p:txBody>
          <a:bodyPr/>
          <a:lstStyle/>
          <a:p>
            <a:r>
              <a:rPr lang="en-US" dirty="0" smtClean="0"/>
              <a:t>Most previous analyses have looked at dyslexic children, or unselected groups of school-age readers</a:t>
            </a:r>
          </a:p>
          <a:p>
            <a:r>
              <a:rPr lang="en-US" dirty="0" smtClean="0"/>
              <a:t>No prior reports on primary school age poor-readers without dyslexia</a:t>
            </a:r>
          </a:p>
        </p:txBody>
      </p:sp>
      <p:pic>
        <p:nvPicPr>
          <p:cNvPr id="5" name="Picture 4" descr="Screen shot 2011-02-28 at 8.25.15 P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289169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5595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Studies</a:t>
            </a:r>
            <a:endParaRPr lang="en-US" dirty="0"/>
          </a:p>
        </p:txBody>
      </p:sp>
      <p:sp>
        <p:nvSpPr>
          <p:cNvPr id="3" name="Content Placeholder 2"/>
          <p:cNvSpPr>
            <a:spLocks noGrp="1"/>
          </p:cNvSpPr>
          <p:nvPr>
            <p:ph idx="1"/>
          </p:nvPr>
        </p:nvSpPr>
        <p:spPr/>
        <p:txBody>
          <a:bodyPr/>
          <a:lstStyle/>
          <a:p>
            <a:r>
              <a:rPr lang="en-US" dirty="0" smtClean="0"/>
              <a:t>Children with reading and learning difficulties may have:</a:t>
            </a:r>
          </a:p>
          <a:p>
            <a:pPr lvl="1"/>
            <a:r>
              <a:rPr lang="en-US" dirty="0" smtClean="0"/>
              <a:t>Higher incidence of </a:t>
            </a:r>
            <a:r>
              <a:rPr lang="en-US" dirty="0" err="1" smtClean="0"/>
              <a:t>hypermetropia</a:t>
            </a:r>
            <a:r>
              <a:rPr lang="en-US" dirty="0" smtClean="0"/>
              <a:t>,  </a:t>
            </a:r>
            <a:r>
              <a:rPr lang="en-US" dirty="0" err="1" smtClean="0"/>
              <a:t>anisometropia</a:t>
            </a:r>
            <a:r>
              <a:rPr lang="en-US" dirty="0" smtClean="0"/>
              <a:t>, </a:t>
            </a:r>
            <a:r>
              <a:rPr lang="en-US" dirty="0" err="1" smtClean="0"/>
              <a:t>anisokonia</a:t>
            </a:r>
            <a:r>
              <a:rPr lang="en-US" dirty="0" smtClean="0"/>
              <a:t>, fixation disparity</a:t>
            </a:r>
          </a:p>
          <a:p>
            <a:pPr lvl="1"/>
            <a:r>
              <a:rPr lang="en-US" dirty="0" err="1" smtClean="0"/>
              <a:t>Exophoria</a:t>
            </a:r>
            <a:r>
              <a:rPr lang="en-US" dirty="0" smtClean="0"/>
              <a:t> at near, convergence insufficiency, lowered </a:t>
            </a:r>
            <a:r>
              <a:rPr lang="en-US" dirty="0" err="1"/>
              <a:t>fusional</a:t>
            </a:r>
            <a:r>
              <a:rPr lang="en-US" dirty="0"/>
              <a:t> </a:t>
            </a:r>
            <a:r>
              <a:rPr lang="en-US" dirty="0" err="1"/>
              <a:t>vergence</a:t>
            </a:r>
            <a:r>
              <a:rPr lang="en-US" dirty="0"/>
              <a:t> </a:t>
            </a:r>
            <a:r>
              <a:rPr lang="en-US" dirty="0" smtClean="0"/>
              <a:t>reserves</a:t>
            </a:r>
          </a:p>
          <a:p>
            <a:pPr lvl="1"/>
            <a:r>
              <a:rPr lang="en-US" dirty="0" smtClean="0"/>
              <a:t>Vertical </a:t>
            </a:r>
            <a:r>
              <a:rPr lang="en-US" dirty="0" err="1" smtClean="0"/>
              <a:t>phorias</a:t>
            </a:r>
            <a:endParaRPr lang="en-US" dirty="0" smtClean="0"/>
          </a:p>
          <a:p>
            <a:pPr lvl="1"/>
            <a:r>
              <a:rPr lang="en-US" dirty="0" smtClean="0"/>
              <a:t>Poor accommodation</a:t>
            </a:r>
          </a:p>
          <a:p>
            <a:pPr lvl="1"/>
            <a:endParaRPr lang="en-US" dirty="0"/>
          </a:p>
          <a:p>
            <a:pPr lvl="1"/>
            <a:r>
              <a:rPr lang="en-US" dirty="0" smtClean="0"/>
              <a:t>or NONE of the above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1144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Studies 2</a:t>
            </a:r>
            <a:endParaRPr lang="en-US" dirty="0"/>
          </a:p>
        </p:txBody>
      </p:sp>
      <p:sp>
        <p:nvSpPr>
          <p:cNvPr id="3" name="Content Placeholder 2"/>
          <p:cNvSpPr>
            <a:spLocks noGrp="1"/>
          </p:cNvSpPr>
          <p:nvPr>
            <p:ph idx="1"/>
          </p:nvPr>
        </p:nvSpPr>
        <p:spPr/>
        <p:txBody>
          <a:bodyPr/>
          <a:lstStyle/>
          <a:p>
            <a:r>
              <a:rPr lang="en-US" dirty="0" smtClean="0"/>
              <a:t>Children with dyslexia, compared with normal readers may have:</a:t>
            </a:r>
          </a:p>
          <a:p>
            <a:pPr lvl="1"/>
            <a:r>
              <a:rPr lang="en-US" dirty="0" smtClean="0"/>
              <a:t>Lower </a:t>
            </a:r>
            <a:r>
              <a:rPr lang="en-US" dirty="0" err="1" smtClean="0"/>
              <a:t>fusional</a:t>
            </a:r>
            <a:r>
              <a:rPr lang="en-US" dirty="0" smtClean="0"/>
              <a:t> </a:t>
            </a:r>
            <a:r>
              <a:rPr lang="en-US" dirty="0" err="1" smtClean="0"/>
              <a:t>vergence</a:t>
            </a:r>
            <a:r>
              <a:rPr lang="en-US" dirty="0" smtClean="0"/>
              <a:t> reserves (+ and -)</a:t>
            </a:r>
          </a:p>
          <a:p>
            <a:pPr lvl="1"/>
            <a:r>
              <a:rPr lang="en-US" dirty="0" err="1" smtClean="0"/>
              <a:t>Vergence</a:t>
            </a:r>
            <a:r>
              <a:rPr lang="en-US" dirty="0" smtClean="0"/>
              <a:t> instability on dissociation </a:t>
            </a:r>
          </a:p>
          <a:p>
            <a:pPr lvl="1"/>
            <a:r>
              <a:rPr lang="en-US" dirty="0" smtClean="0"/>
              <a:t>Poor </a:t>
            </a:r>
            <a:r>
              <a:rPr lang="en-US" dirty="0" err="1" smtClean="0"/>
              <a:t>vergence</a:t>
            </a:r>
            <a:r>
              <a:rPr lang="en-US" dirty="0" smtClean="0"/>
              <a:t> co-ordination after saccades</a:t>
            </a:r>
          </a:p>
          <a:p>
            <a:pPr lvl="1"/>
            <a:endParaRPr lang="en-US" dirty="0" smtClean="0"/>
          </a:p>
          <a:p>
            <a:pPr lvl="1"/>
            <a:r>
              <a:rPr lang="en-US" dirty="0" smtClean="0"/>
              <a:t>Other studies have shown no </a:t>
            </a:r>
            <a:r>
              <a:rPr lang="en-US" dirty="0" err="1" smtClean="0"/>
              <a:t>vergence</a:t>
            </a:r>
            <a:r>
              <a:rPr lang="en-US" dirty="0" smtClean="0"/>
              <a:t> problems in dyslexics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3123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a:t>
            </a:r>
            <a:endParaRPr lang="en-US" dirty="0"/>
          </a:p>
        </p:txBody>
      </p:sp>
      <p:sp>
        <p:nvSpPr>
          <p:cNvPr id="3" name="Content Placeholder 2"/>
          <p:cNvSpPr>
            <a:spLocks noGrp="1"/>
          </p:cNvSpPr>
          <p:nvPr>
            <p:ph idx="1"/>
          </p:nvPr>
        </p:nvSpPr>
        <p:spPr/>
        <p:txBody>
          <a:bodyPr>
            <a:normAutofit/>
          </a:bodyPr>
          <a:lstStyle/>
          <a:p>
            <a:pPr marL="285750" indent="-285750">
              <a:buFont typeface="Arial"/>
              <a:buChar char="•"/>
            </a:pPr>
            <a:r>
              <a:rPr lang="en-US" dirty="0"/>
              <a:t>Cross sectional study in Madrid, Spain</a:t>
            </a:r>
          </a:p>
          <a:p>
            <a:pPr marL="285750" indent="-285750">
              <a:buFont typeface="Arial"/>
              <a:buChar char="•"/>
            </a:pPr>
            <a:r>
              <a:rPr lang="en-US" dirty="0"/>
              <a:t>87 non-dyslexic poor-readers identified by </a:t>
            </a:r>
            <a:r>
              <a:rPr lang="en-US" dirty="0" smtClean="0"/>
              <a:t>schools (8-13yo, 30F 57M)</a:t>
            </a:r>
          </a:p>
          <a:p>
            <a:pPr marL="622300" lvl="1" indent="-285750">
              <a:buFont typeface="Arial"/>
              <a:buChar char="•"/>
            </a:pPr>
            <a:r>
              <a:rPr lang="en-US" dirty="0" smtClean="0"/>
              <a:t>normal IQ</a:t>
            </a:r>
          </a:p>
          <a:p>
            <a:pPr marL="622300" lvl="1" indent="-285750">
              <a:buFont typeface="Arial"/>
              <a:buChar char="•"/>
            </a:pPr>
            <a:r>
              <a:rPr lang="en-US" dirty="0" smtClean="0"/>
              <a:t>Lowest 30%ile reading battery test</a:t>
            </a:r>
          </a:p>
          <a:p>
            <a:pPr marL="622300" lvl="1" indent="-285750">
              <a:buFont typeface="Arial"/>
              <a:buChar char="•"/>
            </a:pPr>
            <a:r>
              <a:rPr lang="en-US" dirty="0" smtClean="0"/>
              <a:t>BSCVA 20/20, no </a:t>
            </a:r>
            <a:r>
              <a:rPr lang="en-US" dirty="0" err="1" smtClean="0"/>
              <a:t>strab</a:t>
            </a:r>
            <a:r>
              <a:rPr lang="en-US" dirty="0" smtClean="0"/>
              <a:t>,  &lt;2.00DS &lt;1.00DC</a:t>
            </a:r>
            <a:endParaRPr lang="en-US" dirty="0"/>
          </a:p>
          <a:p>
            <a:pPr marL="285750" indent="-285750">
              <a:buFont typeface="Arial"/>
              <a:buChar char="•"/>
            </a:pPr>
            <a:r>
              <a:rPr lang="en-US" dirty="0"/>
              <a:t>32 ‘age-matched’ </a:t>
            </a:r>
            <a:r>
              <a:rPr lang="en-US" dirty="0" smtClean="0"/>
              <a:t>controls (14F 18M)</a:t>
            </a:r>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6225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Measurements</a:t>
            </a:r>
            <a:endParaRPr lang="en-US" dirty="0"/>
          </a:p>
        </p:txBody>
      </p:sp>
      <p:sp>
        <p:nvSpPr>
          <p:cNvPr id="3" name="Content Placeholder 2"/>
          <p:cNvSpPr>
            <a:spLocks noGrp="1"/>
          </p:cNvSpPr>
          <p:nvPr>
            <p:ph idx="1"/>
          </p:nvPr>
        </p:nvSpPr>
        <p:spPr/>
        <p:txBody>
          <a:bodyPr>
            <a:normAutofit lnSpcReduction="10000"/>
          </a:bodyPr>
          <a:lstStyle/>
          <a:p>
            <a:pPr marL="285750" indent="-285750">
              <a:buFont typeface="Arial"/>
              <a:buChar char="•"/>
            </a:pPr>
            <a:r>
              <a:rPr lang="en-US" dirty="0"/>
              <a:t>Single optometrist measured: </a:t>
            </a:r>
          </a:p>
          <a:p>
            <a:pPr marL="622300" lvl="1" indent="-285750">
              <a:buFont typeface="Arial"/>
              <a:buChar char="•"/>
            </a:pPr>
            <a:r>
              <a:rPr lang="en-US" dirty="0" smtClean="0"/>
              <a:t>Non-</a:t>
            </a:r>
            <a:r>
              <a:rPr lang="en-US" dirty="0" err="1" smtClean="0"/>
              <a:t>cycloplegic</a:t>
            </a:r>
            <a:r>
              <a:rPr lang="en-US" dirty="0" smtClean="0"/>
              <a:t> </a:t>
            </a:r>
            <a:r>
              <a:rPr lang="en-US" dirty="0" err="1" smtClean="0"/>
              <a:t>retinoscopy</a:t>
            </a:r>
            <a:r>
              <a:rPr lang="en-US" dirty="0" smtClean="0"/>
              <a:t> and subjective refraction</a:t>
            </a:r>
          </a:p>
          <a:p>
            <a:pPr marL="622300" lvl="1" indent="-285750">
              <a:buFont typeface="Arial"/>
              <a:buChar char="•"/>
            </a:pPr>
            <a:r>
              <a:rPr lang="en-US" dirty="0" smtClean="0"/>
              <a:t>Horizontal scanning			(DEM test)</a:t>
            </a:r>
          </a:p>
          <a:p>
            <a:pPr marL="622300" lvl="1" indent="-285750">
              <a:buFont typeface="Arial"/>
              <a:buChar char="•"/>
            </a:pPr>
            <a:r>
              <a:rPr lang="en-US" dirty="0" smtClean="0"/>
              <a:t>N </a:t>
            </a:r>
            <a:r>
              <a:rPr lang="en-US" dirty="0"/>
              <a:t>/ D </a:t>
            </a:r>
            <a:r>
              <a:rPr lang="en-US" dirty="0" err="1"/>
              <a:t>heterophoria</a:t>
            </a:r>
            <a:r>
              <a:rPr lang="en-US" dirty="0"/>
              <a:t>			(von </a:t>
            </a:r>
            <a:r>
              <a:rPr lang="en-US" dirty="0" err="1"/>
              <a:t>Graefe</a:t>
            </a:r>
            <a:r>
              <a:rPr lang="en-US" dirty="0"/>
              <a:t>)</a:t>
            </a:r>
          </a:p>
          <a:p>
            <a:pPr marL="622300" lvl="1" indent="-285750">
              <a:buFont typeface="Arial"/>
              <a:buChar char="•"/>
            </a:pPr>
            <a:r>
              <a:rPr lang="en-US" dirty="0"/>
              <a:t>N  / D horizontal </a:t>
            </a:r>
            <a:r>
              <a:rPr lang="en-US" dirty="0" err="1"/>
              <a:t>fusional</a:t>
            </a:r>
            <a:r>
              <a:rPr lang="en-US" dirty="0"/>
              <a:t> ranges	</a:t>
            </a:r>
            <a:r>
              <a:rPr lang="en-US" dirty="0" smtClean="0"/>
              <a:t>(</a:t>
            </a:r>
            <a:r>
              <a:rPr lang="en-US" dirty="0"/>
              <a:t>rotating prisms)</a:t>
            </a:r>
          </a:p>
          <a:p>
            <a:pPr marL="622300" lvl="1" indent="-285750">
              <a:buFont typeface="Arial"/>
              <a:buChar char="•"/>
            </a:pPr>
            <a:r>
              <a:rPr lang="en-US" dirty="0"/>
              <a:t>AC/A ratio				(gradient)</a:t>
            </a:r>
          </a:p>
          <a:p>
            <a:pPr marL="622300" lvl="1" indent="-285750">
              <a:buFont typeface="Arial"/>
              <a:buChar char="•"/>
            </a:pPr>
            <a:r>
              <a:rPr lang="en-US" dirty="0"/>
              <a:t>Near point of convergence		(penlight)</a:t>
            </a:r>
          </a:p>
          <a:p>
            <a:pPr marL="622300" lvl="1" indent="-285750">
              <a:buFont typeface="Arial"/>
              <a:buChar char="•"/>
            </a:pPr>
            <a:r>
              <a:rPr lang="en-US" dirty="0" err="1"/>
              <a:t>Stereoacuity</a:t>
            </a:r>
            <a:r>
              <a:rPr lang="en-US" dirty="0"/>
              <a:t>				(</a:t>
            </a:r>
            <a:r>
              <a:rPr lang="en-US" dirty="0" err="1"/>
              <a:t>Randot</a:t>
            </a:r>
            <a:r>
              <a:rPr lang="en-US" dirty="0"/>
              <a:t>)</a:t>
            </a:r>
          </a:p>
          <a:p>
            <a:endParaRPr lang="en-US" dirty="0"/>
          </a:p>
          <a:p>
            <a:r>
              <a:rPr lang="en-US" dirty="0" smtClean="0"/>
              <a:t>Refraction +0.20</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361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 relationship between near and distance binocular variables and school grade, or age.</a:t>
            </a:r>
          </a:p>
          <a:p>
            <a:endParaRPr lang="en-US" dirty="0"/>
          </a:p>
          <a:p>
            <a:r>
              <a:rPr lang="en-US" dirty="0" smtClean="0"/>
              <a:t>Not commented whether there was a difference statistically, but higher proportion of hyperopia (&lt;2.00) in the study (29%) vs. the control group (15%)</a:t>
            </a:r>
          </a:p>
          <a:p>
            <a:pPr lvl="1"/>
            <a:r>
              <a:rPr lang="en-US" dirty="0" smtClean="0"/>
              <a:t>Study eyes +0.20 +/- 0.6D</a:t>
            </a:r>
          </a:p>
          <a:p>
            <a:pPr lvl="1"/>
            <a:r>
              <a:rPr lang="en-US" dirty="0" smtClean="0"/>
              <a:t>Control eyes -0.20 +/- 0.8D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3545318"/>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1-02-28 at 8.24.03 P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192690"/>
            <a:ext cx="9144000" cy="3283974"/>
          </a:xfrm>
          <a:prstGeom prst="rect">
            <a:avLst/>
          </a:prstGeom>
        </p:spPr>
      </p:pic>
      <p:sp>
        <p:nvSpPr>
          <p:cNvPr id="2" name="Rectangle 1"/>
          <p:cNvSpPr/>
          <p:nvPr/>
        </p:nvSpPr>
        <p:spPr>
          <a:xfrm>
            <a:off x="70069" y="1629103"/>
            <a:ext cx="7488621" cy="472966"/>
          </a:xfrm>
          <a:prstGeom prst="rect">
            <a:avLst/>
          </a:prstGeom>
          <a:no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Screen shot 2011-02-28 at 8.24.15 PM.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3476664"/>
            <a:ext cx="9144000" cy="3394364"/>
          </a:xfrm>
          <a:prstGeom prst="rect">
            <a:avLst/>
          </a:prstGeom>
        </p:spPr>
      </p:pic>
      <p:sp>
        <p:nvSpPr>
          <p:cNvPr id="3" name="Rectangle 2"/>
          <p:cNvSpPr/>
          <p:nvPr/>
        </p:nvSpPr>
        <p:spPr>
          <a:xfrm>
            <a:off x="2769401" y="336589"/>
            <a:ext cx="550820" cy="214193"/>
          </a:xfrm>
          <a:prstGeom prst="rect">
            <a:avLst/>
          </a:prstGeom>
          <a:no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072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1-02-28 at 8.24.49 P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188904"/>
            <a:ext cx="9144000" cy="512260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62213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118</TotalTime>
  <Words>399</Words>
  <Application>Microsoft Macintosh PowerPoint</Application>
  <PresentationFormat>On-screen Show (4:3)</PresentationFormat>
  <Paragraphs>46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Breeze</vt:lpstr>
      <vt:lpstr>Journal Club</vt:lpstr>
      <vt:lpstr>Slide 2</vt:lpstr>
      <vt:lpstr>Prior Studies</vt:lpstr>
      <vt:lpstr>Prior Studies 2</vt:lpstr>
      <vt:lpstr>Study Design</vt:lpstr>
      <vt:lpstr>Measurements</vt:lpstr>
      <vt:lpstr>Slide 7</vt:lpstr>
      <vt:lpstr>Slide 8</vt:lpstr>
      <vt:lpstr>Slide 9</vt:lpstr>
      <vt:lpstr>Slide 10</vt:lpstr>
      <vt:lpstr>Discussion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dc:title>
  <dc:creator>S</dc:creator>
  <cp:lastModifiedBy>Lionel Kowal</cp:lastModifiedBy>
  <cp:revision>13</cp:revision>
  <dcterms:created xsi:type="dcterms:W3CDTF">2011-03-16T06:33:54Z</dcterms:created>
  <dcterms:modified xsi:type="dcterms:W3CDTF">2011-03-16T06:35:13Z</dcterms:modified>
</cp:coreProperties>
</file>