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1" r:id="rId1"/>
  </p:sldMasterIdLst>
  <p:notesMasterIdLst>
    <p:notesMasterId r:id="rId13"/>
  </p:notesMasterIdLst>
  <p:sldIdLst>
    <p:sldId id="256" r:id="rId2"/>
    <p:sldId id="258" r:id="rId3"/>
    <p:sldId id="259" r:id="rId4"/>
    <p:sldId id="260" r:id="rId5"/>
    <p:sldId id="261" r:id="rId6"/>
    <p:sldId id="257" r:id="rId7"/>
    <p:sldId id="263" r:id="rId8"/>
    <p:sldId id="262" r:id="rId9"/>
    <p:sldId id="264" r:id="rId10"/>
    <p:sldId id="265" r:id="rId11"/>
    <p:sldId id="266" r:id="rId12"/>
  </p:sldIdLst>
  <p:sldSz cx="9144000" cy="6858000" type="screen4x3"/>
  <p:notesSz cx="6858000" cy="9144000"/>
  <p:defaultTextStyle>
    <a:defPPr>
      <a:defRPr lang="he-I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63787" autoAdjust="0"/>
  </p:normalViewPr>
  <p:slideViewPr>
    <p:cSldViewPr>
      <p:cViewPr varScale="1">
        <p:scale>
          <a:sx n="49" d="100"/>
          <a:sy n="49" d="100"/>
        </p:scale>
        <p:origin x="-182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fontAlgn="auto">
              <a:spcBef>
                <a:spcPts val="0"/>
              </a:spcBef>
              <a:spcAft>
                <a:spcPts val="0"/>
              </a:spcAft>
              <a:defRPr sz="1200">
                <a:latin typeface="+mn-lt"/>
                <a:cs typeface="+mn-cs"/>
              </a:defRPr>
            </a:lvl1pPr>
          </a:lstStyle>
          <a:p>
            <a:pPr>
              <a:defRPr/>
            </a:pPr>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rtl="1" fontAlgn="auto">
              <a:spcBef>
                <a:spcPts val="0"/>
              </a:spcBef>
              <a:spcAft>
                <a:spcPts val="0"/>
              </a:spcAft>
              <a:defRPr sz="1200">
                <a:latin typeface="+mn-lt"/>
                <a:cs typeface="+mn-cs"/>
              </a:defRPr>
            </a:lvl1pPr>
          </a:lstStyle>
          <a:p>
            <a:pPr>
              <a:defRPr/>
            </a:pPr>
            <a:fld id="{A6DF2ADD-5A01-45FF-8E03-455CB6D92DBF}" type="datetimeFigureOut">
              <a:rPr lang="he-IL"/>
              <a:pPr>
                <a:defRPr/>
              </a:pPr>
              <a:t>כ"ה/אדר א/תשע"א</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endParaRPr lang="he-IL" noProof="0"/>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fontAlgn="auto">
              <a:spcBef>
                <a:spcPts val="0"/>
              </a:spcBef>
              <a:spcAft>
                <a:spcPts val="0"/>
              </a:spcAft>
              <a:defRPr sz="1200">
                <a:latin typeface="+mn-lt"/>
                <a:cs typeface="+mn-cs"/>
              </a:defRPr>
            </a:lvl1pPr>
          </a:lstStyle>
          <a:p>
            <a:pPr>
              <a:defRPr/>
            </a:pPr>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rtl="1" fontAlgn="auto">
              <a:spcBef>
                <a:spcPts val="0"/>
              </a:spcBef>
              <a:spcAft>
                <a:spcPts val="0"/>
              </a:spcAft>
              <a:defRPr sz="1200">
                <a:latin typeface="+mn-lt"/>
                <a:cs typeface="+mn-cs"/>
              </a:defRPr>
            </a:lvl1pPr>
          </a:lstStyle>
          <a:p>
            <a:pPr>
              <a:defRPr/>
            </a:pPr>
            <a:fld id="{D6F35406-C341-44CC-BAC0-3E48AF91739A}" type="slidenum">
              <a:rPr lang="he-IL"/>
              <a:pPr>
                <a:defRPr/>
              </a:pPr>
              <a:t>‹#›</a:t>
            </a:fld>
            <a:endParaRPr lang="he-IL"/>
          </a:p>
        </p:txBody>
      </p:sp>
    </p:spTree>
    <p:extLst>
      <p:ext uri="{BB962C8B-B14F-4D97-AF65-F5344CB8AC3E}">
        <p14:creationId xmlns:p14="http://schemas.microsoft.com/office/powerpoint/2010/main" val="3633249081"/>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מציין מיקום של תמונת שקופית 1"/>
          <p:cNvSpPr>
            <a:spLocks noGrp="1" noRot="1" noChangeAspect="1"/>
          </p:cNvSpPr>
          <p:nvPr>
            <p:ph type="sldImg"/>
          </p:nvPr>
        </p:nvSpPr>
        <p:spPr bwMode="auto">
          <a:noFill/>
          <a:ln>
            <a:solidFill>
              <a:srgbClr val="000000"/>
            </a:solidFill>
            <a:miter lim="800000"/>
            <a:headEnd/>
            <a:tailEnd/>
          </a:ln>
        </p:spPr>
      </p:sp>
      <p:sp>
        <p:nvSpPr>
          <p:cNvPr id="21506"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r>
              <a:rPr lang="en-US" dirty="0" smtClean="0">
                <a:cs typeface="Arial" charset="0"/>
              </a:rPr>
              <a:t>? The answer to this question encompasses both sensory and motor behaviors because the clinical hallmarks of the disorder are </a:t>
            </a:r>
            <a:r>
              <a:rPr lang="en-US" dirty="0" err="1" smtClean="0">
                <a:cs typeface="Arial" charset="0"/>
              </a:rPr>
              <a:t>stereoblindness</a:t>
            </a:r>
            <a:r>
              <a:rPr lang="en-US" dirty="0" smtClean="0">
                <a:cs typeface="Arial" charset="0"/>
              </a:rPr>
              <a:t> and absence of motor fusion, which manifests as </a:t>
            </a:r>
            <a:r>
              <a:rPr lang="en-US" dirty="0" err="1" smtClean="0">
                <a:cs typeface="Arial" charset="0"/>
              </a:rPr>
              <a:t>convergently</a:t>
            </a:r>
            <a:r>
              <a:rPr lang="en-US" dirty="0" smtClean="0">
                <a:cs typeface="Arial" charset="0"/>
              </a:rPr>
              <a:t> deviated eyes. Functional recovery of sensory and motor fusion in infantile </a:t>
            </a:r>
            <a:r>
              <a:rPr lang="en-US" dirty="0" err="1" smtClean="0">
                <a:cs typeface="Arial" charset="0"/>
              </a:rPr>
              <a:t>esotropia</a:t>
            </a:r>
            <a:r>
              <a:rPr lang="en-US" dirty="0" smtClean="0">
                <a:cs typeface="Arial" charset="0"/>
              </a:rPr>
              <a:t> was a consuming interest, if not career-defining passion, of Marshall Parks. The purpose of this work is to pay tribute to Parks' legacy by showing how human and animal studies, conducted largely during the last 25 years, support both his clinical insights and treatment philosophy.</a:t>
            </a:r>
          </a:p>
        </p:txBody>
      </p:sp>
      <p:sp>
        <p:nvSpPr>
          <p:cNvPr id="16387"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7EAF8B-A63C-476E-91A7-8A0DB4C6AB69}" type="slidenum">
              <a:rPr lang="ar-SA"/>
              <a:pPr fontAlgn="base">
                <a:spcBef>
                  <a:spcPct val="0"/>
                </a:spcBef>
                <a:spcAft>
                  <a:spcPct val="0"/>
                </a:spcAft>
                <a:defRPr/>
              </a:pPr>
              <a:t>6</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D6F35406-C341-44CC-BAC0-3E48AF91739A}" type="slidenum">
              <a:rPr lang="he-IL" smtClean="0"/>
              <a:pPr>
                <a:defRPr/>
              </a:pPr>
              <a:t>8</a:t>
            </a:fld>
            <a:endParaRPr lang="he-IL"/>
          </a:p>
        </p:txBody>
      </p:sp>
    </p:spTree>
    <p:extLst>
      <p:ext uri="{BB962C8B-B14F-4D97-AF65-F5344CB8AC3E}">
        <p14:creationId xmlns:p14="http://schemas.microsoft.com/office/powerpoint/2010/main" val="1365865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15" name="מלבן מעוגל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מלבן מעוגל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כותרת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he-IL" smtClean="0"/>
              <a:t>לחץ כדי לערוך סגנון כותרת של תבנית בסיס</a:t>
            </a:r>
            <a:endParaRPr kumimoji="0" lang="en-US"/>
          </a:p>
        </p:txBody>
      </p:sp>
      <p:sp>
        <p:nvSpPr>
          <p:cNvPr id="20" name="כותרת משנה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e-IL" smtClean="0"/>
              <a:t>לחץ כדי לערוך סגנון כותרת משנה של תבנית בסיס</a:t>
            </a:r>
            <a:endParaRPr kumimoji="0" lang="en-US"/>
          </a:p>
        </p:txBody>
      </p:sp>
      <p:sp>
        <p:nvSpPr>
          <p:cNvPr id="19" name="מציין מיקום של תאריך 18"/>
          <p:cNvSpPr>
            <a:spLocks noGrp="1"/>
          </p:cNvSpPr>
          <p:nvPr>
            <p:ph type="dt" sz="half" idx="10"/>
          </p:nvPr>
        </p:nvSpPr>
        <p:spPr/>
        <p:txBody>
          <a:bodyPr/>
          <a:lstStyle>
            <a:extLst/>
          </a:lstStyle>
          <a:p>
            <a:pPr>
              <a:defRPr/>
            </a:pPr>
            <a:fld id="{C2480375-E246-4D2A-BC1E-09CA60A12EB7}" type="datetimeFigureOut">
              <a:rPr lang="he-IL" smtClean="0"/>
              <a:pPr>
                <a:defRPr/>
              </a:pPr>
              <a:t>כ"ה/אדר א/תשע"א</a:t>
            </a:fld>
            <a:endParaRPr lang="he-IL"/>
          </a:p>
        </p:txBody>
      </p:sp>
      <p:sp>
        <p:nvSpPr>
          <p:cNvPr id="8" name="מציין מיקום של כותרת תחתונה 7"/>
          <p:cNvSpPr>
            <a:spLocks noGrp="1"/>
          </p:cNvSpPr>
          <p:nvPr>
            <p:ph type="ftr" sz="quarter" idx="11"/>
          </p:nvPr>
        </p:nvSpPr>
        <p:spPr/>
        <p:txBody>
          <a:bodyPr/>
          <a:lstStyle>
            <a:extLst/>
          </a:lstStyle>
          <a:p>
            <a:pPr>
              <a:defRPr/>
            </a:pPr>
            <a:endParaRPr lang="he-IL"/>
          </a:p>
        </p:txBody>
      </p:sp>
      <p:sp>
        <p:nvSpPr>
          <p:cNvPr id="11" name="מציין מיקום של מספר שקופית 10"/>
          <p:cNvSpPr>
            <a:spLocks noGrp="1"/>
          </p:cNvSpPr>
          <p:nvPr>
            <p:ph type="sldNum" sz="quarter" idx="12"/>
          </p:nvPr>
        </p:nvSpPr>
        <p:spPr/>
        <p:txBody>
          <a:bodyPr/>
          <a:lstStyle>
            <a:extLst/>
          </a:lstStyle>
          <a:p>
            <a:pPr>
              <a:defRPr/>
            </a:pPr>
            <a:fld id="{30248540-0FF9-4FF7-AFFF-34F57EB4EC65}" type="slidenum">
              <a:rPr lang="he-IL" smtClean="0"/>
              <a:pPr>
                <a:defRPr/>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502920" y="4983480"/>
            <a:ext cx="8183880" cy="1051560"/>
          </a:xfrm>
        </p:spPr>
        <p:txBody>
          <a:bodyPr/>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502920" y="530352"/>
            <a:ext cx="8183880" cy="4187952"/>
          </a:xfrm>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pPr>
              <a:defRPr/>
            </a:pPr>
            <a:fld id="{DA76E349-D97F-4380-BAEC-E16433ABBE82}" type="datetimeFigureOut">
              <a:rPr lang="he-IL" smtClean="0"/>
              <a:pPr>
                <a:defRPr/>
              </a:pPr>
              <a:t>כ"ה/אדר א/תשע"א</a:t>
            </a:fld>
            <a:endParaRPr lang="he-IL"/>
          </a:p>
        </p:txBody>
      </p:sp>
      <p:sp>
        <p:nvSpPr>
          <p:cNvPr id="5" name="מציין מיקום של כותרת תחתונה 4"/>
          <p:cNvSpPr>
            <a:spLocks noGrp="1"/>
          </p:cNvSpPr>
          <p:nvPr>
            <p:ph type="ftr" sz="quarter" idx="11"/>
          </p:nvPr>
        </p:nvSpPr>
        <p:spPr/>
        <p:txBody>
          <a:bodyPr/>
          <a:lstStyle>
            <a:extLst/>
          </a:lstStyle>
          <a:p>
            <a:pPr>
              <a:defRPr/>
            </a:pPr>
            <a:endParaRPr lang="he-IL"/>
          </a:p>
        </p:txBody>
      </p:sp>
      <p:sp>
        <p:nvSpPr>
          <p:cNvPr id="6" name="מציין מיקום של מספר שקופית 5"/>
          <p:cNvSpPr>
            <a:spLocks noGrp="1"/>
          </p:cNvSpPr>
          <p:nvPr>
            <p:ph type="sldNum" sz="quarter" idx="12"/>
          </p:nvPr>
        </p:nvSpPr>
        <p:spPr/>
        <p:txBody>
          <a:bodyPr/>
          <a:lstStyle>
            <a:extLst/>
          </a:lstStyle>
          <a:p>
            <a:pPr>
              <a:defRPr/>
            </a:pPr>
            <a:fld id="{AD116B42-D030-4C21-A7A7-5540A019686C}" type="slidenum">
              <a:rPr lang="he-IL" smtClean="0"/>
              <a:pPr>
                <a:defRPr/>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533404"/>
            <a:ext cx="1981200" cy="5257799"/>
          </a:xfrm>
        </p:spPr>
        <p:txBody>
          <a:bodyPr vert="eaVert"/>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533400" y="533402"/>
            <a:ext cx="5943600" cy="5257801"/>
          </a:xfrm>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pPr>
              <a:defRPr/>
            </a:pPr>
            <a:fld id="{B981ECC3-6153-4EDB-8968-C024E48EF4D3}" type="datetimeFigureOut">
              <a:rPr lang="he-IL" smtClean="0"/>
              <a:pPr>
                <a:defRPr/>
              </a:pPr>
              <a:t>כ"ה/אדר א/תשע"א</a:t>
            </a:fld>
            <a:endParaRPr lang="he-IL"/>
          </a:p>
        </p:txBody>
      </p:sp>
      <p:sp>
        <p:nvSpPr>
          <p:cNvPr id="5" name="מציין מיקום של כותרת תחתונה 4"/>
          <p:cNvSpPr>
            <a:spLocks noGrp="1"/>
          </p:cNvSpPr>
          <p:nvPr>
            <p:ph type="ftr" sz="quarter" idx="11"/>
          </p:nvPr>
        </p:nvSpPr>
        <p:spPr/>
        <p:txBody>
          <a:bodyPr/>
          <a:lstStyle>
            <a:extLst/>
          </a:lstStyle>
          <a:p>
            <a:pPr>
              <a:defRPr/>
            </a:pPr>
            <a:endParaRPr lang="he-IL"/>
          </a:p>
        </p:txBody>
      </p:sp>
      <p:sp>
        <p:nvSpPr>
          <p:cNvPr id="6" name="מציין מיקום של מספר שקופית 5"/>
          <p:cNvSpPr>
            <a:spLocks noGrp="1"/>
          </p:cNvSpPr>
          <p:nvPr>
            <p:ph type="sldNum" sz="quarter" idx="12"/>
          </p:nvPr>
        </p:nvSpPr>
        <p:spPr/>
        <p:txBody>
          <a:bodyPr/>
          <a:lstStyle>
            <a:extLst/>
          </a:lstStyle>
          <a:p>
            <a:pPr>
              <a:defRPr/>
            </a:pPr>
            <a:fld id="{034A9956-51B4-445D-822B-8328229612CE}" type="slidenum">
              <a:rPr lang="he-IL" smtClean="0"/>
              <a:pPr>
                <a:defRPr/>
              </a:pPr>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מציין מיקום של תאריך 3"/>
          <p:cNvSpPr>
            <a:spLocks noGrp="1"/>
          </p:cNvSpPr>
          <p:nvPr>
            <p:ph type="dt" sz="half" idx="10"/>
          </p:nvPr>
        </p:nvSpPr>
        <p:spPr/>
        <p:txBody>
          <a:bodyPr/>
          <a:lstStyle>
            <a:lvl1pPr>
              <a:defRPr/>
            </a:lvl1pPr>
          </a:lstStyle>
          <a:p>
            <a:pPr>
              <a:defRPr/>
            </a:pPr>
            <a:fld id="{730BB9C1-A4C6-467F-A306-24C6E6D3ABF1}" type="datetimeFigureOut">
              <a:rPr lang="he-IL"/>
              <a:pPr>
                <a:defRPr/>
              </a:pPr>
              <a:t>כ"ה/אדר א/תשע"א</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161841B6-B5DC-49A9-86DF-A329B900A385}" type="slidenum">
              <a:rPr lang="he-IL"/>
              <a:pPr>
                <a:defRPr/>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02920" y="4983480"/>
            <a:ext cx="8183880" cy="1051560"/>
          </a:xfrm>
        </p:spPr>
        <p:txBody>
          <a:bodyPr/>
          <a:lstStyle>
            <a:extLst/>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idx="1"/>
          </p:nvPr>
        </p:nvSpPr>
        <p:spPr>
          <a:xfrm>
            <a:off x="502920" y="530352"/>
            <a:ext cx="8183880" cy="4187952"/>
          </a:xfrm>
        </p:spPr>
        <p:txBody>
          <a:bodyPr/>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pPr>
              <a:defRPr/>
            </a:pPr>
            <a:fld id="{C6B56A79-EB88-4340-8E84-D14281CF6161}" type="datetimeFigureOut">
              <a:rPr lang="he-IL" smtClean="0"/>
              <a:pPr>
                <a:defRPr/>
              </a:pPr>
              <a:t>כ"ה/אדר א/תשע"א</a:t>
            </a:fld>
            <a:endParaRPr lang="he-IL"/>
          </a:p>
        </p:txBody>
      </p:sp>
      <p:sp>
        <p:nvSpPr>
          <p:cNvPr id="5" name="מציין מיקום של כותרת תחתונה 4"/>
          <p:cNvSpPr>
            <a:spLocks noGrp="1"/>
          </p:cNvSpPr>
          <p:nvPr>
            <p:ph type="ftr" sz="quarter" idx="11"/>
          </p:nvPr>
        </p:nvSpPr>
        <p:spPr/>
        <p:txBody>
          <a:bodyPr/>
          <a:lstStyle>
            <a:extLst/>
          </a:lstStyle>
          <a:p>
            <a:pPr>
              <a:defRPr/>
            </a:pPr>
            <a:endParaRPr lang="he-IL"/>
          </a:p>
        </p:txBody>
      </p:sp>
      <p:sp>
        <p:nvSpPr>
          <p:cNvPr id="6" name="מציין מיקום של מספר שקופית 5"/>
          <p:cNvSpPr>
            <a:spLocks noGrp="1"/>
          </p:cNvSpPr>
          <p:nvPr>
            <p:ph type="sldNum" sz="quarter" idx="12"/>
          </p:nvPr>
        </p:nvSpPr>
        <p:spPr/>
        <p:txBody>
          <a:bodyPr/>
          <a:lstStyle>
            <a:extLst/>
          </a:lstStyle>
          <a:p>
            <a:pPr>
              <a:defRPr/>
            </a:pPr>
            <a:fld id="{2C0FD2FE-4C6F-4894-8F77-DF3E0855D76E}" type="slidenum">
              <a:rPr lang="he-IL" smtClean="0"/>
              <a:pPr>
                <a:defRPr/>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14" name="מלבן מעוגל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מלבן מעוגל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כותרת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extLst/>
          </a:lstStyle>
          <a:p>
            <a:pPr>
              <a:defRPr/>
            </a:pPr>
            <a:fld id="{B121CAAF-058E-44DD-B857-23094ABD8F91}" type="datetimeFigureOut">
              <a:rPr lang="he-IL" smtClean="0"/>
              <a:pPr>
                <a:defRPr/>
              </a:pPr>
              <a:t>כ"ה/אדר א/תשע"א</a:t>
            </a:fld>
            <a:endParaRPr lang="he-IL"/>
          </a:p>
        </p:txBody>
      </p:sp>
      <p:sp>
        <p:nvSpPr>
          <p:cNvPr id="5" name="מציין מיקום של כותרת תחתונה 4"/>
          <p:cNvSpPr>
            <a:spLocks noGrp="1"/>
          </p:cNvSpPr>
          <p:nvPr>
            <p:ph type="ftr" sz="quarter" idx="11"/>
          </p:nvPr>
        </p:nvSpPr>
        <p:spPr/>
        <p:txBody>
          <a:bodyPr/>
          <a:lstStyle>
            <a:extLst/>
          </a:lstStyle>
          <a:p>
            <a:pPr>
              <a:defRPr/>
            </a:pPr>
            <a:endParaRPr lang="he-IL"/>
          </a:p>
        </p:txBody>
      </p:sp>
      <p:sp>
        <p:nvSpPr>
          <p:cNvPr id="6" name="מציין מיקום של מספר שקופית 5"/>
          <p:cNvSpPr>
            <a:spLocks noGrp="1"/>
          </p:cNvSpPr>
          <p:nvPr>
            <p:ph type="sldNum" sz="quarter" idx="12"/>
          </p:nvPr>
        </p:nvSpPr>
        <p:spPr/>
        <p:txBody>
          <a:bodyPr/>
          <a:lstStyle>
            <a:extLst/>
          </a:lstStyle>
          <a:p>
            <a:pPr>
              <a:defRPr/>
            </a:pPr>
            <a:fld id="{5E00E82B-29A0-4632-9266-8A51C673182D}" type="slidenum">
              <a:rPr lang="he-IL" smtClean="0"/>
              <a:pPr>
                <a:defRPr/>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extLst/>
          </a:lstStyle>
          <a:p>
            <a:pPr>
              <a:defRPr/>
            </a:pPr>
            <a:fld id="{17552814-CF96-4C23-B73E-B69CDE84BFAD}" type="datetimeFigureOut">
              <a:rPr lang="he-IL" smtClean="0"/>
              <a:pPr>
                <a:defRPr/>
              </a:pPr>
              <a:t>כ"ה/אדר א/תשע"א</a:t>
            </a:fld>
            <a:endParaRPr lang="he-IL"/>
          </a:p>
        </p:txBody>
      </p:sp>
      <p:sp>
        <p:nvSpPr>
          <p:cNvPr id="6" name="מציין מיקום של כותרת תחתונה 5"/>
          <p:cNvSpPr>
            <a:spLocks noGrp="1"/>
          </p:cNvSpPr>
          <p:nvPr>
            <p:ph type="ftr" sz="quarter" idx="11"/>
          </p:nvPr>
        </p:nvSpPr>
        <p:spPr/>
        <p:txBody>
          <a:bodyPr/>
          <a:lstStyle>
            <a:extLst/>
          </a:lstStyle>
          <a:p>
            <a:pPr>
              <a:defRPr/>
            </a:pPr>
            <a:endParaRPr lang="he-IL"/>
          </a:p>
        </p:txBody>
      </p:sp>
      <p:sp>
        <p:nvSpPr>
          <p:cNvPr id="7" name="מציין מיקום של מספר שקופית 6"/>
          <p:cNvSpPr>
            <a:spLocks noGrp="1"/>
          </p:cNvSpPr>
          <p:nvPr>
            <p:ph type="sldNum" sz="quarter" idx="12"/>
          </p:nvPr>
        </p:nvSpPr>
        <p:spPr/>
        <p:txBody>
          <a:bodyPr/>
          <a:lstStyle>
            <a:extLst/>
          </a:lstStyle>
          <a:p>
            <a:pPr>
              <a:defRPr/>
            </a:pPr>
            <a:fld id="{5145A1D4-502E-441C-8656-A698E819EB8B}" type="slidenum">
              <a:rPr lang="he-IL" smtClean="0"/>
              <a:pPr>
                <a:defRPr/>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502920" y="4983480"/>
            <a:ext cx="8183880" cy="1051560"/>
          </a:xfrm>
        </p:spPr>
        <p:txBody>
          <a:bodyPr anchor="b"/>
          <a:lstStyle>
            <a:lvl1pPr>
              <a:defRPr b="1"/>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5" name="מציין מיקום תוכן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מציין מיקום תוכן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0"/>
          </p:nvPr>
        </p:nvSpPr>
        <p:spPr/>
        <p:txBody>
          <a:bodyPr/>
          <a:lstStyle>
            <a:extLst/>
          </a:lstStyle>
          <a:p>
            <a:pPr>
              <a:defRPr/>
            </a:pPr>
            <a:fld id="{72E50C2F-B7D0-4271-8B32-95E1BA5F6BAB}" type="datetimeFigureOut">
              <a:rPr lang="he-IL" smtClean="0"/>
              <a:pPr>
                <a:defRPr/>
              </a:pPr>
              <a:t>כ"ה/אדר א/תשע"א</a:t>
            </a:fld>
            <a:endParaRPr lang="he-IL"/>
          </a:p>
        </p:txBody>
      </p:sp>
      <p:sp>
        <p:nvSpPr>
          <p:cNvPr id="8" name="מציין מיקום של כותרת תחתונה 7"/>
          <p:cNvSpPr>
            <a:spLocks noGrp="1"/>
          </p:cNvSpPr>
          <p:nvPr>
            <p:ph type="ftr" sz="quarter" idx="11"/>
          </p:nvPr>
        </p:nvSpPr>
        <p:spPr/>
        <p:txBody>
          <a:bodyPr/>
          <a:lstStyle>
            <a:extLst/>
          </a:lstStyle>
          <a:p>
            <a:pPr>
              <a:defRPr/>
            </a:pPr>
            <a:endParaRPr lang="he-IL"/>
          </a:p>
        </p:txBody>
      </p:sp>
      <p:sp>
        <p:nvSpPr>
          <p:cNvPr id="9" name="מציין מיקום של מספר שקופית 8"/>
          <p:cNvSpPr>
            <a:spLocks noGrp="1"/>
          </p:cNvSpPr>
          <p:nvPr>
            <p:ph type="sldNum" sz="quarter" idx="12"/>
          </p:nvPr>
        </p:nvSpPr>
        <p:spPr/>
        <p:txBody>
          <a:bodyPr/>
          <a:lstStyle>
            <a:extLst/>
          </a:lstStyle>
          <a:p>
            <a:pPr>
              <a:defRPr/>
            </a:pPr>
            <a:fld id="{0B11FF3E-816F-4B02-99C4-66020A92AF65}" type="slidenum">
              <a:rPr lang="he-IL" smtClean="0"/>
              <a:pPr>
                <a:defRPr/>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kumimoji="0" lang="he-IL" smtClean="0"/>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extLst/>
          </a:lstStyle>
          <a:p>
            <a:pPr>
              <a:defRPr/>
            </a:pPr>
            <a:fld id="{5CCF71CB-245D-4CA7-BD6B-94A20D2C821F}" type="datetimeFigureOut">
              <a:rPr lang="he-IL" smtClean="0"/>
              <a:pPr>
                <a:defRPr/>
              </a:pPr>
              <a:t>כ"ה/אדר א/תשע"א</a:t>
            </a:fld>
            <a:endParaRPr lang="he-IL"/>
          </a:p>
        </p:txBody>
      </p:sp>
      <p:sp>
        <p:nvSpPr>
          <p:cNvPr id="4" name="מציין מיקום של כותרת תחתונה 3"/>
          <p:cNvSpPr>
            <a:spLocks noGrp="1"/>
          </p:cNvSpPr>
          <p:nvPr>
            <p:ph type="ftr" sz="quarter" idx="11"/>
          </p:nvPr>
        </p:nvSpPr>
        <p:spPr/>
        <p:txBody>
          <a:bodyPr/>
          <a:lstStyle>
            <a:extLst/>
          </a:lstStyle>
          <a:p>
            <a:pPr>
              <a:defRPr/>
            </a:pPr>
            <a:endParaRPr lang="he-IL"/>
          </a:p>
        </p:txBody>
      </p:sp>
      <p:sp>
        <p:nvSpPr>
          <p:cNvPr id="5" name="מציין מיקום של מספר שקופית 4"/>
          <p:cNvSpPr>
            <a:spLocks noGrp="1"/>
          </p:cNvSpPr>
          <p:nvPr>
            <p:ph type="sldNum" sz="quarter" idx="12"/>
          </p:nvPr>
        </p:nvSpPr>
        <p:spPr/>
        <p:txBody>
          <a:bodyPr/>
          <a:lstStyle>
            <a:extLst/>
          </a:lstStyle>
          <a:p>
            <a:pPr>
              <a:defRPr/>
            </a:pPr>
            <a:fld id="{72F37970-3A5F-4BD3-B2EB-024087C855CB}" type="slidenum">
              <a:rPr lang="he-IL" smtClean="0"/>
              <a:pPr>
                <a:defRPr/>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7" name="מלבן מעוגל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מציין מיקום של תאריך 1"/>
          <p:cNvSpPr>
            <a:spLocks noGrp="1"/>
          </p:cNvSpPr>
          <p:nvPr>
            <p:ph type="dt" sz="half" idx="10"/>
          </p:nvPr>
        </p:nvSpPr>
        <p:spPr/>
        <p:txBody>
          <a:bodyPr/>
          <a:lstStyle>
            <a:extLst/>
          </a:lstStyle>
          <a:p>
            <a:pPr>
              <a:defRPr/>
            </a:pPr>
            <a:fld id="{84B6CD58-6A1C-488F-9E18-A58C7009062C}" type="datetimeFigureOut">
              <a:rPr lang="he-IL" smtClean="0"/>
              <a:pPr>
                <a:defRPr/>
              </a:pPr>
              <a:t>כ"ה/אדר א/תשע"א</a:t>
            </a:fld>
            <a:endParaRPr lang="he-IL"/>
          </a:p>
        </p:txBody>
      </p:sp>
      <p:sp>
        <p:nvSpPr>
          <p:cNvPr id="3" name="מציין מיקום של כותרת תחתונה 2"/>
          <p:cNvSpPr>
            <a:spLocks noGrp="1"/>
          </p:cNvSpPr>
          <p:nvPr>
            <p:ph type="ftr" sz="quarter" idx="11"/>
          </p:nvPr>
        </p:nvSpPr>
        <p:spPr/>
        <p:txBody>
          <a:bodyPr/>
          <a:lstStyle>
            <a:extLst/>
          </a:lstStyle>
          <a:p>
            <a:pPr>
              <a:defRPr/>
            </a:pPr>
            <a:endParaRPr lang="he-IL"/>
          </a:p>
        </p:txBody>
      </p:sp>
      <p:sp>
        <p:nvSpPr>
          <p:cNvPr id="4" name="מציין מיקום של מספר שקופית 3"/>
          <p:cNvSpPr>
            <a:spLocks noGrp="1"/>
          </p:cNvSpPr>
          <p:nvPr>
            <p:ph type="sldNum" sz="quarter" idx="12"/>
          </p:nvPr>
        </p:nvSpPr>
        <p:spPr/>
        <p:txBody>
          <a:bodyPr/>
          <a:lstStyle>
            <a:extLst/>
          </a:lstStyle>
          <a:p>
            <a:pPr>
              <a:defRPr/>
            </a:pPr>
            <a:fld id="{D9E89323-9BB7-4032-AA3B-D6A83197DCD4}" type="slidenum">
              <a:rPr lang="he-IL" smtClean="0"/>
              <a:pPr>
                <a:defRPr/>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extLst/>
          </a:lstStyle>
          <a:p>
            <a:pPr>
              <a:defRPr/>
            </a:pPr>
            <a:fld id="{F0EE4D27-705B-4A0F-BCF8-55420AC4288C}" type="datetimeFigureOut">
              <a:rPr lang="he-IL" smtClean="0"/>
              <a:pPr>
                <a:defRPr/>
              </a:pPr>
              <a:t>כ"ה/אדר א/תשע"א</a:t>
            </a:fld>
            <a:endParaRPr lang="he-IL"/>
          </a:p>
        </p:txBody>
      </p:sp>
      <p:sp>
        <p:nvSpPr>
          <p:cNvPr id="6" name="מציין מיקום של כותרת תחתונה 5"/>
          <p:cNvSpPr>
            <a:spLocks noGrp="1"/>
          </p:cNvSpPr>
          <p:nvPr>
            <p:ph type="ftr" sz="quarter" idx="11"/>
          </p:nvPr>
        </p:nvSpPr>
        <p:spPr/>
        <p:txBody>
          <a:bodyPr/>
          <a:lstStyle>
            <a:extLst/>
          </a:lstStyle>
          <a:p>
            <a:pPr>
              <a:defRPr/>
            </a:pPr>
            <a:endParaRPr lang="he-IL"/>
          </a:p>
        </p:txBody>
      </p:sp>
      <p:sp>
        <p:nvSpPr>
          <p:cNvPr id="7" name="מציין מיקום של מספר שקופית 6"/>
          <p:cNvSpPr>
            <a:spLocks noGrp="1"/>
          </p:cNvSpPr>
          <p:nvPr>
            <p:ph type="sldNum" sz="quarter" idx="12"/>
          </p:nvPr>
        </p:nvSpPr>
        <p:spPr/>
        <p:txBody>
          <a:bodyPr/>
          <a:lstStyle>
            <a:extLst/>
          </a:lstStyle>
          <a:p>
            <a:pPr>
              <a:defRPr/>
            </a:pPr>
            <a:fld id="{74730D37-BDF6-48B1-9C23-DD3FB00080FF}" type="slidenum">
              <a:rPr lang="he-IL" smtClean="0"/>
              <a:pPr>
                <a:defRPr/>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15" name="מלבן מעוגל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מלבן עם פינה יחידה מעוגלת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כותרת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he-IL" smtClean="0"/>
              <a:t>לחץ כדי לערוך סגנון כותרת של תבנית בסיס</a:t>
            </a:r>
            <a:endParaRPr kumimoji="0" lang="en-US"/>
          </a:p>
        </p:txBody>
      </p:sp>
      <p:sp>
        <p:nvSpPr>
          <p:cNvPr id="4" name="מציין מיקום טקסט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extLst/>
          </a:lstStyle>
          <a:p>
            <a:pPr>
              <a:defRPr/>
            </a:pPr>
            <a:fld id="{0ADFE0C8-0770-4785-9F15-C2A421A86120}" type="datetimeFigureOut">
              <a:rPr lang="he-IL" smtClean="0"/>
              <a:pPr>
                <a:defRPr/>
              </a:pPr>
              <a:t>כ"ה/אדר א/תשע"א</a:t>
            </a:fld>
            <a:endParaRPr lang="he-IL"/>
          </a:p>
        </p:txBody>
      </p:sp>
      <p:sp>
        <p:nvSpPr>
          <p:cNvPr id="6" name="מציין מיקום של כותרת תחתונה 5"/>
          <p:cNvSpPr>
            <a:spLocks noGrp="1"/>
          </p:cNvSpPr>
          <p:nvPr>
            <p:ph type="ftr" sz="quarter" idx="11"/>
          </p:nvPr>
        </p:nvSpPr>
        <p:spPr/>
        <p:txBody>
          <a:bodyPr/>
          <a:lstStyle>
            <a:extLst/>
          </a:lstStyle>
          <a:p>
            <a:pPr>
              <a:defRPr/>
            </a:pPr>
            <a:endParaRPr lang="he-IL"/>
          </a:p>
        </p:txBody>
      </p:sp>
      <p:sp>
        <p:nvSpPr>
          <p:cNvPr id="7" name="מציין מיקום של מספר שקופית 6"/>
          <p:cNvSpPr>
            <a:spLocks noGrp="1"/>
          </p:cNvSpPr>
          <p:nvPr>
            <p:ph type="sldNum" sz="quarter" idx="12"/>
          </p:nvPr>
        </p:nvSpPr>
        <p:spPr/>
        <p:txBody>
          <a:bodyPr/>
          <a:lstStyle>
            <a:extLst/>
          </a:lstStyle>
          <a:p>
            <a:pPr>
              <a:defRPr/>
            </a:pPr>
            <a:fld id="{FF2E2E5A-A555-4597-AC42-71127CC42C75}" type="slidenum">
              <a:rPr lang="he-IL" smtClean="0"/>
              <a:pPr>
                <a:defRPr/>
              </a:pPr>
              <a:t>‹#›</a:t>
            </a:fld>
            <a:endParaRPr lang="he-IL"/>
          </a:p>
        </p:txBody>
      </p:sp>
      <p:sp>
        <p:nvSpPr>
          <p:cNvPr id="3" name="מציין מיקום של תמונה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he-IL" smtClean="0"/>
              <a:t>לחץ על הסמל כדי להוסיף תמונה</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מלבן מעוגל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מלבן מעוגל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מציין מיקום של כותרת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he-IL" smtClean="0"/>
              <a:t>לחץ כדי לערוך סגנון כותרת של תבנית בסיס</a:t>
            </a:r>
            <a:endParaRPr kumimoji="0" lang="en-US"/>
          </a:p>
        </p:txBody>
      </p:sp>
      <p:sp>
        <p:nvSpPr>
          <p:cNvPr id="4" name="מציין מיקום טקסט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25" name="מציין מיקום של תאריך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4395F323-7FEB-42A1-A7E0-5BFBB0426062}" type="datetimeFigureOut">
              <a:rPr lang="he-IL" smtClean="0"/>
              <a:pPr>
                <a:defRPr/>
              </a:pPr>
              <a:t>כ"ה/אדר א/תשע"א</a:t>
            </a:fld>
            <a:endParaRPr lang="he-IL"/>
          </a:p>
        </p:txBody>
      </p:sp>
      <p:sp>
        <p:nvSpPr>
          <p:cNvPr id="18" name="מציין מיקום של כותרת תחתונה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he-IL"/>
          </a:p>
        </p:txBody>
      </p:sp>
      <p:sp>
        <p:nvSpPr>
          <p:cNvPr id="5" name="מציין מיקום של מספר שקופית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00560FFA-F18B-401A-8F70-FFBA0E05EE05}" type="slidenum">
              <a:rPr lang="he-IL" smtClean="0"/>
              <a:pPr>
                <a:defRPr/>
              </a:pPr>
              <a:t>‹#›</a:t>
            </a:fld>
            <a:endParaRPr lang="he-IL"/>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ncbi.nlm.nih.gov/pubmed?term=%22Tychsen%20L%22%5bAuthor%5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כותרת 1"/>
          <p:cNvSpPr>
            <a:spLocks noGrp="1"/>
          </p:cNvSpPr>
          <p:nvPr>
            <p:ph type="ctrTitle"/>
          </p:nvPr>
        </p:nvSpPr>
        <p:spPr>
          <a:xfrm>
            <a:off x="755576" y="1196752"/>
            <a:ext cx="7776864" cy="4536504"/>
          </a:xfrm>
        </p:spPr>
        <p:txBody>
          <a:bodyPr/>
          <a:lstStyle/>
          <a:p>
            <a:pPr algn="ctr" rtl="0"/>
            <a:r>
              <a:rPr lang="en-US" sz="2800" b="0" dirty="0" smtClean="0">
                <a:solidFill>
                  <a:srgbClr val="002060"/>
                </a:solidFill>
                <a:effectLst>
                  <a:outerShdw blurRad="38100" dist="38100" dir="2700000" algn="tl">
                    <a:srgbClr val="000000">
                      <a:alpha val="43137"/>
                    </a:srgbClr>
                  </a:outerShdw>
                </a:effectLst>
              </a:rPr>
              <a:t>Can </a:t>
            </a:r>
            <a:r>
              <a:rPr lang="en-US" sz="2800" b="0" dirty="0" smtClean="0">
                <a:solidFill>
                  <a:srgbClr val="002060"/>
                </a:solidFill>
                <a:effectLst>
                  <a:outerShdw blurRad="38100" dist="38100" dir="2700000" algn="tl">
                    <a:srgbClr val="000000">
                      <a:alpha val="43137"/>
                    </a:srgbClr>
                  </a:outerShdw>
                </a:effectLst>
              </a:rPr>
              <a:t>ophthalmologists repair the brain in infantile </a:t>
            </a:r>
            <a:r>
              <a:rPr lang="en-US" sz="2800" b="0" dirty="0" err="1" smtClean="0">
                <a:solidFill>
                  <a:srgbClr val="002060"/>
                </a:solidFill>
                <a:effectLst>
                  <a:outerShdw blurRad="38100" dist="38100" dir="2700000" algn="tl">
                    <a:srgbClr val="000000">
                      <a:alpha val="43137"/>
                    </a:srgbClr>
                  </a:outerShdw>
                </a:effectLst>
              </a:rPr>
              <a:t>esotropia</a:t>
            </a:r>
            <a:r>
              <a:rPr lang="en-US" sz="2800" b="0" dirty="0" smtClean="0">
                <a:solidFill>
                  <a:srgbClr val="002060"/>
                </a:solidFill>
                <a:effectLst>
                  <a:outerShdw blurRad="38100" dist="38100" dir="2700000" algn="tl">
                    <a:srgbClr val="000000">
                      <a:alpha val="43137"/>
                    </a:srgbClr>
                  </a:outerShdw>
                </a:effectLst>
              </a:rPr>
              <a:t>? Early surgery, stereopsis, </a:t>
            </a:r>
            <a:r>
              <a:rPr lang="en-US" sz="2800" b="0" dirty="0" err="1" smtClean="0">
                <a:solidFill>
                  <a:srgbClr val="002060"/>
                </a:solidFill>
                <a:effectLst>
                  <a:outerShdw blurRad="38100" dist="38100" dir="2700000" algn="tl">
                    <a:srgbClr val="000000">
                      <a:alpha val="43137"/>
                    </a:srgbClr>
                  </a:outerShdw>
                </a:effectLst>
              </a:rPr>
              <a:t>monofixation</a:t>
            </a:r>
            <a:r>
              <a:rPr lang="en-US" sz="2800" b="0" dirty="0" smtClean="0">
                <a:solidFill>
                  <a:srgbClr val="002060"/>
                </a:solidFill>
                <a:effectLst>
                  <a:outerShdw blurRad="38100" dist="38100" dir="2700000" algn="tl">
                    <a:srgbClr val="000000">
                      <a:alpha val="43137"/>
                    </a:srgbClr>
                  </a:outerShdw>
                </a:effectLst>
              </a:rPr>
              <a:t> syndrome, and the legacy of Marshall Parks</a:t>
            </a:r>
            <a:r>
              <a:rPr lang="en-US" sz="2800" b="0" dirty="0" smtClean="0">
                <a:solidFill>
                  <a:srgbClr val="002060"/>
                </a:solidFill>
                <a:effectLst>
                  <a:outerShdw blurRad="38100" dist="38100" dir="2700000" algn="tl">
                    <a:srgbClr val="000000">
                      <a:alpha val="43137"/>
                    </a:srgbClr>
                  </a:outerShdw>
                </a:effectLst>
              </a:rPr>
              <a:t>.</a:t>
            </a:r>
            <a:br>
              <a:rPr lang="en-US" sz="2800" b="0" dirty="0" smtClean="0">
                <a:solidFill>
                  <a:srgbClr val="002060"/>
                </a:solidFill>
                <a:effectLst>
                  <a:outerShdw blurRad="38100" dist="38100" dir="2700000" algn="tl">
                    <a:srgbClr val="000000">
                      <a:alpha val="43137"/>
                    </a:srgbClr>
                  </a:outerShdw>
                </a:effectLst>
              </a:rPr>
            </a:br>
            <a:r>
              <a:rPr lang="en-US" sz="2800" b="0" dirty="0" smtClean="0">
                <a:solidFill>
                  <a:srgbClr val="002060"/>
                </a:solidFill>
                <a:effectLst>
                  <a:outerShdw blurRad="38100" dist="38100" dir="2700000" algn="tl">
                    <a:srgbClr val="000000">
                      <a:alpha val="43137"/>
                    </a:srgbClr>
                  </a:outerShdw>
                </a:effectLst>
              </a:rPr>
              <a:t/>
            </a:r>
            <a:br>
              <a:rPr lang="en-US" sz="2800" b="0" dirty="0" smtClean="0">
                <a:solidFill>
                  <a:srgbClr val="002060"/>
                </a:solidFill>
                <a:effectLst>
                  <a:outerShdw blurRad="38100" dist="38100" dir="2700000" algn="tl">
                    <a:srgbClr val="000000">
                      <a:alpha val="43137"/>
                    </a:srgbClr>
                  </a:outerShdw>
                </a:effectLst>
              </a:rPr>
            </a:br>
            <a:r>
              <a:rPr lang="en-US" sz="2800" b="0" u="sng" dirty="0" err="1">
                <a:solidFill>
                  <a:schemeClr val="tx1"/>
                </a:solidFill>
                <a:effectLst>
                  <a:outerShdw blurRad="38100" dist="38100" dir="2700000" algn="tl">
                    <a:srgbClr val="000000">
                      <a:alpha val="43137"/>
                    </a:srgbClr>
                  </a:outerShdw>
                </a:effectLst>
                <a:hlinkClick r:id="rId2"/>
              </a:rPr>
              <a:t>Tychsen</a:t>
            </a:r>
            <a:r>
              <a:rPr lang="en-US" sz="2800" b="0" u="sng" dirty="0">
                <a:solidFill>
                  <a:schemeClr val="tx1"/>
                </a:solidFill>
                <a:effectLst>
                  <a:outerShdw blurRad="38100" dist="38100" dir="2700000" algn="tl">
                    <a:srgbClr val="000000">
                      <a:alpha val="43137"/>
                    </a:srgbClr>
                  </a:outerShdw>
                </a:effectLst>
                <a:hlinkClick r:id="rId2"/>
              </a:rPr>
              <a:t> L</a:t>
            </a:r>
            <a:r>
              <a:rPr lang="en-US" sz="2800" b="0" dirty="0">
                <a:solidFill>
                  <a:schemeClr val="tx1"/>
                </a:solidFill>
                <a:effectLst>
                  <a:outerShdw blurRad="38100" dist="38100" dir="2700000" algn="tl">
                    <a:srgbClr val="000000">
                      <a:alpha val="43137"/>
                    </a:srgbClr>
                  </a:outerShdw>
                </a:effectLst>
              </a:rPr>
              <a:t>.</a:t>
            </a:r>
            <a:r>
              <a:rPr lang="en-US" sz="2800" b="0" dirty="0" smtClean="0">
                <a:solidFill>
                  <a:srgbClr val="002060"/>
                </a:solidFill>
                <a:effectLst>
                  <a:outerShdw blurRad="38100" dist="38100" dir="2700000" algn="tl">
                    <a:srgbClr val="000000">
                      <a:alpha val="43137"/>
                    </a:srgbClr>
                  </a:outerShdw>
                </a:effectLst>
              </a:rPr>
              <a:t/>
            </a:r>
            <a:br>
              <a:rPr lang="en-US" sz="2800" b="0" dirty="0" smtClean="0">
                <a:solidFill>
                  <a:srgbClr val="002060"/>
                </a:solidFill>
                <a:effectLst>
                  <a:outerShdw blurRad="38100" dist="38100" dir="2700000" algn="tl">
                    <a:srgbClr val="000000">
                      <a:alpha val="43137"/>
                    </a:srgbClr>
                  </a:outerShdw>
                </a:effectLst>
              </a:rPr>
            </a:br>
            <a:r>
              <a:rPr lang="en-US" sz="2800" b="0" dirty="0" smtClean="0">
                <a:solidFill>
                  <a:srgbClr val="002060"/>
                </a:solidFill>
                <a:effectLst>
                  <a:outerShdw blurRad="38100" dist="38100" dir="2700000" algn="tl">
                    <a:srgbClr val="000000">
                      <a:alpha val="43137"/>
                    </a:srgbClr>
                  </a:outerShdw>
                </a:effectLst>
              </a:rPr>
              <a:t/>
            </a:r>
            <a:br>
              <a:rPr lang="en-US" sz="2800" b="0" dirty="0" smtClean="0">
                <a:solidFill>
                  <a:srgbClr val="002060"/>
                </a:solidFill>
                <a:effectLst>
                  <a:outerShdw blurRad="38100" dist="38100" dir="2700000" algn="tl">
                    <a:srgbClr val="000000">
                      <a:alpha val="43137"/>
                    </a:srgbClr>
                  </a:outerShdw>
                </a:effectLst>
              </a:rPr>
            </a:br>
            <a:r>
              <a:rPr lang="en-US" sz="2000" b="0" dirty="0" smtClean="0">
                <a:solidFill>
                  <a:srgbClr val="002060"/>
                </a:solidFill>
                <a:effectLst>
                  <a:outerShdw blurRad="38100" dist="38100" dir="2700000" algn="tl">
                    <a:srgbClr val="000000">
                      <a:alpha val="43137"/>
                    </a:srgbClr>
                  </a:outerShdw>
                </a:effectLst>
              </a:rPr>
              <a:t>Department of Ophthalmology and Visual Sciences, Anatomy and Neurobiology, and Pediatrics, Washington University School of Medicine, St. Louis, Missouri 63110, USA. </a:t>
            </a:r>
            <a:endParaRPr lang="he-IL" sz="2000" b="0" dirty="0" smtClean="0">
              <a:solidFill>
                <a:srgbClr val="002060"/>
              </a:solidFill>
              <a:effectLst>
                <a:outerShdw blurRad="38100" dist="38100" dir="2700000" algn="tl">
                  <a:srgbClr val="000000">
                    <a:alpha val="43137"/>
                  </a:srgbClr>
                </a:outerShdw>
              </a:effectLst>
            </a:endParaRPr>
          </a:p>
        </p:txBody>
      </p:sp>
      <p:sp>
        <p:nvSpPr>
          <p:cNvPr id="3" name="כותרת משנה 2"/>
          <p:cNvSpPr>
            <a:spLocks noGrp="1"/>
          </p:cNvSpPr>
          <p:nvPr>
            <p:ph type="subTitle" idx="1"/>
          </p:nvPr>
        </p:nvSpPr>
        <p:spPr>
          <a:xfrm>
            <a:off x="755576" y="5961991"/>
            <a:ext cx="7772400" cy="914400"/>
          </a:xfrm>
        </p:spPr>
        <p:txBody>
          <a:bodyPr rtlCol="1">
            <a:normAutofit/>
          </a:bodyPr>
          <a:lstStyle/>
          <a:p>
            <a:pPr rtl="0" eaLnBrk="1" fontAlgn="auto" hangingPunct="1">
              <a:spcAft>
                <a:spcPts val="0"/>
              </a:spcAft>
              <a:buFont typeface="Arial" pitchFamily="34" charset="0"/>
              <a:buNone/>
              <a:defRPr/>
            </a:pPr>
            <a:r>
              <a:rPr lang="en-US" sz="1600" u="sng" dirty="0"/>
              <a:t>J AAPOS.</a:t>
            </a:r>
            <a:r>
              <a:rPr lang="en-US" sz="1600" dirty="0"/>
              <a:t> 2005 Dec;9(6):510-21.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Grp="1" noChangeAspect="1" noChangeArrowheads="1"/>
          </p:cNvPicPr>
          <p:nvPr>
            <p:ph idx="1"/>
          </p:nvPr>
        </p:nvPicPr>
        <p:blipFill>
          <a:blip r:embed="rId2"/>
          <a:srcRect/>
          <a:stretch>
            <a:fillRect/>
          </a:stretch>
        </p:blipFill>
        <p:spPr>
          <a:xfrm>
            <a:off x="467544" y="1023937"/>
            <a:ext cx="5327650" cy="5241925"/>
          </a:xfrm>
        </p:spPr>
      </p:pic>
      <p:sp>
        <p:nvSpPr>
          <p:cNvPr id="25602" name="Rectangle 5"/>
          <p:cNvSpPr>
            <a:spLocks noChangeArrowheads="1"/>
          </p:cNvSpPr>
          <p:nvPr/>
        </p:nvSpPr>
        <p:spPr bwMode="auto">
          <a:xfrm>
            <a:off x="5975350" y="1773238"/>
            <a:ext cx="3168650" cy="3743325"/>
          </a:xfrm>
          <a:prstGeom prst="rect">
            <a:avLst/>
          </a:prstGeom>
          <a:noFill/>
          <a:ln w="9525">
            <a:noFill/>
            <a:miter lim="800000"/>
            <a:headEnd/>
            <a:tailEnd/>
          </a:ln>
        </p:spPr>
        <p:txBody>
          <a:bodyPr>
            <a:spAutoFit/>
          </a:bodyPr>
          <a:lstStyle/>
          <a:p>
            <a:r>
              <a:rPr lang="en-AU" sz="1200" b="1"/>
              <a:t>FIG 9. </a:t>
            </a:r>
            <a:r>
              <a:rPr lang="en-AU" sz="1200"/>
              <a:t>Distance spanned by the average V1 horizontal axon in normal and strabismic primates. Normal: In a primate with normal eye alignment, the ODC representing the foveola (or 0 deg eccentricity) of the left eye (L) is immediately adjacent to the ODC representing the foveola of the right eye (R). The side-by-side arrangement of the “foveolar” ODCs in this case (white arrowheads) would be well within the range of horizontal connections needed to allow those ODCs to communicate for binocular fusion. Micro-eso: In a primate with microesotropia, a neuron within a foveolar (at 0 deg eccentricity) ODC of the fixating eye can only span a distance in the visual cortex corresponding to an angle of strabismus of approximately 4 PD (dark arrowhead  ODC corresponding to pseudofovea position of deviated eye).</a:t>
            </a:r>
          </a:p>
        </p:txBody>
      </p:sp>
      <p:sp>
        <p:nvSpPr>
          <p:cNvPr id="25604" name="Rectangle 4"/>
          <p:cNvSpPr>
            <a:spLocks noChangeArrowheads="1"/>
          </p:cNvSpPr>
          <p:nvPr/>
        </p:nvSpPr>
        <p:spPr bwMode="auto">
          <a:xfrm>
            <a:off x="971550" y="332656"/>
            <a:ext cx="7632700" cy="579438"/>
          </a:xfrm>
          <a:prstGeom prst="rect">
            <a:avLst/>
          </a:prstGeom>
          <a:noFill/>
          <a:ln w="9525">
            <a:noFill/>
            <a:miter lim="800000"/>
            <a:headEnd/>
            <a:tailEnd/>
          </a:ln>
          <a:effectLst/>
        </p:spPr>
        <p:txBody>
          <a:bodyPr>
            <a:spAutoFit/>
          </a:bodyPr>
          <a:lstStyle/>
          <a:p>
            <a:r>
              <a:rPr lang="en-US" sz="3200" u="sng" dirty="0">
                <a:latin typeface="Blackadder ITC" pitchFamily="82" charset="0"/>
              </a:rPr>
              <a:t>The reach of V1 horizontal axons and Park </a:t>
            </a:r>
            <a:r>
              <a:rPr lang="en-US" u="sng" dirty="0">
                <a:latin typeface="Blackadder ITC" pitchFamily="82" charset="0"/>
              </a:rPr>
              <a:t>' </a:t>
            </a:r>
            <a:r>
              <a:rPr lang="en-US" sz="3200" u="sng" dirty="0">
                <a:latin typeface="Blackadder ITC" pitchFamily="82" charset="0"/>
              </a:rPr>
              <a:t>s 8 </a:t>
            </a:r>
            <a:r>
              <a:rPr lang="en-US" sz="3200" u="sng" dirty="0" err="1">
                <a:latin typeface="Blackadder ITC" pitchFamily="82" charset="0"/>
              </a:rPr>
              <a:t>pd</a:t>
            </a:r>
            <a:r>
              <a:rPr lang="en-US" sz="3200" u="sng" dirty="0">
                <a:latin typeface="Blackadder ITC" pitchFamily="82" charset="0"/>
              </a:rPr>
              <a:t> rule</a:t>
            </a:r>
            <a:endParaRPr lang="en-AU" sz="3200" u="sng" dirty="0">
              <a:latin typeface="Blackadder ITC" pitchFamily="8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467544" y="404664"/>
            <a:ext cx="8183880" cy="1051560"/>
          </a:xfrm>
        </p:spPr>
        <p:txBody>
          <a:bodyPr/>
          <a:lstStyle/>
          <a:p>
            <a:r>
              <a:rPr lang="en-US" dirty="0" smtClean="0">
                <a:solidFill>
                  <a:srgbClr val="002060"/>
                </a:solidFill>
                <a:cs typeface="Times New Roman" pitchFamily="18" charset="0"/>
              </a:rPr>
              <a:t>Extrapolating to the clinic:</a:t>
            </a:r>
            <a:endParaRPr lang="en-AU" dirty="0" smtClean="0">
              <a:solidFill>
                <a:srgbClr val="002060"/>
              </a:solidFill>
              <a:cs typeface="Times New Roman" pitchFamily="18" charset="0"/>
            </a:endParaRPr>
          </a:p>
        </p:txBody>
      </p:sp>
      <p:sp>
        <p:nvSpPr>
          <p:cNvPr id="27651" name="Rectangle 3"/>
          <p:cNvSpPr>
            <a:spLocks noGrp="1"/>
          </p:cNvSpPr>
          <p:nvPr>
            <p:ph idx="1"/>
          </p:nvPr>
        </p:nvSpPr>
        <p:spPr>
          <a:xfrm>
            <a:off x="467544" y="1340768"/>
            <a:ext cx="8183880" cy="4187952"/>
          </a:xfrm>
        </p:spPr>
        <p:txBody>
          <a:bodyPr/>
          <a:lstStyle/>
          <a:p>
            <a:pPr algn="l">
              <a:buFont typeface="Arial" charset="0"/>
              <a:buNone/>
            </a:pPr>
            <a:endParaRPr lang="en-US" dirty="0" smtClean="0">
              <a:cs typeface="Arial" charset="0"/>
            </a:endParaRPr>
          </a:p>
          <a:p>
            <a:pPr lvl="1" algn="l">
              <a:buFont typeface="Arial" charset="0"/>
              <a:buNone/>
            </a:pPr>
            <a:r>
              <a:rPr lang="en-US" dirty="0" smtClean="0">
                <a:cs typeface="Arial" charset="0"/>
              </a:rPr>
              <a:t>	&gt;Realignment of the eyes 2.5-5 </a:t>
            </a:r>
            <a:r>
              <a:rPr lang="en-US" dirty="0" err="1" smtClean="0">
                <a:cs typeface="Arial" charset="0"/>
              </a:rPr>
              <a:t>deg</a:t>
            </a:r>
            <a:r>
              <a:rPr lang="en-US" dirty="0" smtClean="0">
                <a:cs typeface="Arial" charset="0"/>
              </a:rPr>
              <a:t> within 60 days from beginning of deviation ---&gt; allows fusion &amp;  stereopsis. </a:t>
            </a:r>
          </a:p>
          <a:p>
            <a:pPr lvl="1" algn="l">
              <a:buFont typeface="Arial" charset="0"/>
              <a:buNone/>
            </a:pPr>
            <a:r>
              <a:rPr lang="en-US" dirty="0" smtClean="0">
                <a:cs typeface="Arial" charset="0"/>
              </a:rPr>
              <a:t>&gt;Beyond 60 days – the majority of infants will miss stereopsis but will benefit </a:t>
            </a:r>
            <a:r>
              <a:rPr lang="en-US" dirty="0" err="1" smtClean="0">
                <a:cs typeface="Arial" charset="0"/>
              </a:rPr>
              <a:t>Monofixation</a:t>
            </a:r>
            <a:r>
              <a:rPr lang="en-US" dirty="0" smtClean="0">
                <a:cs typeface="Arial" charset="0"/>
              </a:rPr>
              <a:t>.</a:t>
            </a:r>
            <a:endParaRPr lang="en-AU" dirty="0" smtClean="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כותרת 1"/>
          <p:cNvSpPr>
            <a:spLocks noGrp="1"/>
          </p:cNvSpPr>
          <p:nvPr>
            <p:ph type="title"/>
          </p:nvPr>
        </p:nvSpPr>
        <p:spPr/>
        <p:txBody>
          <a:bodyPr/>
          <a:lstStyle/>
          <a:p>
            <a:pPr eaLnBrk="1" hangingPunct="1"/>
            <a:endParaRPr lang="ar-SA" smtClean="0"/>
          </a:p>
        </p:txBody>
      </p:sp>
      <p:pic>
        <p:nvPicPr>
          <p:cNvPr id="16388" name="Picture 6"/>
          <p:cNvPicPr>
            <a:picLocks noGrp="1" noChangeAspect="1" noChangeArrowheads="1"/>
          </p:cNvPicPr>
          <p:nvPr>
            <p:ph idx="1"/>
          </p:nvPr>
        </p:nvPicPr>
        <p:blipFill>
          <a:blip r:embed="rId2"/>
          <a:srcRect/>
          <a:stretch>
            <a:fillRect/>
          </a:stretch>
        </p:blipFill>
        <p:spPr>
          <a:xfrm>
            <a:off x="5292080" y="1508349"/>
            <a:ext cx="3527425" cy="3744912"/>
          </a:xfrm>
        </p:spPr>
      </p:pic>
      <p:pic>
        <p:nvPicPr>
          <p:cNvPr id="16386" name="Picture 2" descr="http://www.childrenseyefoundation.org/getfile/910f170c-9d58-49df-b05a-7537b177eb77/Dr--Parks1.aspx"/>
          <p:cNvPicPr>
            <a:picLocks noChangeAspect="1" noChangeArrowheads="1"/>
          </p:cNvPicPr>
          <p:nvPr/>
        </p:nvPicPr>
        <p:blipFill>
          <a:blip r:embed="rId3"/>
          <a:srcRect/>
          <a:stretch>
            <a:fillRect/>
          </a:stretch>
        </p:blipFill>
        <p:spPr bwMode="auto">
          <a:xfrm>
            <a:off x="404631" y="1052736"/>
            <a:ext cx="5353050" cy="4200525"/>
          </a:xfrm>
          <a:prstGeom prst="rect">
            <a:avLst/>
          </a:prstGeom>
          <a:noFill/>
          <a:ln w="9525">
            <a:noFill/>
            <a:miter lim="800000"/>
            <a:headEnd/>
            <a:tailEnd/>
          </a:ln>
        </p:spPr>
      </p:pic>
      <p:sp>
        <p:nvSpPr>
          <p:cNvPr id="16387" name="מלבן 4"/>
          <p:cNvSpPr>
            <a:spLocks noChangeArrowheads="1"/>
          </p:cNvSpPr>
          <p:nvPr/>
        </p:nvSpPr>
        <p:spPr bwMode="auto">
          <a:xfrm>
            <a:off x="1079500" y="5451475"/>
            <a:ext cx="4068763" cy="585788"/>
          </a:xfrm>
          <a:prstGeom prst="rect">
            <a:avLst/>
          </a:prstGeom>
          <a:noFill/>
          <a:ln w="9525">
            <a:noFill/>
            <a:miter lim="800000"/>
            <a:headEnd/>
            <a:tailEnd/>
          </a:ln>
        </p:spPr>
        <p:txBody>
          <a:bodyPr>
            <a:spAutoFit/>
          </a:bodyPr>
          <a:lstStyle/>
          <a:p>
            <a:pPr algn="r" rtl="1">
              <a:spcBef>
                <a:spcPct val="20000"/>
              </a:spcBef>
            </a:pPr>
            <a:r>
              <a:rPr lang="en-US" sz="3200" b="1">
                <a:solidFill>
                  <a:srgbClr val="000000"/>
                </a:solidFill>
                <a:latin typeface="Calibri" pitchFamily="34" charset="0"/>
              </a:rPr>
              <a:t>Marshall Parks</a:t>
            </a:r>
            <a:endParaRPr lang="he-IL" sz="3200">
              <a:solidFill>
                <a:srgbClr val="000000"/>
              </a:solidFill>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endParaRPr lang="en-AU" dirty="0" smtClean="0">
              <a:cs typeface="Times New Roman" pitchFamily="18" charset="0"/>
            </a:endParaRPr>
          </a:p>
        </p:txBody>
      </p:sp>
      <p:pic>
        <p:nvPicPr>
          <p:cNvPr id="17410" name="Picture 5"/>
          <p:cNvPicPr>
            <a:picLocks noGrp="1" noChangeAspect="1" noChangeArrowheads="1"/>
          </p:cNvPicPr>
          <p:nvPr>
            <p:ph idx="1"/>
          </p:nvPr>
        </p:nvPicPr>
        <p:blipFill>
          <a:blip r:embed="rId2"/>
          <a:stretch>
            <a:fillRect/>
          </a:stretch>
        </p:blipFill>
        <p:spPr>
          <a:xfrm>
            <a:off x="1545426" y="530225"/>
            <a:ext cx="6099186" cy="4187825"/>
          </a:xfrm>
        </p:spPr>
      </p:pic>
      <p:sp>
        <p:nvSpPr>
          <p:cNvPr id="2" name="TextBox 1"/>
          <p:cNvSpPr txBox="1"/>
          <p:nvPr/>
        </p:nvSpPr>
        <p:spPr>
          <a:xfrm>
            <a:off x="1421227" y="5042793"/>
            <a:ext cx="3744416" cy="369332"/>
          </a:xfrm>
          <a:prstGeom prst="rect">
            <a:avLst/>
          </a:prstGeom>
          <a:noFill/>
        </p:spPr>
        <p:txBody>
          <a:bodyPr wrap="square" rtlCol="1">
            <a:spAutoFit/>
          </a:bodyPr>
          <a:lstStyle/>
          <a:p>
            <a:r>
              <a:rPr lang="en-AU" dirty="0"/>
              <a:t>Bernard </a:t>
            </a:r>
            <a:r>
              <a:rPr lang="en-AU" dirty="0" err="1"/>
              <a:t>Chavasse</a:t>
            </a:r>
            <a:r>
              <a:rPr lang="en-AU" dirty="0"/>
              <a:t> (</a:t>
            </a:r>
            <a:r>
              <a:rPr lang="en-AU" dirty="0" smtClean="0"/>
              <a:t>1889 - 1941) </a:t>
            </a:r>
            <a:endParaRPr lang="he-IL" dirty="0"/>
          </a:p>
        </p:txBody>
      </p:sp>
      <p:sp>
        <p:nvSpPr>
          <p:cNvPr id="3" name="TextBox 2"/>
          <p:cNvSpPr txBox="1"/>
          <p:nvPr/>
        </p:nvSpPr>
        <p:spPr>
          <a:xfrm>
            <a:off x="5012973" y="5042793"/>
            <a:ext cx="2952328" cy="369332"/>
          </a:xfrm>
          <a:prstGeom prst="rect">
            <a:avLst/>
          </a:prstGeom>
          <a:noFill/>
        </p:spPr>
        <p:txBody>
          <a:bodyPr wrap="square" rtlCol="1">
            <a:spAutoFit/>
          </a:bodyPr>
          <a:lstStyle/>
          <a:p>
            <a:r>
              <a:rPr lang="en-AU" dirty="0" err="1"/>
              <a:t>Claud</a:t>
            </a:r>
            <a:r>
              <a:rPr lang="en-AU" dirty="0"/>
              <a:t> Worth (1869-1936</a:t>
            </a:r>
            <a:r>
              <a:rPr lang="en-AU" dirty="0" smtClean="0"/>
              <a:t>) </a:t>
            </a:r>
            <a:endParaRPr lang="he-I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pPr eaLnBrk="1" hangingPunct="1"/>
            <a:endParaRPr lang="en-AU" smtClean="0">
              <a:cs typeface="Times New Roman" pitchFamily="18" charset="0"/>
            </a:endParaRPr>
          </a:p>
        </p:txBody>
      </p:sp>
      <p:pic>
        <p:nvPicPr>
          <p:cNvPr id="18434" name="Picture 4"/>
          <p:cNvPicPr>
            <a:picLocks noGrp="1" noChangeAspect="1" noChangeArrowheads="1"/>
          </p:cNvPicPr>
          <p:nvPr>
            <p:ph idx="1"/>
          </p:nvPr>
        </p:nvPicPr>
        <p:blipFill>
          <a:blip r:embed="rId2"/>
          <a:stretch>
            <a:fillRect/>
          </a:stretch>
        </p:blipFill>
        <p:spPr>
          <a:xfrm>
            <a:off x="1475656" y="908720"/>
            <a:ext cx="6146780" cy="4094787"/>
          </a:xfrm>
        </p:spPr>
      </p:pic>
      <p:sp>
        <p:nvSpPr>
          <p:cNvPr id="18435" name="Rectangle 5"/>
          <p:cNvSpPr>
            <a:spLocks noChangeArrowheads="1"/>
          </p:cNvSpPr>
          <p:nvPr/>
        </p:nvSpPr>
        <p:spPr bwMode="auto">
          <a:xfrm>
            <a:off x="1403648" y="5157192"/>
            <a:ext cx="6553200" cy="641350"/>
          </a:xfrm>
          <a:prstGeom prst="rect">
            <a:avLst/>
          </a:prstGeom>
          <a:noFill/>
          <a:ln w="9525">
            <a:noFill/>
            <a:miter lim="800000"/>
            <a:headEnd/>
            <a:tailEnd/>
          </a:ln>
        </p:spPr>
        <p:txBody>
          <a:bodyPr>
            <a:spAutoFit/>
          </a:bodyPr>
          <a:lstStyle/>
          <a:p>
            <a:r>
              <a:rPr lang="en-AU" dirty="0" smtClean="0"/>
              <a:t>Frank </a:t>
            </a:r>
            <a:r>
              <a:rPr lang="en-AU" dirty="0"/>
              <a:t>D. </a:t>
            </a:r>
            <a:r>
              <a:rPr lang="en-AU" dirty="0" err="1"/>
              <a:t>Costenbader</a:t>
            </a:r>
            <a:r>
              <a:rPr lang="en-AU" dirty="0"/>
              <a:t> (1903-1978) with Marshall M. Parks in 1970, the year of </a:t>
            </a:r>
            <a:r>
              <a:rPr lang="en-AU" dirty="0" err="1"/>
              <a:t>Dr.</a:t>
            </a:r>
            <a:r>
              <a:rPr lang="en-AU" dirty="0"/>
              <a:t> </a:t>
            </a:r>
            <a:r>
              <a:rPr lang="en-AU" dirty="0" err="1"/>
              <a:t>Costenbader’s</a:t>
            </a:r>
            <a:r>
              <a:rPr lang="en-AU" dirty="0"/>
              <a:t> retirement.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395536" y="4941168"/>
            <a:ext cx="8424862" cy="1296987"/>
          </a:xfrm>
        </p:spPr>
        <p:txBody>
          <a:bodyPr/>
          <a:lstStyle/>
          <a:p>
            <a:pPr eaLnBrk="1" hangingPunct="1"/>
            <a:r>
              <a:rPr lang="en-AU" sz="1400" dirty="0" smtClean="0">
                <a:solidFill>
                  <a:srgbClr val="002060"/>
                </a:solidFill>
                <a:effectLst/>
                <a:cs typeface="Times New Roman" pitchFamily="18" charset="0"/>
              </a:rPr>
              <a:t>FIG 4. Prevalence of stereopsis as a function of postnatal age in a</a:t>
            </a:r>
            <a:br>
              <a:rPr lang="en-AU" sz="1400" dirty="0" smtClean="0">
                <a:solidFill>
                  <a:srgbClr val="002060"/>
                </a:solidFill>
                <a:effectLst/>
                <a:cs typeface="Times New Roman" pitchFamily="18" charset="0"/>
              </a:rPr>
            </a:br>
            <a:r>
              <a:rPr lang="en-AU" sz="1400" dirty="0" smtClean="0">
                <a:solidFill>
                  <a:srgbClr val="002060"/>
                </a:solidFill>
                <a:effectLst/>
                <a:cs typeface="Times New Roman" pitchFamily="18" charset="0"/>
              </a:rPr>
              <a:t>population of normal (n  50) versus </a:t>
            </a:r>
            <a:r>
              <a:rPr lang="en-AU" sz="1400" dirty="0" err="1" smtClean="0">
                <a:solidFill>
                  <a:srgbClr val="002060"/>
                </a:solidFill>
                <a:effectLst/>
                <a:cs typeface="Times New Roman" pitchFamily="18" charset="0"/>
              </a:rPr>
              <a:t>esotropic</a:t>
            </a:r>
            <a:r>
              <a:rPr lang="en-AU" sz="1400" dirty="0" smtClean="0">
                <a:solidFill>
                  <a:srgbClr val="002060"/>
                </a:solidFill>
                <a:effectLst/>
                <a:cs typeface="Times New Roman" pitchFamily="18" charset="0"/>
              </a:rPr>
              <a:t> infants (n  85).</a:t>
            </a:r>
            <a:br>
              <a:rPr lang="en-AU" sz="1400" dirty="0" smtClean="0">
                <a:solidFill>
                  <a:srgbClr val="002060"/>
                </a:solidFill>
                <a:effectLst/>
                <a:cs typeface="Times New Roman" pitchFamily="18" charset="0"/>
              </a:rPr>
            </a:br>
            <a:r>
              <a:rPr lang="en-AU" sz="1400" dirty="0" smtClean="0">
                <a:solidFill>
                  <a:srgbClr val="002060"/>
                </a:solidFill>
                <a:effectLst/>
                <a:cs typeface="Times New Roman" pitchFamily="18" charset="0"/>
              </a:rPr>
              <a:t>Tested using polarized goggles by the preferential looking method. </a:t>
            </a:r>
            <a:br>
              <a:rPr lang="en-AU" sz="1400" dirty="0" smtClean="0">
                <a:solidFill>
                  <a:srgbClr val="002060"/>
                </a:solidFill>
                <a:effectLst/>
                <a:cs typeface="Times New Roman" pitchFamily="18" charset="0"/>
              </a:rPr>
            </a:br>
            <a:r>
              <a:rPr lang="en-AU" sz="1400" dirty="0" err="1" smtClean="0">
                <a:solidFill>
                  <a:srgbClr val="002060"/>
                </a:solidFill>
                <a:effectLst/>
                <a:cs typeface="Times New Roman" pitchFamily="18" charset="0"/>
              </a:rPr>
              <a:t>Esotropic</a:t>
            </a:r>
            <a:r>
              <a:rPr lang="en-AU" sz="1400" dirty="0" smtClean="0">
                <a:solidFill>
                  <a:srgbClr val="002060"/>
                </a:solidFill>
                <a:effectLst/>
                <a:cs typeface="Times New Roman" pitchFamily="18" charset="0"/>
              </a:rPr>
              <a:t> infants were aligned using prisms and tested before any surgery. </a:t>
            </a:r>
          </a:p>
        </p:txBody>
      </p:sp>
      <p:pic>
        <p:nvPicPr>
          <p:cNvPr id="19458" name="Picture 4"/>
          <p:cNvPicPr>
            <a:picLocks noGrp="1" noChangeAspect="1" noChangeArrowheads="1"/>
          </p:cNvPicPr>
          <p:nvPr>
            <p:ph idx="1"/>
          </p:nvPr>
        </p:nvPicPr>
        <p:blipFill>
          <a:blip r:embed="rId2"/>
          <a:stretch>
            <a:fillRect/>
          </a:stretch>
        </p:blipFill>
        <p:spPr>
          <a:xfrm>
            <a:off x="1907704" y="692696"/>
            <a:ext cx="4320471" cy="418782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מציין מיקום תוכן 2"/>
          <p:cNvSpPr>
            <a:spLocks noGrp="1"/>
          </p:cNvSpPr>
          <p:nvPr>
            <p:ph idx="1"/>
          </p:nvPr>
        </p:nvSpPr>
        <p:spPr>
          <a:xfrm>
            <a:off x="457200" y="1196975"/>
            <a:ext cx="4546600" cy="4929188"/>
          </a:xfrm>
        </p:spPr>
        <p:txBody>
          <a:bodyPr/>
          <a:lstStyle/>
          <a:p>
            <a:pPr eaLnBrk="1" hangingPunct="1">
              <a:buFont typeface="Arial" charset="0"/>
              <a:buNone/>
            </a:pPr>
            <a:endParaRPr lang="en-US" smtClean="0">
              <a:cs typeface="Arial" charset="0"/>
            </a:endParaRPr>
          </a:p>
          <a:p>
            <a:pPr eaLnBrk="1" hangingPunct="1">
              <a:buFont typeface="Arial" charset="0"/>
              <a:buNone/>
            </a:pPr>
            <a:endParaRPr lang="he-IL" smtClean="0"/>
          </a:p>
        </p:txBody>
      </p:sp>
      <p:pic>
        <p:nvPicPr>
          <p:cNvPr id="20482" name="Picture 4"/>
          <p:cNvPicPr>
            <a:picLocks noChangeAspect="1" noChangeArrowheads="1"/>
          </p:cNvPicPr>
          <p:nvPr/>
        </p:nvPicPr>
        <p:blipFill>
          <a:blip r:embed="rId3"/>
          <a:srcRect/>
          <a:stretch>
            <a:fillRect/>
          </a:stretch>
        </p:blipFill>
        <p:spPr bwMode="auto">
          <a:xfrm>
            <a:off x="971550" y="404813"/>
            <a:ext cx="3744913" cy="5688012"/>
          </a:xfrm>
          <a:prstGeom prst="rect">
            <a:avLst/>
          </a:prstGeom>
          <a:noFill/>
          <a:ln w="9525">
            <a:noFill/>
            <a:miter lim="800000"/>
            <a:headEnd/>
            <a:tailEnd/>
          </a:ln>
        </p:spPr>
      </p:pic>
      <p:sp>
        <p:nvSpPr>
          <p:cNvPr id="20483" name="Rectangle 5"/>
          <p:cNvSpPr>
            <a:spLocks noChangeArrowheads="1"/>
          </p:cNvSpPr>
          <p:nvPr/>
        </p:nvSpPr>
        <p:spPr bwMode="auto">
          <a:xfrm>
            <a:off x="5364163" y="620713"/>
            <a:ext cx="3312293" cy="5632311"/>
          </a:xfrm>
          <a:prstGeom prst="rect">
            <a:avLst/>
          </a:prstGeom>
          <a:noFill/>
          <a:ln w="9525">
            <a:noFill/>
            <a:miter lim="800000"/>
            <a:headEnd/>
            <a:tailEnd/>
          </a:ln>
        </p:spPr>
        <p:txBody>
          <a:bodyPr wrap="square">
            <a:spAutoFit/>
          </a:bodyPr>
          <a:lstStyle/>
          <a:p>
            <a:r>
              <a:rPr lang="en-AU" b="1" dirty="0">
                <a:solidFill>
                  <a:srgbClr val="002060"/>
                </a:solidFill>
              </a:rPr>
              <a:t>FIG 5. Prevalence of stereopsis after surgical realignment in children with infantile </a:t>
            </a:r>
            <a:r>
              <a:rPr lang="en-AU" b="1" dirty="0" err="1">
                <a:solidFill>
                  <a:srgbClr val="002060"/>
                </a:solidFill>
              </a:rPr>
              <a:t>esotropia</a:t>
            </a:r>
            <a:r>
              <a:rPr lang="en-AU" b="1" dirty="0">
                <a:solidFill>
                  <a:srgbClr val="002060"/>
                </a:solidFill>
              </a:rPr>
              <a:t> as (A) a function of age-of-onset of </a:t>
            </a:r>
            <a:r>
              <a:rPr lang="en-AU" b="1" dirty="0" err="1">
                <a:solidFill>
                  <a:srgbClr val="002060"/>
                </a:solidFill>
              </a:rPr>
              <a:t>esotropia</a:t>
            </a:r>
            <a:r>
              <a:rPr lang="en-AU" b="1" dirty="0">
                <a:solidFill>
                  <a:srgbClr val="002060"/>
                </a:solidFill>
              </a:rPr>
              <a:t> and (B) as a function of duration of </a:t>
            </a:r>
            <a:r>
              <a:rPr lang="en-AU" b="1" dirty="0" err="1">
                <a:solidFill>
                  <a:srgbClr val="002060"/>
                </a:solidFill>
              </a:rPr>
              <a:t>esotropia</a:t>
            </a:r>
            <a:r>
              <a:rPr lang="en-AU" b="1" dirty="0">
                <a:solidFill>
                  <a:srgbClr val="002060"/>
                </a:solidFill>
              </a:rPr>
              <a:t> before realignment. Testing performed at age 5 years. Surgical realignment</a:t>
            </a:r>
          </a:p>
          <a:p>
            <a:r>
              <a:rPr lang="en-AU" b="1" dirty="0">
                <a:solidFill>
                  <a:srgbClr val="002060"/>
                </a:solidFill>
              </a:rPr>
              <a:t>achieved generally by age 1 year for the population as a whole.</a:t>
            </a:r>
          </a:p>
          <a:p>
            <a:r>
              <a:rPr lang="en-AU" b="1" dirty="0">
                <a:solidFill>
                  <a:srgbClr val="002060"/>
                </a:solidFill>
              </a:rPr>
              <a:t>Dashed line at 40% indicates average prevalence for all the infants.</a:t>
            </a:r>
          </a:p>
          <a:p>
            <a:r>
              <a:rPr lang="en-AU" b="1" dirty="0">
                <a:solidFill>
                  <a:srgbClr val="002060"/>
                </a:solidFill>
              </a:rPr>
              <a:t>Data from more than 100 consecutive infants, replotted from Birch et 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p:cNvPicPr>
            <a:picLocks noChangeAspect="1" noChangeArrowheads="1"/>
          </p:cNvPicPr>
          <p:nvPr/>
        </p:nvPicPr>
        <p:blipFill>
          <a:blip r:embed="rId2"/>
          <a:srcRect/>
          <a:stretch>
            <a:fillRect/>
          </a:stretch>
        </p:blipFill>
        <p:spPr bwMode="auto">
          <a:xfrm>
            <a:off x="1331913" y="1196975"/>
            <a:ext cx="6146800" cy="3141663"/>
          </a:xfrm>
          <a:prstGeom prst="rect">
            <a:avLst/>
          </a:prstGeom>
          <a:noFill/>
          <a:ln w="9525">
            <a:noFill/>
            <a:miter lim="800000"/>
            <a:headEnd/>
            <a:tailEnd/>
          </a:ln>
        </p:spPr>
      </p:pic>
      <p:sp>
        <p:nvSpPr>
          <p:cNvPr id="22530" name="Rectangle 5"/>
          <p:cNvSpPr>
            <a:spLocks noChangeArrowheads="1"/>
          </p:cNvSpPr>
          <p:nvPr/>
        </p:nvSpPr>
        <p:spPr bwMode="auto">
          <a:xfrm>
            <a:off x="971550" y="404664"/>
            <a:ext cx="7158038" cy="579438"/>
          </a:xfrm>
          <a:prstGeom prst="rect">
            <a:avLst/>
          </a:prstGeom>
          <a:noFill/>
          <a:ln w="9525">
            <a:noFill/>
            <a:miter lim="800000"/>
            <a:headEnd/>
            <a:tailEnd/>
          </a:ln>
        </p:spPr>
        <p:txBody>
          <a:bodyPr wrap="none" anchor="ctr">
            <a:spAutoFit/>
          </a:bodyPr>
          <a:lstStyle/>
          <a:p>
            <a:pPr algn="r" rtl="1"/>
            <a:r>
              <a:rPr lang="en-US" sz="3200" dirty="0">
                <a:latin typeface="Blackadder ITC" pitchFamily="82" charset="0"/>
              </a:rPr>
              <a:t>what happens to the visual cortex in unrepaired ET?</a:t>
            </a:r>
            <a:r>
              <a:rPr lang="en-US" dirty="0"/>
              <a:t> </a:t>
            </a:r>
          </a:p>
        </p:txBody>
      </p:sp>
      <p:sp>
        <p:nvSpPr>
          <p:cNvPr id="22531" name="Rectangle 6"/>
          <p:cNvSpPr>
            <a:spLocks noChangeArrowheads="1"/>
          </p:cNvSpPr>
          <p:nvPr/>
        </p:nvSpPr>
        <p:spPr bwMode="auto">
          <a:xfrm>
            <a:off x="1476375" y="4728666"/>
            <a:ext cx="6912049" cy="923330"/>
          </a:xfrm>
          <a:prstGeom prst="rect">
            <a:avLst/>
          </a:prstGeom>
          <a:noFill/>
          <a:ln w="9525">
            <a:noFill/>
            <a:miter lim="800000"/>
            <a:headEnd/>
            <a:tailEnd/>
          </a:ln>
        </p:spPr>
        <p:txBody>
          <a:bodyPr wrap="square" anchor="ctr">
            <a:spAutoFit/>
          </a:bodyPr>
          <a:lstStyle/>
          <a:p>
            <a:pPr marL="285750" indent="-285750">
              <a:buFont typeface="Wingdings" pitchFamily="2" charset="2"/>
              <a:buChar char="Ø"/>
            </a:pPr>
            <a:r>
              <a:rPr lang="en-US" dirty="0"/>
              <a:t>Hubel - Wiesel </a:t>
            </a:r>
            <a:r>
              <a:rPr lang="en-US" dirty="0" smtClean="0"/>
              <a:t>&amp; </a:t>
            </a:r>
            <a:r>
              <a:rPr lang="en-US" dirty="0"/>
              <a:t>Crawford - von </a:t>
            </a:r>
            <a:r>
              <a:rPr lang="en-US" dirty="0" err="1"/>
              <a:t>Noorden</a:t>
            </a:r>
            <a:endParaRPr lang="en-US" dirty="0"/>
          </a:p>
          <a:p>
            <a:pPr marL="285750" indent="-285750">
              <a:buFont typeface="Wingdings" pitchFamily="2" charset="2"/>
              <a:buChar char="Ø"/>
            </a:pPr>
            <a:r>
              <a:rPr lang="en-US" dirty="0" err="1"/>
              <a:t>Strabismic</a:t>
            </a:r>
            <a:r>
              <a:rPr lang="en-US" dirty="0"/>
              <a:t> monkeys show deficient binocular response and reduced sensitivity in electro-recording from striate cortex (V1)</a:t>
            </a:r>
            <a:endParaRPr lang="en-A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p:cNvPicPr>
            <a:picLocks noGrp="1" noChangeAspect="1" noChangeArrowheads="1"/>
          </p:cNvPicPr>
          <p:nvPr>
            <p:ph idx="1"/>
          </p:nvPr>
        </p:nvPicPr>
        <p:blipFill>
          <a:blip r:embed="rId3"/>
          <a:srcRect/>
          <a:stretch>
            <a:fillRect/>
          </a:stretch>
        </p:blipFill>
        <p:spPr>
          <a:xfrm>
            <a:off x="468313" y="981075"/>
            <a:ext cx="3951287" cy="5102225"/>
          </a:xfrm>
        </p:spPr>
      </p:pic>
      <p:sp>
        <p:nvSpPr>
          <p:cNvPr id="23554" name="Rectangle 5"/>
          <p:cNvSpPr>
            <a:spLocks noChangeArrowheads="1"/>
          </p:cNvSpPr>
          <p:nvPr/>
        </p:nvSpPr>
        <p:spPr bwMode="auto">
          <a:xfrm>
            <a:off x="4643438" y="1989138"/>
            <a:ext cx="4175125" cy="3560762"/>
          </a:xfrm>
          <a:prstGeom prst="rect">
            <a:avLst/>
          </a:prstGeom>
          <a:noFill/>
          <a:ln w="9525">
            <a:noFill/>
            <a:miter lim="800000"/>
            <a:headEnd/>
            <a:tailEnd/>
          </a:ln>
        </p:spPr>
        <p:txBody>
          <a:bodyPr>
            <a:spAutoFit/>
          </a:bodyPr>
          <a:lstStyle/>
          <a:p>
            <a:r>
              <a:rPr lang="en-AU" sz="1200" b="1"/>
              <a:t>FIG 7. </a:t>
            </a:r>
            <a:r>
              <a:rPr lang="en-AU" sz="1200"/>
              <a:t>Neuroanatomic abnormalities found in area V1 of monkeys with natural infantile esotropia who alternated fixation and had normal visual acuity in both eyes: lack of binocular connections and metabolic suppression. A, Normal monkey has an abundance of binocular connections between ODCs of opposite ocularity. Metabolic activity (dark staining) is uniform and high within layer 4C of all ODCs. Neurons in layers 2/3 of the interblob pathway play a role in mediating stereopsis. Neurons in layer 4B contribute to motion perception and eye movement. B, Strabismic monkey has a paucity of horizontal connections within layers 2 to 4 for binocular vision; neurons are connected within individual ODCs but there are few connections to neighboring ODCs of the opposite ocularity. Monocular connections to other ODCs of the same ocularity (eg, right eye to right eye ODCs) remain intact. Layer 4c shows lower/suppressed</a:t>
            </a:r>
          </a:p>
          <a:p>
            <a:r>
              <a:rPr lang="en-AU" sz="1200"/>
              <a:t>metabolic activity (evident as paler cytochrome oxidase staining) in opposite-eye ODCs.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pPr eaLnBrk="1" hangingPunct="1"/>
            <a:r>
              <a:rPr lang="en-AU" dirty="0" smtClean="0">
                <a:solidFill>
                  <a:srgbClr val="002060"/>
                </a:solidFill>
                <a:effectLst/>
                <a:cs typeface="Times New Roman" pitchFamily="18" charset="0"/>
              </a:rPr>
              <a:t>Parks </a:t>
            </a:r>
            <a:r>
              <a:rPr lang="en-AU" dirty="0" err="1" smtClean="0">
                <a:solidFill>
                  <a:srgbClr val="002060"/>
                </a:solidFill>
                <a:effectLst/>
                <a:cs typeface="Times New Roman" pitchFamily="18" charset="0"/>
              </a:rPr>
              <a:t>Monofixation</a:t>
            </a:r>
            <a:r>
              <a:rPr lang="en-AU" dirty="0" smtClean="0">
                <a:solidFill>
                  <a:srgbClr val="002060"/>
                </a:solidFill>
                <a:effectLst/>
                <a:cs typeface="Times New Roman" pitchFamily="18" charset="0"/>
              </a:rPr>
              <a:t> syndrome</a:t>
            </a:r>
          </a:p>
        </p:txBody>
      </p:sp>
      <p:sp>
        <p:nvSpPr>
          <p:cNvPr id="24578" name="Rectangle 3"/>
          <p:cNvSpPr>
            <a:spLocks noGrp="1"/>
          </p:cNvSpPr>
          <p:nvPr>
            <p:ph type="body" sz="half" idx="1"/>
          </p:nvPr>
        </p:nvSpPr>
        <p:spPr>
          <a:xfrm>
            <a:off x="179388" y="1196975"/>
            <a:ext cx="2305050" cy="4824413"/>
          </a:xfrm>
        </p:spPr>
        <p:txBody>
          <a:bodyPr>
            <a:normAutofit lnSpcReduction="10000"/>
          </a:bodyPr>
          <a:lstStyle/>
          <a:p>
            <a:pPr algn="l" eaLnBrk="1" hangingPunct="1">
              <a:lnSpc>
                <a:spcPct val="80000"/>
              </a:lnSpc>
              <a:buFont typeface="Arial" charset="0"/>
              <a:buNone/>
            </a:pPr>
            <a:endParaRPr lang="en-AU" sz="2400" smtClean="0">
              <a:cs typeface="Arial" charset="0"/>
            </a:endParaRPr>
          </a:p>
          <a:p>
            <a:pPr algn="l" eaLnBrk="1" hangingPunct="1">
              <a:lnSpc>
                <a:spcPct val="80000"/>
              </a:lnSpc>
              <a:buFont typeface="Arial" charset="0"/>
              <a:buNone/>
            </a:pPr>
            <a:endParaRPr lang="en-AU" sz="2400" b="1" smtClean="0">
              <a:cs typeface="Arial" charset="0"/>
            </a:endParaRPr>
          </a:p>
          <a:p>
            <a:pPr algn="l" eaLnBrk="1" hangingPunct="1">
              <a:lnSpc>
                <a:spcPct val="80000"/>
              </a:lnSpc>
            </a:pPr>
            <a:endParaRPr lang="en-AU" sz="2400" smtClean="0">
              <a:cs typeface="Arial" charset="0"/>
            </a:endParaRPr>
          </a:p>
          <a:p>
            <a:pPr algn="l" eaLnBrk="1" hangingPunct="1">
              <a:lnSpc>
                <a:spcPct val="80000"/>
              </a:lnSpc>
              <a:buFont typeface="Arial" charset="0"/>
              <a:buNone/>
            </a:pPr>
            <a:endParaRPr lang="en-AU" sz="2400" smtClean="0">
              <a:cs typeface="Arial" charset="0"/>
            </a:endParaRPr>
          </a:p>
          <a:p>
            <a:pPr algn="l" eaLnBrk="1" hangingPunct="1">
              <a:lnSpc>
                <a:spcPct val="80000"/>
              </a:lnSpc>
              <a:buFont typeface="Arial" charset="0"/>
              <a:buNone/>
            </a:pPr>
            <a:endParaRPr lang="en-AU" sz="2400" smtClean="0">
              <a:cs typeface="Arial" charset="0"/>
            </a:endParaRPr>
          </a:p>
          <a:p>
            <a:pPr algn="l" eaLnBrk="1" hangingPunct="1">
              <a:lnSpc>
                <a:spcPct val="80000"/>
              </a:lnSpc>
              <a:buFont typeface="Arial" charset="0"/>
              <a:buNone/>
            </a:pPr>
            <a:endParaRPr lang="en-AU" sz="2400" smtClean="0">
              <a:cs typeface="Arial" charset="0"/>
            </a:endParaRPr>
          </a:p>
          <a:p>
            <a:pPr algn="l" eaLnBrk="1" hangingPunct="1">
              <a:lnSpc>
                <a:spcPct val="80000"/>
              </a:lnSpc>
              <a:buFont typeface="Arial" charset="0"/>
              <a:buNone/>
            </a:pPr>
            <a:endParaRPr lang="en-AU" sz="2400" smtClean="0">
              <a:cs typeface="Arial" charset="0"/>
            </a:endParaRPr>
          </a:p>
          <a:p>
            <a:pPr algn="l" eaLnBrk="1" hangingPunct="1">
              <a:lnSpc>
                <a:spcPct val="80000"/>
              </a:lnSpc>
              <a:buFont typeface="Arial" charset="0"/>
              <a:buNone/>
            </a:pPr>
            <a:endParaRPr lang="en-AU" sz="2400" smtClean="0">
              <a:cs typeface="Arial" charset="0"/>
            </a:endParaRPr>
          </a:p>
          <a:p>
            <a:pPr algn="l" eaLnBrk="1" hangingPunct="1">
              <a:lnSpc>
                <a:spcPct val="80000"/>
              </a:lnSpc>
              <a:buFont typeface="Arial" charset="0"/>
              <a:buNone/>
            </a:pPr>
            <a:endParaRPr lang="en-AU" sz="2400" smtClean="0">
              <a:cs typeface="Arial" charset="0"/>
            </a:endParaRPr>
          </a:p>
          <a:p>
            <a:pPr algn="l" eaLnBrk="1" hangingPunct="1">
              <a:lnSpc>
                <a:spcPct val="80000"/>
              </a:lnSpc>
              <a:buFont typeface="Arial" charset="0"/>
              <a:buNone/>
            </a:pPr>
            <a:r>
              <a:rPr lang="en-AU" sz="1400" smtClean="0">
                <a:cs typeface="Arial" charset="0"/>
              </a:rPr>
              <a:t>*Subnormal acuity (amblyopia) in the non-preferred eye in 34% of corrected infantile esotropes and 100% of anisometropes.</a:t>
            </a:r>
          </a:p>
          <a:p>
            <a:pPr algn="l" eaLnBrk="1" hangingPunct="1">
              <a:lnSpc>
                <a:spcPct val="80000"/>
              </a:lnSpc>
              <a:buFont typeface="Arial" charset="0"/>
              <a:buNone/>
            </a:pPr>
            <a:r>
              <a:rPr lang="en-AU" sz="1400" smtClean="0">
                <a:cs typeface="Arial" charset="0"/>
              </a:rPr>
              <a:t>†Microexotropia in 10%.</a:t>
            </a:r>
          </a:p>
        </p:txBody>
      </p:sp>
      <p:graphicFrame>
        <p:nvGraphicFramePr>
          <p:cNvPr id="23606" name="Group 54"/>
          <p:cNvGraphicFramePr>
            <a:graphicFrameLocks noGrp="1"/>
          </p:cNvGraphicFramePr>
          <p:nvPr>
            <p:ph sz="half" idx="2"/>
          </p:nvPr>
        </p:nvGraphicFramePr>
        <p:xfrm>
          <a:off x="2268538" y="1628775"/>
          <a:ext cx="6418262" cy="4653725"/>
        </p:xfrm>
        <a:graphic>
          <a:graphicData uri="http://schemas.openxmlformats.org/drawingml/2006/table">
            <a:tbl>
              <a:tblPr/>
              <a:tblGrid>
                <a:gridCol w="3209925"/>
                <a:gridCol w="3208337"/>
              </a:tblGrid>
              <a:tr h="431800">
                <a:tc>
                  <a:txBody>
                    <a:bodyPr/>
                    <a:lstStyle/>
                    <a:p>
                      <a:pPr marL="0" marR="0" lvl="0" indent="0" algn="l" defTabSz="914400" rtl="1" eaLnBrk="1" fontAlgn="base" latinLnBrk="0" hangingPunct="1">
                        <a:lnSpc>
                          <a:spcPct val="100000"/>
                        </a:lnSpc>
                        <a:spcBef>
                          <a:spcPct val="20000"/>
                        </a:spcBef>
                        <a:spcAft>
                          <a:spcPct val="0"/>
                        </a:spcAft>
                        <a:buClrTx/>
                        <a:buSzTx/>
                        <a:buFont typeface="Arial" charset="0"/>
                        <a:buNone/>
                        <a:tabLst/>
                      </a:pPr>
                      <a:r>
                        <a:rPr kumimoji="0" lang="en-AU" sz="1600" b="1" i="0" u="none" strike="noStrike" cap="none" normalizeH="0" baseline="0" smtClean="0">
                          <a:ln>
                            <a:noFill/>
                          </a:ln>
                          <a:solidFill>
                            <a:schemeClr val="tx1"/>
                          </a:solidFill>
                          <a:effectLst/>
                          <a:latin typeface="Calibri" pitchFamily="34" charset="0"/>
                          <a:cs typeface="Arial" charset="0"/>
                        </a:rPr>
                        <a:t>Clinical feature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 typeface="Arial" charset="0"/>
                        <a:buNone/>
                        <a:tabLst/>
                      </a:pPr>
                      <a:r>
                        <a:rPr kumimoji="0" lang="en-AU" sz="1600" b="1" i="0" u="none" strike="noStrike" cap="none" normalizeH="0" baseline="0" smtClean="0">
                          <a:ln>
                            <a:noFill/>
                          </a:ln>
                          <a:solidFill>
                            <a:schemeClr val="tx1"/>
                          </a:solidFill>
                          <a:effectLst/>
                          <a:latin typeface="Calibri" pitchFamily="34" charset="0"/>
                          <a:cs typeface="Arial" charset="0"/>
                        </a:rPr>
                        <a:t>Proposed neural mechanism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9500">
                <a:tc>
                  <a:txBody>
                    <a:bodyPr/>
                    <a:lstStyle/>
                    <a:p>
                      <a:pPr marL="0" marR="0" lvl="0" indent="0" algn="l" defTabSz="914400" rtl="1" eaLnBrk="1" fontAlgn="base" latinLnBrk="0" hangingPunct="1">
                        <a:lnSpc>
                          <a:spcPct val="100000"/>
                        </a:lnSpc>
                        <a:spcBef>
                          <a:spcPct val="20000"/>
                        </a:spcBef>
                        <a:spcAft>
                          <a:spcPct val="0"/>
                        </a:spcAft>
                        <a:buClrTx/>
                        <a:buSzTx/>
                        <a:buFont typeface="Arial" charset="0"/>
                        <a:buNone/>
                        <a:tabLst/>
                      </a:pPr>
                      <a:r>
                        <a:rPr kumimoji="0" lang="en-AU" sz="1400" b="0" i="0" u="none" strike="noStrike" cap="none" normalizeH="0" baseline="0" smtClean="0">
                          <a:ln>
                            <a:noFill/>
                          </a:ln>
                          <a:solidFill>
                            <a:schemeClr val="tx1"/>
                          </a:solidFill>
                          <a:effectLst/>
                          <a:latin typeface="Calibri" pitchFamily="34" charset="0"/>
                          <a:cs typeface="Arial" charset="0"/>
                        </a:rPr>
                        <a:t>Foveal suppression scotoma of 3–5 deg in the nonpreferred eye when viewing binocularly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 typeface="Arial" charset="0"/>
                        <a:buNone/>
                        <a:tabLst/>
                      </a:pPr>
                      <a:r>
                        <a:rPr kumimoji="0" lang="en-AU" sz="1400" b="0" i="0" u="none" strike="noStrike" cap="none" normalizeH="0" baseline="0" smtClean="0">
                          <a:ln>
                            <a:noFill/>
                          </a:ln>
                          <a:solidFill>
                            <a:schemeClr val="tx1"/>
                          </a:solidFill>
                          <a:effectLst/>
                          <a:latin typeface="Calibri" pitchFamily="34" charset="0"/>
                          <a:cs typeface="Arial" charset="0"/>
                        </a:rPr>
                        <a:t>Inhibitory-connection-mediated metabolic suppression of decorrelated activity in VI foveal ODCs of non-preferred eye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5188">
                <a:tc>
                  <a:txBody>
                    <a:bodyPr/>
                    <a:lstStyle/>
                    <a:p>
                      <a:pPr marL="0" marR="0" lvl="0" indent="0" algn="l" defTabSz="914400" rtl="1" eaLnBrk="1" fontAlgn="base" latinLnBrk="0" hangingPunct="1">
                        <a:lnSpc>
                          <a:spcPct val="100000"/>
                        </a:lnSpc>
                        <a:spcBef>
                          <a:spcPct val="20000"/>
                        </a:spcBef>
                        <a:spcAft>
                          <a:spcPct val="0"/>
                        </a:spcAft>
                        <a:buClrTx/>
                        <a:buSzTx/>
                        <a:buFont typeface="Arial" charset="0"/>
                        <a:buNone/>
                        <a:tabLst/>
                      </a:pPr>
                      <a:r>
                        <a:rPr kumimoji="0" lang="en-AU" sz="1400" b="0" i="0" u="none" strike="noStrike" cap="none" normalizeH="0" baseline="0" smtClean="0">
                          <a:ln>
                            <a:noFill/>
                          </a:ln>
                          <a:solidFill>
                            <a:schemeClr val="tx1"/>
                          </a:solidFill>
                          <a:effectLst/>
                          <a:latin typeface="Calibri" pitchFamily="34" charset="0"/>
                          <a:cs typeface="Arial" charset="0"/>
                        </a:rPr>
                        <a:t>Subnormal stereopsis (threshold 60–3000 arc sec)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 typeface="Arial" charset="0"/>
                        <a:buNone/>
                        <a:tabLst/>
                      </a:pPr>
                      <a:r>
                        <a:rPr kumimoji="0" lang="en-AU" sz="1400" b="0" i="0" u="none" strike="noStrike" cap="none" normalizeH="0" baseline="0" smtClean="0">
                          <a:ln>
                            <a:noFill/>
                          </a:ln>
                          <a:solidFill>
                            <a:schemeClr val="tx1"/>
                          </a:solidFill>
                          <a:effectLst/>
                          <a:latin typeface="Calibri" pitchFamily="34" charset="0"/>
                          <a:cs typeface="Arial" charset="0"/>
                        </a:rPr>
                        <a:t>Broader disparity tuning of parafoveal neurons in VI/MT (foveal neurons</a:t>
                      </a:r>
                    </a:p>
                    <a:p>
                      <a:pPr marL="0" marR="0" lvl="0" indent="0" algn="l" defTabSz="914400" rtl="1" eaLnBrk="1" fontAlgn="base" latinLnBrk="0" hangingPunct="1">
                        <a:lnSpc>
                          <a:spcPct val="100000"/>
                        </a:lnSpc>
                        <a:spcBef>
                          <a:spcPct val="20000"/>
                        </a:spcBef>
                        <a:spcAft>
                          <a:spcPct val="0"/>
                        </a:spcAft>
                        <a:buClrTx/>
                        <a:buSzTx/>
                        <a:buFont typeface="Arial" charset="0"/>
                        <a:buNone/>
                        <a:tabLst/>
                      </a:pPr>
                      <a:r>
                        <a:rPr kumimoji="0" lang="en-AU" sz="1400" b="0" i="0" u="none" strike="noStrike" cap="none" normalizeH="0" baseline="0" smtClean="0">
                          <a:ln>
                            <a:noFill/>
                          </a:ln>
                          <a:solidFill>
                            <a:schemeClr val="tx1"/>
                          </a:solidFill>
                          <a:effectLst/>
                          <a:latin typeface="Calibri" pitchFamily="34" charset="0"/>
                          <a:cs typeface="Arial" charset="0"/>
                        </a:rPr>
                        <a:t>suppressed)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6325">
                <a:tc>
                  <a:txBody>
                    <a:bodyPr/>
                    <a:lstStyle/>
                    <a:p>
                      <a:pPr marL="0" marR="0" lvl="0" indent="0" algn="l" defTabSz="914400" rtl="1" eaLnBrk="1" fontAlgn="base" latinLnBrk="0" hangingPunct="1">
                        <a:lnSpc>
                          <a:spcPct val="100000"/>
                        </a:lnSpc>
                        <a:spcBef>
                          <a:spcPct val="20000"/>
                        </a:spcBef>
                        <a:spcAft>
                          <a:spcPct val="0"/>
                        </a:spcAft>
                        <a:buClrTx/>
                        <a:buSzTx/>
                        <a:buFont typeface="Arial" charset="0"/>
                        <a:buNone/>
                        <a:tabLst/>
                      </a:pPr>
                      <a:r>
                        <a:rPr kumimoji="0" lang="en-AU" sz="1400" b="0" i="0" u="none" strike="noStrike" cap="none" normalizeH="0" baseline="0" smtClean="0">
                          <a:ln>
                            <a:noFill/>
                          </a:ln>
                          <a:solidFill>
                            <a:schemeClr val="tx1"/>
                          </a:solidFill>
                          <a:effectLst/>
                          <a:latin typeface="Calibri" pitchFamily="34" charset="0"/>
                          <a:cs typeface="Arial" charset="0"/>
                        </a:rPr>
                        <a:t>Stable microesotropia† less than 4–8 PD (2.5–5 deg)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 typeface="Arial" charset="0"/>
                        <a:buNone/>
                        <a:tabLst/>
                      </a:pPr>
                      <a:r>
                        <a:rPr kumimoji="0" lang="en-AU" sz="1400" b="0" i="0" u="none" strike="noStrike" cap="none" normalizeH="0" baseline="0" smtClean="0">
                          <a:ln>
                            <a:noFill/>
                          </a:ln>
                          <a:solidFill>
                            <a:schemeClr val="tx1"/>
                          </a:solidFill>
                          <a:effectLst/>
                          <a:latin typeface="Calibri" pitchFamily="34" charset="0"/>
                          <a:cs typeface="Arial" charset="0"/>
                        </a:rPr>
                        <a:t>Small angle  average horizontal neuron length in VI, eso by default to</a:t>
                      </a:r>
                    </a:p>
                    <a:p>
                      <a:pPr marL="0" marR="0" lvl="0" indent="0" algn="l" defTabSz="914400" rtl="1" eaLnBrk="1" fontAlgn="base" latinLnBrk="0" hangingPunct="1">
                        <a:lnSpc>
                          <a:spcPct val="100000"/>
                        </a:lnSpc>
                        <a:spcBef>
                          <a:spcPct val="20000"/>
                        </a:spcBef>
                        <a:spcAft>
                          <a:spcPct val="0"/>
                        </a:spcAft>
                        <a:buClrTx/>
                        <a:buSzTx/>
                        <a:buFont typeface="Arial" charset="0"/>
                        <a:buNone/>
                        <a:tabLst/>
                      </a:pPr>
                      <a:r>
                        <a:rPr kumimoji="0" lang="en-AU" sz="1400" b="0" i="0" u="none" strike="noStrike" cap="none" normalizeH="0" baseline="0" smtClean="0">
                          <a:ln>
                            <a:noFill/>
                          </a:ln>
                          <a:solidFill>
                            <a:schemeClr val="tx1"/>
                          </a:solidFill>
                          <a:effectLst/>
                          <a:latin typeface="Calibri" pitchFamily="34" charset="0"/>
                          <a:cs typeface="Arial" charset="0"/>
                        </a:rPr>
                        <a:t>convergent disparity coding of major MST population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5700">
                <a:tc>
                  <a:txBody>
                    <a:bodyPr/>
                    <a:lstStyle/>
                    <a:p>
                      <a:pPr marL="0" marR="0" lvl="0" indent="0" algn="l" defTabSz="914400" rtl="1" eaLnBrk="1" fontAlgn="base" latinLnBrk="0" hangingPunct="1">
                        <a:lnSpc>
                          <a:spcPct val="100000"/>
                        </a:lnSpc>
                        <a:spcBef>
                          <a:spcPct val="20000"/>
                        </a:spcBef>
                        <a:spcAft>
                          <a:spcPct val="0"/>
                        </a:spcAft>
                        <a:buClrTx/>
                        <a:buSzTx/>
                        <a:buFont typeface="Arial" charset="0"/>
                        <a:buNone/>
                        <a:tabLst/>
                      </a:pPr>
                      <a:r>
                        <a:rPr kumimoji="0" lang="en-AU" sz="1400" b="0" i="0" u="none" strike="noStrike" cap="none" normalizeH="0" baseline="0" smtClean="0">
                          <a:ln>
                            <a:noFill/>
                          </a:ln>
                          <a:solidFill>
                            <a:schemeClr val="tx1"/>
                          </a:solidFill>
                          <a:effectLst/>
                          <a:latin typeface="Calibri" pitchFamily="34" charset="0"/>
                          <a:cs typeface="Arial" charset="0"/>
                        </a:rPr>
                        <a:t>Fusional vergence amplitudes intact for disparities 2.5–5 deg (4–8 PD)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 typeface="Arial" charset="0"/>
                        <a:buNone/>
                        <a:tabLst/>
                      </a:pPr>
                      <a:r>
                        <a:rPr kumimoji="0" lang="en-AU" sz="1400" b="0" i="0" u="none" strike="noStrike" cap="none" normalizeH="0" baseline="0" smtClean="0">
                          <a:ln>
                            <a:noFill/>
                          </a:ln>
                          <a:solidFill>
                            <a:schemeClr val="tx1"/>
                          </a:solidFill>
                          <a:effectLst/>
                          <a:latin typeface="Calibri" pitchFamily="34" charset="0"/>
                          <a:cs typeface="Arial" charset="0"/>
                        </a:rPr>
                        <a:t>VI excitatory horizontal binocular connections (and VI/MT/MST disparity neurons) intact beyond region of foveal suppression</a:t>
                      </a:r>
                    </a:p>
                    <a:p>
                      <a:pPr marL="0" marR="0" lvl="0" indent="0" algn="r" defTabSz="914400" rtl="1" eaLnBrk="1" fontAlgn="base" latinLnBrk="0" hangingPunct="1">
                        <a:lnSpc>
                          <a:spcPct val="100000"/>
                        </a:lnSpc>
                        <a:spcBef>
                          <a:spcPct val="20000"/>
                        </a:spcBef>
                        <a:spcAft>
                          <a:spcPct val="0"/>
                        </a:spcAft>
                        <a:buClrTx/>
                        <a:buSzTx/>
                        <a:buFont typeface="Arial" charset="0"/>
                        <a:buNone/>
                        <a:tabLst/>
                      </a:pPr>
                      <a:endParaRPr kumimoji="0" lang="en-AU" sz="14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היבט">
  <a:themeElements>
    <a:clrScheme name="אופק">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היבט">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היבט">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242</TotalTime>
  <Words>784</Words>
  <Application>Microsoft Office PowerPoint</Application>
  <PresentationFormat>‫הצגה על המסך (4:3)</PresentationFormat>
  <Paragraphs>49</Paragraphs>
  <Slides>11</Slides>
  <Notes>2</Notes>
  <HiddenSlides>0</HiddenSlides>
  <MMClips>0</MMClips>
  <ScaleCrop>false</ScaleCrop>
  <HeadingPairs>
    <vt:vector size="4" baseType="variant">
      <vt:variant>
        <vt:lpstr>ערכת נושא</vt:lpstr>
      </vt:variant>
      <vt:variant>
        <vt:i4>1</vt:i4>
      </vt:variant>
      <vt:variant>
        <vt:lpstr>כותרות שקופיות</vt:lpstr>
      </vt:variant>
      <vt:variant>
        <vt:i4>11</vt:i4>
      </vt:variant>
    </vt:vector>
  </HeadingPairs>
  <TitlesOfParts>
    <vt:vector size="12" baseType="lpstr">
      <vt:lpstr>היבט</vt:lpstr>
      <vt:lpstr>Can ophthalmologists repair the brain in infantile esotropia? Early surgery, stereopsis, monofixation syndrome, and the legacy of Marshall Parks.  Tychsen L.  Department of Ophthalmology and Visual Sciences, Anatomy and Neurobiology, and Pediatrics, Washington University School of Medicine, St. Louis, Missouri 63110, USA. </vt:lpstr>
      <vt:lpstr>מצגת של PowerPoint</vt:lpstr>
      <vt:lpstr>מצגת של PowerPoint</vt:lpstr>
      <vt:lpstr>מצגת של PowerPoint</vt:lpstr>
      <vt:lpstr>FIG 4. Prevalence of stereopsis as a function of postnatal age in a population of normal (n  50) versus esotropic infants (n  85). Tested using polarized goggles by the preferential looking method.  Esotropic infants were aligned using prisms and tested before any surgery. </vt:lpstr>
      <vt:lpstr>מצגת של PowerPoint</vt:lpstr>
      <vt:lpstr>מצגת של PowerPoint</vt:lpstr>
      <vt:lpstr>מצגת של PowerPoint</vt:lpstr>
      <vt:lpstr>Parks Monofixation syndrome</vt:lpstr>
      <vt:lpstr>מצגת של PowerPoint</vt:lpstr>
      <vt:lpstr>Extrapolating to the clinic:</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ophthalmologists repair the brain in infantile esotropia? Early surgery, stereopsis, monofixation syndrome, and the legacy of Marshall Parks. Tychsen L. Department of Ophthalmology and Visual Sciences, Anatomy and Neurobiology, and Pediatrics, Washington University School of Medicine, St. Louis, Missouri 63110, USA. tychsen@vision.wustl.edu</dc:title>
  <dc:creator>ORLY</dc:creator>
  <cp:lastModifiedBy>ORLY</cp:lastModifiedBy>
  <cp:revision>18</cp:revision>
  <dcterms:created xsi:type="dcterms:W3CDTF">2011-02-18T23:29:56Z</dcterms:created>
  <dcterms:modified xsi:type="dcterms:W3CDTF">2011-03-01T05:33:30Z</dcterms:modified>
</cp:coreProperties>
</file>