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9"/>
  </p:notesMasterIdLst>
  <p:handoutMasterIdLst>
    <p:handoutMasterId r:id="rId40"/>
  </p:handoutMasterIdLst>
  <p:sldIdLst>
    <p:sldId id="257" r:id="rId3"/>
    <p:sldId id="302" r:id="rId4"/>
    <p:sldId id="303" r:id="rId5"/>
    <p:sldId id="304" r:id="rId6"/>
    <p:sldId id="264" r:id="rId7"/>
    <p:sldId id="294" r:id="rId8"/>
    <p:sldId id="320" r:id="rId9"/>
    <p:sldId id="329" r:id="rId10"/>
    <p:sldId id="296" r:id="rId11"/>
    <p:sldId id="290" r:id="rId12"/>
    <p:sldId id="291" r:id="rId13"/>
    <p:sldId id="306" r:id="rId14"/>
    <p:sldId id="307" r:id="rId15"/>
    <p:sldId id="328" r:id="rId16"/>
    <p:sldId id="327" r:id="rId17"/>
    <p:sldId id="309" r:id="rId18"/>
    <p:sldId id="310" r:id="rId19"/>
    <p:sldId id="321" r:id="rId20"/>
    <p:sldId id="323" r:id="rId21"/>
    <p:sldId id="308" r:id="rId22"/>
    <p:sldId id="317" r:id="rId23"/>
    <p:sldId id="315" r:id="rId24"/>
    <p:sldId id="313" r:id="rId25"/>
    <p:sldId id="311" r:id="rId26"/>
    <p:sldId id="312" r:id="rId27"/>
    <p:sldId id="314" r:id="rId28"/>
    <p:sldId id="316" r:id="rId29"/>
    <p:sldId id="326" r:id="rId30"/>
    <p:sldId id="319" r:id="rId31"/>
    <p:sldId id="324" r:id="rId32"/>
    <p:sldId id="330" r:id="rId33"/>
    <p:sldId id="322" r:id="rId34"/>
    <p:sldId id="297" r:id="rId35"/>
    <p:sldId id="298" r:id="rId36"/>
    <p:sldId id="299" r:id="rId37"/>
    <p:sldId id="33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15" autoAdjust="0"/>
    <p:restoredTop sz="80251" autoAdjust="0"/>
  </p:normalViewPr>
  <p:slideViewPr>
    <p:cSldViewPr snapToGrid="0">
      <p:cViewPr varScale="1">
        <p:scale>
          <a:sx n="60" d="100"/>
          <a:sy n="60" d="100"/>
        </p:scale>
        <p:origin x="42" y="42"/>
      </p:cViewPr>
      <p:guideLst/>
    </p:cSldViewPr>
  </p:slideViewPr>
  <p:outlineViewPr>
    <p:cViewPr>
      <p:scale>
        <a:sx n="33" d="100"/>
        <a:sy n="33" d="100"/>
      </p:scale>
      <p:origin x="0" y="-71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082"/>
    </p:cViewPr>
  </p:sorter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Alleviate the patient’s symptoms (diplopia,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aesthenopia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cosmetically unacceptable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esotropia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Eliminate the need for bifocal glasses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Maintain or improve sensory binocularity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 Reduce the near deviation to a level that enables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by the patient’s motor fusion reserves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detrimentally altering the distance angle.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26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60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9/9 (100%) Distance based  alignment vs 20 /25 (80%) Near –based Similar Sensory success 89% vs 84%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55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Parks suggested adding 1 mm to BMRR planned for distance angle.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Binocularity measured with W4D and stereo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factors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been considered include surgical experience,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near deviation, the AC/A ratio,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near/distance angle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disparity,motor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fusion potential,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preoperative sensory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62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 mm of recession to each medial rectus muscle if</a:t>
            </a:r>
          </a:p>
          <a:p>
            <a:r>
              <a:rPr lang="en-CA" dirty="0" smtClean="0"/>
              <a:t>the near deviation exceeds the distance by 10 , 1.5 mm</a:t>
            </a:r>
          </a:p>
          <a:p>
            <a:r>
              <a:rPr lang="en-CA" dirty="0" smtClean="0"/>
              <a:t>if the convergence excess is 15 , and 2 mm if the21 pts: BMRR + Scleral PF</a:t>
            </a:r>
          </a:p>
          <a:p>
            <a:endParaRPr lang="en-CA" dirty="0" smtClean="0"/>
          </a:p>
          <a:p>
            <a:r>
              <a:rPr lang="en-CA" dirty="0" smtClean="0"/>
              <a:t>25 pts: Augmented BMRR c 1-2 mm per muscle</a:t>
            </a:r>
          </a:p>
          <a:p>
            <a:endParaRPr lang="en-CA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34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We reviewed the charts for all of one surgeon’s patients who underwent the PAT for near convergence-excess </a:t>
            </a:r>
            <a:r>
              <a:rPr lang="en-CA" dirty="0" err="1" smtClean="0"/>
              <a:t>esotropia</a:t>
            </a:r>
            <a:r>
              <a:rPr lang="en-CA" dirty="0" smtClean="0"/>
              <a:t> and who were followed-up for at least 6 months after surgery. Patients who wore prisms were classified as PAT responders (</a:t>
            </a:r>
            <a:r>
              <a:rPr lang="en-CA" dirty="0" err="1" smtClean="0"/>
              <a:t>esotropia</a:t>
            </a:r>
            <a:r>
              <a:rPr lang="en-CA" dirty="0" smtClean="0"/>
              <a:t>  8 PD at distance and near with four-dot fusion at near) or </a:t>
            </a:r>
            <a:r>
              <a:rPr lang="en-CA" dirty="0" err="1" smtClean="0"/>
              <a:t>nonresponders</a:t>
            </a:r>
            <a:r>
              <a:rPr lang="en-CA" dirty="0" smtClean="0"/>
              <a:t> (exotropia at distance or lack of four 4-dot fusion at near). Responders underwent surgery for the adapted angle at near. The </a:t>
            </a:r>
            <a:r>
              <a:rPr lang="en-CA" dirty="0" err="1" smtClean="0"/>
              <a:t>nonresponders</a:t>
            </a:r>
            <a:r>
              <a:rPr lang="en-CA" dirty="0" smtClean="0"/>
              <a:t> who had exotropia at distance had surgery for an angle between the near and distance angles. </a:t>
            </a:r>
            <a:r>
              <a:rPr lang="en-CA" dirty="0" err="1" smtClean="0"/>
              <a:t>Nonresponders</a:t>
            </a:r>
            <a:r>
              <a:rPr lang="en-CA" dirty="0" smtClean="0"/>
              <a:t> with </a:t>
            </a:r>
            <a:r>
              <a:rPr lang="en-CA" dirty="0" err="1" smtClean="0"/>
              <a:t>esotropia</a:t>
            </a:r>
            <a:r>
              <a:rPr lang="en-CA" dirty="0" smtClean="0"/>
              <a:t> angles  8 PD at distance and near underwent surgery for the total near deviation. Results: Fifty-four (83%) of the 65 children were PAT responders. Thirty-nine (72%) of the 54 responders and 6 (55%) of 11 </a:t>
            </a:r>
            <a:r>
              <a:rPr lang="en-CA" dirty="0" err="1" smtClean="0"/>
              <a:t>nonresponders</a:t>
            </a:r>
            <a:r>
              <a:rPr lang="en-CA" dirty="0" smtClean="0"/>
              <a:t> had excellent results (</a:t>
            </a:r>
            <a:r>
              <a:rPr lang="en-CA" dirty="0" err="1" smtClean="0"/>
              <a:t>heterotropia</a:t>
            </a:r>
            <a:r>
              <a:rPr lang="en-CA" dirty="0" smtClean="0"/>
              <a:t>  8 PD at distance and near with four-dot fusion at near). All 13 responders whose angles built with prism had excellent results. Among 61 patients who had an </a:t>
            </a:r>
            <a:r>
              <a:rPr lang="en-CA" dirty="0" err="1" smtClean="0"/>
              <a:t>esotropia</a:t>
            </a:r>
            <a:r>
              <a:rPr lang="en-CA" dirty="0" smtClean="0"/>
              <a:t>  8 PD at near with prisms preoperatively, only 4 (6.6%) developed overcorrections at distance by the latest follow-up examination; 3 were responders and 1 a </a:t>
            </a:r>
            <a:r>
              <a:rPr lang="en-CA" dirty="0" err="1" smtClean="0"/>
              <a:t>nonresponder</a:t>
            </a:r>
            <a:r>
              <a:rPr lang="en-CA" dirty="0" smtClean="0"/>
              <a:t>. Conclusions: PAT for the near deviation in children who have </a:t>
            </a:r>
            <a:r>
              <a:rPr lang="en-CA" dirty="0" err="1" smtClean="0"/>
              <a:t>convergenceexcess</a:t>
            </a:r>
            <a:r>
              <a:rPr lang="en-CA" dirty="0" smtClean="0"/>
              <a:t> </a:t>
            </a:r>
            <a:r>
              <a:rPr lang="en-CA" dirty="0" err="1" smtClean="0"/>
              <a:t>esotropia</a:t>
            </a:r>
            <a:r>
              <a:rPr lang="en-CA" dirty="0" smtClean="0"/>
              <a:t> is a useful test in estimating the target angle for surgery. Responders whose angles built with prism had a particularly high success rate. Surgery geared to the near-adapted angle has a low risk of creating an overcorrection in the distance regardless of the response to PAT. (J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18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Worth mentioning that </a:t>
            </a:r>
            <a:r>
              <a:rPr lang="en-CA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Gharabaghi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CA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Zanji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compared these three options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Augmented BMRR, Slanted and BMRR+PF and found that combined MR recession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PF had the best outcome, yet recommended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slanted recession as being less invasive than the MR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recession with PF (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Gharabaghi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Zanjani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2006).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Kushner preferred augmented MR recession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targeted the measured ET angle during near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1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A restrictive mechanism emerged in recent years with </a:t>
            </a:r>
            <a:r>
              <a:rPr lang="en-CA" b="1" dirty="0" err="1" smtClean="0"/>
              <a:t>Demer’s</a:t>
            </a:r>
            <a:r>
              <a:rPr lang="en-CA" b="1" dirty="0" smtClean="0"/>
              <a:t> work on pulley’s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theories: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inducingloss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muscle tangency with the globe during contraction (Scott, 1977), or by shortening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arc of contact (Scott, 1977), or by slackening the muscle (Kushner, 1983), or making some of the muscle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fibers inactive (Kushner, 1983). However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scleral PF does not progressively reduce peak saccadic velocity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Mutz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1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Preoperatively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 patients were </a:t>
            </a:r>
            <a:r>
              <a:rPr lang="en-CA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phoric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intermittently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 at distance and manifest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near. The mean preoperative distance angle was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8.8 PD (range 0–20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phoria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intermittent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mean near deviation was 33 PD (range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18–50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esotropia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mean AC/A ratio was 7.4.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9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Some had previous surgery</a:t>
            </a:r>
          </a:p>
          <a:p>
            <a:endParaRPr lang="en-CA" dirty="0" smtClean="0"/>
          </a:p>
          <a:p>
            <a:r>
              <a:rPr lang="en-CA" dirty="0" smtClean="0"/>
              <a:t>35/39 Pts: pre-op near BVA &lt;6/36</a:t>
            </a:r>
          </a:p>
          <a:p>
            <a:r>
              <a:rPr lang="en-CA" dirty="0" smtClean="0"/>
              <a:t>--&gt; 60% near BVA &gt;6/9</a:t>
            </a:r>
          </a:p>
          <a:p>
            <a:r>
              <a:rPr lang="en-CA" dirty="0" smtClean="0"/>
              <a:t>--&gt; 28.5% stable in BVA (10 pts)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0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6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9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18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19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2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Mutz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7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First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28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 mm of recession to each medial rectus muscle if</a:t>
            </a:r>
          </a:p>
          <a:p>
            <a:r>
              <a:rPr lang="en-CA" dirty="0" smtClean="0"/>
              <a:t>the near deviation exceeds the distance by 10 , 1.5 mm</a:t>
            </a:r>
          </a:p>
          <a:p>
            <a:r>
              <a:rPr lang="en-CA" dirty="0" smtClean="0"/>
              <a:t>if the convergence excess is 15 , and 2 mm if the</a:t>
            </a:r>
            <a:endParaRPr lang="en-CA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Mutz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1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Esoteric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6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25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7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62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looking at some of the studies that looked into bifocal treatment . There is a wide variety of patients that were included:</a:t>
            </a:r>
          </a:p>
          <a:p>
            <a:r>
              <a:rPr lang="en-CA" dirty="0" smtClean="0"/>
              <a:t>In </a:t>
            </a:r>
            <a:r>
              <a:rPr lang="en-CA" dirty="0" err="1" smtClean="0"/>
              <a:t>Arnoldi’s</a:t>
            </a:r>
            <a:r>
              <a:rPr lang="en-CA" dirty="0" smtClean="0"/>
              <a:t> series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22 of the 39 patients with high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AC/A ratio (that is, less than one third of the total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of 77 patients), responded in the clinic to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+3 overcorrection at near.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8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First managing </a:t>
            </a:r>
            <a:r>
              <a:rPr lang="en-CA" dirty="0" err="1" smtClean="0"/>
              <a:t>ConvX</a:t>
            </a:r>
            <a:r>
              <a:rPr lang="en-CA" dirty="0" smtClean="0"/>
              <a:t> ET is problematic because different</a:t>
            </a:r>
            <a:r>
              <a:rPr lang="en-CA" baseline="0" dirty="0" smtClean="0"/>
              <a:t> studies used different definitions. </a:t>
            </a:r>
          </a:p>
          <a:p>
            <a:r>
              <a:rPr lang="en-CA" baseline="0" dirty="0" smtClean="0"/>
              <a:t>Second , like many other strabismus studies the data we have is retrospective and few numbers and no controls.</a:t>
            </a:r>
          </a:p>
          <a:p>
            <a:endParaRPr lang="en-CA" baseline="0" dirty="0" smtClean="0"/>
          </a:p>
          <a:p>
            <a:r>
              <a:rPr lang="en-CA" baseline="0" dirty="0" smtClean="0"/>
              <a:t>Second definition is </a:t>
            </a:r>
            <a:r>
              <a:rPr lang="en-CA" dirty="0" smtClean="0"/>
              <a:t>Popular in North America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5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Only 50% will have high AC/A ratio ( &gt;5) ref</a:t>
            </a:r>
            <a:r>
              <a:rPr lang="en-CA" sz="1200" baseline="0" dirty="0" smtClean="0">
                <a:ea typeface="Tahoma" panose="020B0604030504040204" pitchFamily="34" charset="0"/>
                <a:cs typeface="Tahoma" panose="020B0604030504040204" pitchFamily="34" charset="0"/>
              </a:rPr>
              <a:t> of accommodative ET ( Rosenbaum book)</a:t>
            </a:r>
            <a:endParaRPr lang="en-CA" sz="12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heterophoria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method, although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commonly used in the clinic, does not distinguish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high AC/A ratio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nonaccommodative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convergence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excess.14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Birtch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paper next slide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2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Bifocal glasses are only effective in a specific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of patients with convergence excess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esotropia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patients with accommodative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convergence excess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esotropia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high AC/A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 who, with the appropriate bifocal glasses, are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orthophoric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distance and have less than 8 PD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esotropia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near. In addition to these patients,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of studies looking into bifocal treatment . 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 patient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Straight for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Controlled and then lost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other form of </a:t>
            </a:r>
            <a:r>
              <a:rPr lang="en-US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esotropia</a:t>
            </a:r>
            <a:endParaRPr lang="en-US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dirty="0" smtClean="0"/>
              <a:t>Providing a near add (+3.00) in clinic will result in satisfactory ocular alignment only for a proportion of patients with convergence excess</a:t>
            </a:r>
            <a:endParaRPr lang="en-US" sz="12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2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1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“convergence excess” </a:t>
            </a:r>
            <a:r>
              <a:rPr lang="en-CA" dirty="0" err="1" smtClean="0"/>
              <a:t>esotropia</a:t>
            </a:r>
            <a:r>
              <a:rPr lang="en-CA" dirty="0" smtClean="0"/>
              <a:t> may be erroneously diagnosed in patients with </a:t>
            </a:r>
            <a:r>
              <a:rPr lang="en-CA" dirty="0" err="1" smtClean="0"/>
              <a:t>undercorrected</a:t>
            </a:r>
            <a:r>
              <a:rPr lang="en-CA" dirty="0" smtClean="0"/>
              <a:t> </a:t>
            </a:r>
            <a:r>
              <a:rPr lang="en-CA" dirty="0" err="1" smtClean="0"/>
              <a:t>hypermetropia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in the bifocal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had an average improvement in stereopsis of 0.95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lnArcsec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the 4-year care interval, and single-vision patients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an average improvement of 1.18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lnArcsec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(adjusted P ¼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0.76;</a:t>
            </a:r>
          </a:p>
          <a:p>
            <a:r>
              <a:rPr lang="en-CA" dirty="0" smtClean="0"/>
              <a:t>Can bifocals really restore binocularity for near for all patients</a:t>
            </a:r>
            <a:r>
              <a:rPr lang="en-CA" baseline="0" dirty="0" smtClean="0"/>
              <a:t> with </a:t>
            </a:r>
            <a:r>
              <a:rPr lang="en-CA" baseline="0" dirty="0" err="1" smtClean="0"/>
              <a:t>converx</a:t>
            </a:r>
            <a:r>
              <a:rPr lang="en-CA" baseline="0" dirty="0" smtClean="0"/>
              <a:t> 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7/29/2016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7/29/2016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7/29/2016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7/29/2016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7/29/2016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7/29/2016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7/29/2016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0800000" flipV="1">
            <a:off x="-1" y="3860261"/>
            <a:ext cx="12192001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6115"/>
            <a:ext cx="12192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Department of Ophthalmology and Vision </a:t>
            </a: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Sciences Rounds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The Hospital for Sick </a:t>
            </a:r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Children Toronto</a:t>
            </a:r>
            <a:endParaRPr lang="en-US" sz="2800" b="1" dirty="0">
              <a:solidFill>
                <a:schemeClr val="tx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417176"/>
            <a:ext cx="9144000" cy="1655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Anat </a:t>
            </a:r>
            <a:r>
              <a:rPr lang="en-US" b="1" dirty="0" smtClean="0">
                <a:solidFill>
                  <a:schemeClr val="tx2"/>
                </a:solidFill>
                <a:latin typeface="Trebuchet MS" pitchFamily="34" charset="0"/>
                <a:cs typeface="Tahoma" pitchFamily="34" charset="0"/>
              </a:rPr>
              <a:t>Bachar Zipori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chemeClr val="tx2"/>
              </a:solidFill>
              <a:latin typeface="Trebuchet MS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b="1" dirty="0">
              <a:solidFill>
                <a:schemeClr val="tx2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Controversies in Convergence Excess </a:t>
            </a:r>
            <a:r>
              <a:rPr lang="en-CA" sz="4000" b="1" dirty="0" err="1" smtClean="0"/>
              <a:t>Accomodative</a:t>
            </a:r>
            <a:r>
              <a:rPr lang="en-CA" sz="4000" b="1" dirty="0" smtClean="0"/>
              <a:t> </a:t>
            </a:r>
            <a:r>
              <a:rPr lang="en-CA" sz="4000" b="1" dirty="0" err="1" smtClean="0"/>
              <a:t>Esotropia</a:t>
            </a:r>
            <a:r>
              <a:rPr lang="en-CA" sz="4000" b="1" dirty="0" smtClean="0"/>
              <a:t> Management</a:t>
            </a:r>
            <a:endParaRPr lang="en-CA" sz="4000" b="1" dirty="0"/>
          </a:p>
        </p:txBody>
      </p:sp>
      <p:pic>
        <p:nvPicPr>
          <p:cNvPr id="4" name="Picture 3" descr="C:\Users\Maram Isaac\Desktop\SK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563" y="453618"/>
            <a:ext cx="2039885" cy="594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3"/>
          <p:cNvSpPr txBox="1"/>
          <p:nvPr/>
        </p:nvSpPr>
        <p:spPr>
          <a:xfrm>
            <a:off x="35355143" y="35627367"/>
            <a:ext cx="7245750" cy="1109474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879440" y="35279721"/>
            <a:ext cx="1107588" cy="1107586"/>
            <a:chOff x="1108075" y="31572521"/>
            <a:chExt cx="1717256" cy="1717254"/>
          </a:xfrm>
        </p:grpSpPr>
        <p:sp>
          <p:nvSpPr>
            <p:cNvPr id="9" name="Oval 8"/>
            <p:cNvSpPr/>
            <p:nvPr/>
          </p:nvSpPr>
          <p:spPr>
            <a:xfrm>
              <a:off x="1108075" y="31572521"/>
              <a:ext cx="1717256" cy="17172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612807" rtl="0" eaLnBrk="1" latinLnBrk="0" hangingPunct="1">
                <a:defRPr sz="10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612807" algn="l" defTabSz="2612807" rtl="0" eaLnBrk="1" latinLnBrk="0" hangingPunct="1">
                <a:defRPr sz="10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5225613" algn="l" defTabSz="2612807" rtl="0" eaLnBrk="1" latinLnBrk="0" hangingPunct="1">
                <a:defRPr sz="10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7838420" algn="l" defTabSz="2612807" rtl="0" eaLnBrk="1" latinLnBrk="0" hangingPunct="1">
                <a:defRPr sz="10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0451226" algn="l" defTabSz="2612807" rtl="0" eaLnBrk="1" latinLnBrk="0" hangingPunct="1">
                <a:defRPr sz="10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3064033" algn="l" defTabSz="2612807" rtl="0" eaLnBrk="1" latinLnBrk="0" hangingPunct="1">
                <a:defRPr sz="10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5676839" algn="l" defTabSz="2612807" rtl="0" eaLnBrk="1" latinLnBrk="0" hangingPunct="1">
                <a:defRPr sz="10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8289646" algn="l" defTabSz="2612807" rtl="0" eaLnBrk="1" latinLnBrk="0" hangingPunct="1">
                <a:defRPr sz="10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0902452" algn="l" defTabSz="2612807" rtl="0" eaLnBrk="1" latinLnBrk="0" hangingPunct="1">
                <a:defRPr sz="10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canadian-leaf smal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611" y="31897325"/>
              <a:ext cx="972185" cy="1097699"/>
            </a:xfrm>
            <a:prstGeom prst="rect">
              <a:avLst/>
            </a:prstGeom>
          </p:spPr>
        </p:pic>
      </p:grpSp>
      <p:pic>
        <p:nvPicPr>
          <p:cNvPr id="11" name="Picture 3" descr="C:\Users\Maram Isaac\AppData\Local\Microsoft\Windows\Temporary Internet Files\Content.Outlook\H90SNTP5\UofT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296" y="132646"/>
            <a:ext cx="2647408" cy="12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25081" y="33980358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712" t="17309" r="21396" b="53198"/>
          <a:stretch/>
        </p:blipFill>
        <p:spPr>
          <a:xfrm>
            <a:off x="838200" y="1942148"/>
            <a:ext cx="9166714" cy="282052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Refractive Options- Bifocals?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781" y="4957011"/>
            <a:ext cx="7094636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Single vision lens and bifocal </a:t>
            </a:r>
            <a:r>
              <a:rPr lang="en-CA" sz="2400" dirty="0"/>
              <a:t>glasses </a:t>
            </a:r>
            <a:r>
              <a:rPr lang="en-CA" sz="2400" dirty="0" smtClean="0"/>
              <a:t>are equally </a:t>
            </a:r>
            <a:r>
              <a:rPr lang="en-CA" sz="2400" dirty="0"/>
              <a:t>effective in terms of sensory </a:t>
            </a:r>
            <a:r>
              <a:rPr lang="en-CA" sz="2400" dirty="0" smtClean="0"/>
              <a:t>outcome</a:t>
            </a:r>
          </a:p>
          <a:p>
            <a:endParaRPr lang="en-CA" sz="2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117" y="6088240"/>
            <a:ext cx="5847882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Pratt-Johnson JA, </a:t>
            </a:r>
            <a:r>
              <a:rPr lang="en-CA" dirty="0" err="1"/>
              <a:t>Tillson</a:t>
            </a:r>
            <a:r>
              <a:rPr lang="en-CA" dirty="0"/>
              <a:t> G. </a:t>
            </a:r>
            <a:r>
              <a:rPr lang="en-CA" dirty="0" smtClean="0"/>
              <a:t>J</a:t>
            </a:r>
            <a:endParaRPr lang="en-CA" dirty="0"/>
          </a:p>
          <a:p>
            <a:r>
              <a:rPr lang="en-CA" dirty="0" err="1"/>
              <a:t>Pediatr</a:t>
            </a:r>
            <a:r>
              <a:rPr lang="en-CA" dirty="0"/>
              <a:t> </a:t>
            </a:r>
            <a:r>
              <a:rPr lang="en-CA" dirty="0" err="1"/>
              <a:t>Ophthalmol</a:t>
            </a:r>
            <a:r>
              <a:rPr lang="en-CA" dirty="0"/>
              <a:t> Strabismus </a:t>
            </a:r>
            <a:r>
              <a:rPr lang="en-CA" dirty="0" smtClean="0"/>
              <a:t>1985;22:238–41</a:t>
            </a:r>
          </a:p>
        </p:txBody>
      </p:sp>
    </p:spTree>
    <p:extLst>
      <p:ext uri="{BB962C8B-B14F-4D97-AF65-F5344CB8AC3E}">
        <p14:creationId xmlns:p14="http://schemas.microsoft.com/office/powerpoint/2010/main" val="20806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9711" y="2318388"/>
            <a:ext cx="2739093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Surgery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074" y="0"/>
            <a:ext cx="826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Convergence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eXcess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76993" y="3364924"/>
            <a:ext cx="688875" cy="4724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67037" y="3564394"/>
            <a:ext cx="449494" cy="8775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8805" y="3182290"/>
            <a:ext cx="806713" cy="4076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6960" y="3232881"/>
            <a:ext cx="2587234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Augmented BMRR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8037" y="4642223"/>
            <a:ext cx="2303248" cy="584775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Scleral PF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0479" y="3128154"/>
            <a:ext cx="2303248" cy="584775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</a:rPr>
              <a:t>Pulley PF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9644" y="5365480"/>
            <a:ext cx="2938282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+/- BMRR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38009" y="3837401"/>
            <a:ext cx="2938282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+/- BMRR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5369" y="4818160"/>
            <a:ext cx="2303248" cy="1077218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Slanted Recession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131390" y="3553314"/>
            <a:ext cx="365166" cy="8387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14621" y="3645694"/>
            <a:ext cx="0" cy="7962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02743" y="5016320"/>
            <a:ext cx="2303248" cy="584775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</a:rPr>
              <a:t>PAT BMRR</a:t>
            </a:r>
          </a:p>
        </p:txBody>
      </p:sp>
    </p:spTree>
    <p:extLst>
      <p:ext uri="{BB962C8B-B14F-4D97-AF65-F5344CB8AC3E}">
        <p14:creationId xmlns:p14="http://schemas.microsoft.com/office/powerpoint/2010/main" val="39671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074" y="0"/>
            <a:ext cx="826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Convergence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eXcess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869712" y="2586550"/>
            <a:ext cx="2303248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Goals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58792" y="3481801"/>
            <a:ext cx="629920" cy="711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83572" y="3848446"/>
            <a:ext cx="149583" cy="7851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598739" y="3286347"/>
            <a:ext cx="479610" cy="711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6960" y="3329569"/>
            <a:ext cx="2587234" cy="954107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</a:rPr>
              <a:t>Improve Symptoms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4194" y="5315189"/>
            <a:ext cx="2580762" cy="584775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No Bifocals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254" y="5315190"/>
            <a:ext cx="2663601" cy="584775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</a:rPr>
              <a:t>Binocularity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6960" y="4424018"/>
            <a:ext cx="2938282" cy="138499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n>
                  <a:solidFill>
                    <a:schemeClr val="tx2"/>
                  </a:solidFill>
                </a:ln>
              </a:rPr>
              <a:t>Diplopia</a:t>
            </a:r>
            <a:endParaRPr lang="en-CA" sz="2800" dirty="0">
              <a:ln>
                <a:solidFill>
                  <a:schemeClr val="tx2"/>
                </a:solidFill>
              </a:ln>
            </a:endParaRPr>
          </a:p>
          <a:p>
            <a:r>
              <a:rPr lang="en-CA" sz="2800" dirty="0" err="1" smtClean="0">
                <a:ln>
                  <a:solidFill>
                    <a:schemeClr val="tx2"/>
                  </a:solidFill>
                </a:ln>
              </a:rPr>
              <a:t>Aesthenopia</a:t>
            </a:r>
            <a:r>
              <a:rPr lang="en-CA" sz="2800" dirty="0">
                <a:ln>
                  <a:solidFill>
                    <a:schemeClr val="tx2"/>
                  </a:solidFill>
                </a:ln>
              </a:rPr>
              <a:t>, </a:t>
            </a:r>
            <a:r>
              <a:rPr lang="en-CA" sz="2800" dirty="0" err="1">
                <a:ln>
                  <a:solidFill>
                    <a:schemeClr val="tx2"/>
                  </a:solidFill>
                </a:ln>
              </a:rPr>
              <a:t>C</a:t>
            </a:r>
            <a:r>
              <a:rPr lang="en-CA" sz="2800" dirty="0" err="1" smtClean="0">
                <a:ln>
                  <a:solidFill>
                    <a:schemeClr val="tx2"/>
                  </a:solidFill>
                </a:ln>
              </a:rPr>
              <a:t>osmesis</a:t>
            </a:r>
            <a:endParaRPr lang="en-CA" sz="28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7817" y="3848446"/>
            <a:ext cx="2938282" cy="138499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w/o overcorrecting Distance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39400" y="3221848"/>
            <a:ext cx="2803160" cy="584775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↓ Near angle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980634" y="3740713"/>
            <a:ext cx="214930" cy="7822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8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Options- Studies Limitations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074" y="0"/>
            <a:ext cx="826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Convergence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eXcess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2661" y="2957281"/>
            <a:ext cx="283735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Evidence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074" y="182562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3200" dirty="0">
                <a:solidFill>
                  <a:srgbClr val="395A88"/>
                </a:solidFill>
              </a:rPr>
              <a:t>Retrospective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395A88"/>
                </a:solidFill>
              </a:rPr>
              <a:t>Variable </a:t>
            </a:r>
            <a:r>
              <a:rPr lang="en-CA" sz="2400" dirty="0" err="1" smtClean="0">
                <a:solidFill>
                  <a:srgbClr val="395A88"/>
                </a:solidFill>
              </a:rPr>
              <a:t>etiologies</a:t>
            </a:r>
            <a:endParaRPr lang="en-CA" sz="2400" dirty="0">
              <a:solidFill>
                <a:srgbClr val="395A8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395A88"/>
                </a:solidFill>
              </a:rPr>
              <a:t>diverse </a:t>
            </a:r>
            <a:r>
              <a:rPr lang="en-CA" sz="2400" dirty="0">
                <a:solidFill>
                  <a:srgbClr val="395A88"/>
                </a:solidFill>
              </a:rPr>
              <a:t>binocular</a:t>
            </a:r>
          </a:p>
          <a:p>
            <a:r>
              <a:rPr lang="en-CA" sz="2400" dirty="0" smtClean="0">
                <a:solidFill>
                  <a:srgbClr val="395A88"/>
                </a:solidFill>
              </a:rPr>
              <a:t>    potentials</a:t>
            </a:r>
            <a:endParaRPr lang="en-CA" sz="2400" dirty="0">
              <a:solidFill>
                <a:srgbClr val="395A88"/>
              </a:solidFill>
            </a:endParaRPr>
          </a:p>
          <a:p>
            <a:r>
              <a:rPr lang="en-CA" sz="2400" dirty="0">
                <a:solidFill>
                  <a:srgbClr val="395A88"/>
                </a:solidFill>
              </a:rPr>
              <a:t> </a:t>
            </a:r>
            <a:r>
              <a:rPr lang="en-CA" sz="2400" dirty="0" smtClean="0">
                <a:solidFill>
                  <a:srgbClr val="395A88"/>
                </a:solidFill>
              </a:rPr>
              <a:t>   grouped together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4262039" y="438312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800" dirty="0">
                <a:solidFill>
                  <a:srgbClr val="708A1E"/>
                </a:solidFill>
              </a:rPr>
              <a:t>Different surgical</a:t>
            </a:r>
          </a:p>
          <a:p>
            <a:r>
              <a:rPr lang="en-CA" sz="2800" dirty="0">
                <a:solidFill>
                  <a:srgbClr val="708A1E"/>
                </a:solidFill>
              </a:rPr>
              <a:t>approaches:</a:t>
            </a:r>
          </a:p>
          <a:p>
            <a:r>
              <a:rPr lang="en-CA" sz="2800" dirty="0">
                <a:solidFill>
                  <a:srgbClr val="708A1E"/>
                </a:solidFill>
              </a:rPr>
              <a:t>• </a:t>
            </a:r>
            <a:r>
              <a:rPr lang="en-CA" sz="2400" dirty="0">
                <a:solidFill>
                  <a:srgbClr val="708A1E"/>
                </a:solidFill>
              </a:rPr>
              <a:t>Augmented BMRR</a:t>
            </a:r>
          </a:p>
          <a:p>
            <a:r>
              <a:rPr lang="en-CA" sz="2400" dirty="0">
                <a:solidFill>
                  <a:srgbClr val="708A1E"/>
                </a:solidFill>
              </a:rPr>
              <a:t>• Scleral/Pulley PF</a:t>
            </a:r>
          </a:p>
          <a:p>
            <a:r>
              <a:rPr lang="en-CA" sz="2400" dirty="0">
                <a:solidFill>
                  <a:srgbClr val="708A1E"/>
                </a:solidFill>
              </a:rPr>
              <a:t>• Combinations</a:t>
            </a:r>
            <a:endParaRPr lang="en-CA" sz="2400" dirty="0"/>
          </a:p>
        </p:txBody>
      </p:sp>
      <p:sp>
        <p:nvSpPr>
          <p:cNvPr id="10" name="Rectangle 9"/>
          <p:cNvSpPr/>
          <p:nvPr/>
        </p:nvSpPr>
        <p:spPr>
          <a:xfrm>
            <a:off x="7707062" y="1825625"/>
            <a:ext cx="448493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E69318"/>
                </a:solidFill>
              </a:rPr>
              <a:t>Criteria for evaluating</a:t>
            </a:r>
          </a:p>
          <a:p>
            <a:r>
              <a:rPr lang="en-CA" sz="2800" dirty="0">
                <a:solidFill>
                  <a:srgbClr val="E69318"/>
                </a:solidFill>
              </a:rPr>
              <a:t>the </a:t>
            </a:r>
            <a:r>
              <a:rPr lang="en-CA" sz="2800" b="1" dirty="0">
                <a:solidFill>
                  <a:srgbClr val="E69318"/>
                </a:solidFill>
              </a:rPr>
              <a:t>surgical outcome</a:t>
            </a:r>
          </a:p>
          <a:p>
            <a:r>
              <a:rPr lang="en-CA" sz="2800" dirty="0" smtClean="0">
                <a:solidFill>
                  <a:srgbClr val="E69318"/>
                </a:solidFill>
              </a:rPr>
              <a:t>-&gt; disparate:</a:t>
            </a:r>
            <a:endParaRPr lang="en-CA" sz="2800" dirty="0">
              <a:solidFill>
                <a:srgbClr val="E69318"/>
              </a:solidFill>
            </a:endParaRPr>
          </a:p>
          <a:p>
            <a:r>
              <a:rPr lang="en-CA" sz="2800" dirty="0">
                <a:solidFill>
                  <a:srgbClr val="E69318"/>
                </a:solidFill>
              </a:rPr>
              <a:t>• </a:t>
            </a:r>
            <a:r>
              <a:rPr lang="en-CA" sz="2400" dirty="0">
                <a:solidFill>
                  <a:srgbClr val="E69318"/>
                </a:solidFill>
              </a:rPr>
              <a:t>Motor fusion</a:t>
            </a:r>
          </a:p>
          <a:p>
            <a:r>
              <a:rPr lang="en-CA" sz="2400" dirty="0">
                <a:solidFill>
                  <a:srgbClr val="E69318"/>
                </a:solidFill>
              </a:rPr>
              <a:t>• Stereopsis</a:t>
            </a:r>
          </a:p>
          <a:p>
            <a:r>
              <a:rPr lang="en-CA" sz="2400" dirty="0">
                <a:solidFill>
                  <a:srgbClr val="E69318"/>
                </a:solidFill>
              </a:rPr>
              <a:t>• Binocular </a:t>
            </a:r>
            <a:r>
              <a:rPr lang="en-CA" sz="2400" dirty="0" smtClean="0">
                <a:solidFill>
                  <a:srgbClr val="E69318"/>
                </a:solidFill>
              </a:rPr>
              <a:t>VA for </a:t>
            </a:r>
            <a:r>
              <a:rPr lang="en-CA" sz="2400" dirty="0">
                <a:solidFill>
                  <a:srgbClr val="E69318"/>
                </a:solidFill>
              </a:rPr>
              <a:t>near</a:t>
            </a:r>
          </a:p>
          <a:p>
            <a:r>
              <a:rPr lang="en-CA" sz="2400" dirty="0">
                <a:solidFill>
                  <a:srgbClr val="E69318"/>
                </a:solidFill>
              </a:rPr>
              <a:t>• Spectacle wear (discontinuation/</a:t>
            </a:r>
          </a:p>
          <a:p>
            <a:r>
              <a:rPr lang="en-CA" sz="2400" dirty="0">
                <a:solidFill>
                  <a:srgbClr val="E69318"/>
                </a:solidFill>
              </a:rPr>
              <a:t>single vision lens)</a:t>
            </a:r>
            <a:endParaRPr lang="en-CA" sz="2400" dirty="0"/>
          </a:p>
        </p:txBody>
      </p:sp>
      <p:sp>
        <p:nvSpPr>
          <p:cNvPr id="11" name="Rectangle 10"/>
          <p:cNvSpPr/>
          <p:nvPr/>
        </p:nvSpPr>
        <p:spPr>
          <a:xfrm rot="19608137">
            <a:off x="2983881" y="4553295"/>
            <a:ext cx="7745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9600" dirty="0">
                <a:solidFill>
                  <a:srgbClr val="395A88"/>
                </a:solidFill>
                <a:latin typeface="Georgia" panose="02040502050405020303" pitchFamily="18" charset="0"/>
              </a:rPr>
              <a:t>?</a:t>
            </a:r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 rot="2111772">
            <a:off x="9808363" y="5108672"/>
            <a:ext cx="7745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9600" dirty="0">
                <a:solidFill>
                  <a:schemeClr val="accent4"/>
                </a:solidFill>
                <a:latin typeface="Georgia" panose="02040502050405020303" pitchFamily="18" charset="0"/>
              </a:rPr>
              <a:t>?</a:t>
            </a:r>
            <a:endParaRPr lang="en-CA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9711" y="2318388"/>
            <a:ext cx="2739093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Surgery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074" y="0"/>
            <a:ext cx="826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Convergence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eXcess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76993" y="3364924"/>
            <a:ext cx="688875" cy="4724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67037" y="3564394"/>
            <a:ext cx="449494" cy="8775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08805" y="3182290"/>
            <a:ext cx="806713" cy="4076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6960" y="3232881"/>
            <a:ext cx="2587234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Augmented BMRR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8037" y="4642223"/>
            <a:ext cx="2303248" cy="584775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Scleral PF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0479" y="3128154"/>
            <a:ext cx="2303248" cy="584775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</a:rPr>
              <a:t>Pulley PF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9644" y="5365480"/>
            <a:ext cx="2938282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+/- BMRR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38009" y="3837401"/>
            <a:ext cx="2938282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+/- BMRR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5369" y="4818160"/>
            <a:ext cx="2303248" cy="1077218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Slanted Recession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131390" y="3553314"/>
            <a:ext cx="365166" cy="8387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14621" y="3645694"/>
            <a:ext cx="0" cy="7962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02743" y="5016320"/>
            <a:ext cx="2303248" cy="584775"/>
          </a:xfrm>
          <a:prstGeom prst="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</a:rPr>
              <a:t>PAT BMRR</a:t>
            </a:r>
          </a:p>
        </p:txBody>
      </p:sp>
    </p:spTree>
    <p:extLst>
      <p:ext uri="{BB962C8B-B14F-4D97-AF65-F5344CB8AC3E}">
        <p14:creationId xmlns:p14="http://schemas.microsoft.com/office/powerpoint/2010/main" val="27443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074" y="0"/>
            <a:ext cx="826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Convergence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eXcess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9759" y="2089672"/>
            <a:ext cx="2587234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Augmented BMRR</a:t>
            </a:r>
          </a:p>
        </p:txBody>
      </p:sp>
      <p:sp>
        <p:nvSpPr>
          <p:cNvPr id="2" name="Rectangle 1"/>
          <p:cNvSpPr/>
          <p:nvPr/>
        </p:nvSpPr>
        <p:spPr>
          <a:xfrm>
            <a:off x="926960" y="3323205"/>
            <a:ext cx="112650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appropriate dose</a:t>
            </a:r>
            <a:r>
              <a:rPr lang="en-US" sz="32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en-CA" sz="3200" dirty="0"/>
              <a:t> </a:t>
            </a:r>
            <a:endParaRPr lang="en-CA" sz="3200" dirty="0" smtClean="0"/>
          </a:p>
          <a:p>
            <a:endParaRPr lang="en-CA" sz="2800" dirty="0" smtClean="0"/>
          </a:p>
          <a:p>
            <a:r>
              <a:rPr lang="en-CA" sz="2800" dirty="0" smtClean="0"/>
              <a:t>Similar </a:t>
            </a:r>
            <a:r>
              <a:rPr lang="en-CA" sz="2800" b="1" dirty="0" smtClean="0">
                <a:solidFill>
                  <a:schemeClr val="tx2"/>
                </a:solidFill>
              </a:rPr>
              <a:t>Satisfactory </a:t>
            </a:r>
            <a:r>
              <a:rPr lang="en-CA" sz="2800" b="1" dirty="0" err="1" smtClean="0">
                <a:solidFill>
                  <a:schemeClr val="tx2"/>
                </a:solidFill>
              </a:rPr>
              <a:t>reults</a:t>
            </a:r>
            <a:r>
              <a:rPr lang="en-CA" sz="2800" b="1" dirty="0" smtClean="0">
                <a:solidFill>
                  <a:schemeClr val="tx2"/>
                </a:solidFill>
              </a:rPr>
              <a:t> based on Distance or Near cc Angle</a:t>
            </a:r>
            <a:endParaRPr lang="en-CA" sz="2800" b="1" dirty="0">
              <a:solidFill>
                <a:schemeClr val="tx2"/>
              </a:solidFill>
            </a:endParaRPr>
          </a:p>
          <a:p>
            <a:r>
              <a:rPr lang="en-CA" sz="2800" dirty="0" smtClean="0"/>
              <a:t>↑ </a:t>
            </a:r>
            <a:r>
              <a:rPr lang="en-CA" sz="2800" dirty="0"/>
              <a:t>likelihood of ...</a:t>
            </a:r>
          </a:p>
          <a:p>
            <a:r>
              <a:rPr lang="en-CA" sz="2800" dirty="0"/>
              <a:t>Based on ET -&gt; under corrections</a:t>
            </a:r>
          </a:p>
          <a:p>
            <a:r>
              <a:rPr lang="en-CA" sz="2800" dirty="0"/>
              <a:t>Based on ET' -&gt; </a:t>
            </a:r>
            <a:r>
              <a:rPr lang="en-CA" sz="2800" dirty="0" err="1"/>
              <a:t>gls</a:t>
            </a:r>
            <a:r>
              <a:rPr lang="en-CA" sz="2800" dirty="0"/>
              <a:t> cessation, over corrections</a:t>
            </a:r>
            <a:endParaRPr 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CA" sz="32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666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J </a:t>
            </a:r>
            <a:r>
              <a:rPr lang="en-CA" dirty="0">
                <a:solidFill>
                  <a:schemeClr val="tx2"/>
                </a:solidFill>
              </a:rPr>
              <a:t>West CE , </a:t>
            </a:r>
            <a:r>
              <a:rPr lang="en-CA" dirty="0" err="1">
                <a:solidFill>
                  <a:schemeClr val="tx2"/>
                </a:solidFill>
              </a:rPr>
              <a:t>Repka</a:t>
            </a:r>
            <a:r>
              <a:rPr lang="en-CA" dirty="0">
                <a:solidFill>
                  <a:schemeClr val="tx2"/>
                </a:solidFill>
              </a:rPr>
              <a:t> MX. </a:t>
            </a:r>
            <a:r>
              <a:rPr lang="en-CA" dirty="0" err="1">
                <a:solidFill>
                  <a:schemeClr val="tx2"/>
                </a:solidFill>
              </a:rPr>
              <a:t>Pediatr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dirty="0" err="1">
                <a:solidFill>
                  <a:schemeClr val="tx2"/>
                </a:solidFill>
              </a:rPr>
              <a:t>Ophthalmol</a:t>
            </a:r>
            <a:r>
              <a:rPr lang="en-CA" dirty="0">
                <a:solidFill>
                  <a:schemeClr val="tx2"/>
                </a:solidFill>
              </a:rPr>
              <a:t> Strabismus </a:t>
            </a:r>
            <a:r>
              <a:rPr lang="en-CA" dirty="0" smtClean="0">
                <a:solidFill>
                  <a:schemeClr val="tx2"/>
                </a:solidFill>
              </a:rPr>
              <a:t>1994; 31 </a:t>
            </a:r>
            <a:r>
              <a:rPr lang="en-CA" dirty="0">
                <a:solidFill>
                  <a:schemeClr val="tx2"/>
                </a:solidFill>
              </a:rPr>
              <a:t>:232-7.</a:t>
            </a:r>
          </a:p>
        </p:txBody>
      </p:sp>
    </p:spTree>
    <p:extLst>
      <p:ext uri="{BB962C8B-B14F-4D97-AF65-F5344CB8AC3E}">
        <p14:creationId xmlns:p14="http://schemas.microsoft.com/office/powerpoint/2010/main" val="34651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The concept first introduced by Parks in 1970’s </a:t>
            </a:r>
          </a:p>
          <a:p>
            <a:endParaRPr lang="en-CA" dirty="0" smtClean="0"/>
          </a:p>
          <a:p>
            <a:r>
              <a:rPr lang="en-CA" b="1" dirty="0"/>
              <a:t>“Empirical” formulas</a:t>
            </a:r>
          </a:p>
          <a:p>
            <a:r>
              <a:rPr lang="en-CA" dirty="0" smtClean="0"/>
              <a:t>Based </a:t>
            </a:r>
            <a:r>
              <a:rPr lang="en-CA" dirty="0"/>
              <a:t>on maximal ET'</a:t>
            </a:r>
          </a:p>
          <a:p>
            <a:r>
              <a:rPr lang="en-CA" dirty="0" smtClean="0"/>
              <a:t>↓Need </a:t>
            </a:r>
            <a:r>
              <a:rPr lang="en-CA" dirty="0"/>
              <a:t>for bifocals: 96%</a:t>
            </a:r>
          </a:p>
          <a:p>
            <a:r>
              <a:rPr lang="en-CA" dirty="0" smtClean="0"/>
              <a:t>↑ binocularity</a:t>
            </a:r>
            <a:r>
              <a:rPr lang="en-CA" dirty="0"/>
              <a:t>: 70%</a:t>
            </a:r>
          </a:p>
          <a:p>
            <a:r>
              <a:rPr lang="en-CA" dirty="0"/>
              <a:t>↓</a:t>
            </a:r>
            <a:r>
              <a:rPr lang="en-CA" dirty="0" smtClean="0"/>
              <a:t>ET</a:t>
            </a:r>
            <a:r>
              <a:rPr lang="en-CA" dirty="0"/>
              <a:t>: 87%</a:t>
            </a:r>
          </a:p>
          <a:p>
            <a:r>
              <a:rPr lang="en-CA" b="1" dirty="0"/>
              <a:t>O</a:t>
            </a:r>
            <a:r>
              <a:rPr lang="en-CA" b="1" dirty="0" smtClean="0"/>
              <a:t>ver corrections</a:t>
            </a:r>
            <a:r>
              <a:rPr lang="en-CA" dirty="0" smtClean="0"/>
              <a:t>: (3/22) 13%</a:t>
            </a:r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Augmented BMRR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8680" y="58713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err="1" smtClean="0">
                <a:solidFill>
                  <a:schemeClr val="tx2"/>
                </a:solidFill>
              </a:rPr>
              <a:t>Arnoldi</a:t>
            </a:r>
            <a:r>
              <a:rPr lang="en-CA" dirty="0" smtClean="0">
                <a:solidFill>
                  <a:schemeClr val="tx2"/>
                </a:solidFill>
              </a:rPr>
              <a:t> KA, </a:t>
            </a:r>
            <a:r>
              <a:rPr lang="en-CA" dirty="0" err="1" smtClean="0">
                <a:solidFill>
                  <a:schemeClr val="tx2"/>
                </a:solidFill>
              </a:rPr>
              <a:t>Tychsen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dirty="0">
                <a:solidFill>
                  <a:schemeClr val="tx2"/>
                </a:solidFill>
              </a:rPr>
              <a:t>L. Ophthalmic </a:t>
            </a:r>
            <a:r>
              <a:rPr lang="en-CA" dirty="0" err="1">
                <a:solidFill>
                  <a:schemeClr val="tx2"/>
                </a:solidFill>
              </a:rPr>
              <a:t>Surg</a:t>
            </a:r>
            <a:r>
              <a:rPr lang="en-CA" dirty="0">
                <a:solidFill>
                  <a:schemeClr val="tx2"/>
                </a:solidFill>
              </a:rPr>
              <a:t> Lasers 1996;27:342-8.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8680" y="25153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Parks MM. Ocular motility and strabismus. New York:</a:t>
            </a:r>
          </a:p>
          <a:p>
            <a:r>
              <a:rPr lang="en-CA" dirty="0">
                <a:solidFill>
                  <a:schemeClr val="tx2"/>
                </a:solidFill>
              </a:rPr>
              <a:t>Harper and Row, 1975:99–111.</a:t>
            </a:r>
          </a:p>
        </p:txBody>
      </p:sp>
    </p:spTree>
    <p:extLst>
      <p:ext uri="{BB962C8B-B14F-4D97-AF65-F5344CB8AC3E}">
        <p14:creationId xmlns:p14="http://schemas.microsoft.com/office/powerpoint/2010/main" val="26200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CA" b="1" dirty="0" smtClean="0"/>
              <a:t>Surgery tends to normalize the pre-op high AC/A ratio</a:t>
            </a:r>
          </a:p>
          <a:p>
            <a:endParaRPr lang="en-CA" dirty="0" smtClean="0"/>
          </a:p>
          <a:p>
            <a:r>
              <a:rPr lang="en-CA" dirty="0" smtClean="0"/>
              <a:t>Better results with Augmented BMRR (1-2 mm)</a:t>
            </a:r>
          </a:p>
          <a:p>
            <a:r>
              <a:rPr lang="en-CA" b="1" dirty="0" smtClean="0">
                <a:solidFill>
                  <a:schemeClr val="tx2"/>
                </a:solidFill>
              </a:rPr>
              <a:t>Based </a:t>
            </a:r>
            <a:r>
              <a:rPr lang="en-CA" b="1" dirty="0">
                <a:solidFill>
                  <a:schemeClr val="tx2"/>
                </a:solidFill>
              </a:rPr>
              <a:t>on </a:t>
            </a:r>
            <a:r>
              <a:rPr lang="en-CA" b="1" dirty="0" smtClean="0">
                <a:solidFill>
                  <a:schemeClr val="tx2"/>
                </a:solidFill>
              </a:rPr>
              <a:t>Distance angle cc</a:t>
            </a:r>
          </a:p>
          <a:p>
            <a:r>
              <a:rPr lang="en-CA" dirty="0" smtClean="0"/>
              <a:t>Less variability in overcorrection and </a:t>
            </a:r>
            <a:r>
              <a:rPr lang="en-CA" dirty="0" err="1" smtClean="0"/>
              <a:t>undercorrection</a:t>
            </a:r>
            <a:r>
              <a:rPr lang="en-CA" dirty="0" smtClean="0"/>
              <a:t> rate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Augmented BMRR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0125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Kushner BJ, </a:t>
            </a:r>
            <a:r>
              <a:rPr lang="en-CA" dirty="0" err="1" smtClean="0">
                <a:solidFill>
                  <a:schemeClr val="tx2"/>
                </a:solidFill>
              </a:rPr>
              <a:t>Preslaw</a:t>
            </a:r>
            <a:r>
              <a:rPr lang="en-CA" dirty="0" smtClean="0">
                <a:solidFill>
                  <a:schemeClr val="tx2"/>
                </a:solidFill>
              </a:rPr>
              <a:t> MW, Morton GV. Arch </a:t>
            </a:r>
            <a:r>
              <a:rPr lang="en-CA" dirty="0" err="1" smtClean="0">
                <a:solidFill>
                  <a:schemeClr val="tx2"/>
                </a:solidFill>
              </a:rPr>
              <a:t>Ophthalmol</a:t>
            </a:r>
            <a:r>
              <a:rPr lang="en-CA" dirty="0" smtClean="0">
                <a:solidFill>
                  <a:schemeClr val="tx2"/>
                </a:solidFill>
              </a:rPr>
              <a:t> 1987;12:578-85.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Kushner </a:t>
            </a:r>
            <a:r>
              <a:rPr lang="en-CA" dirty="0">
                <a:solidFill>
                  <a:schemeClr val="tx2"/>
                </a:solidFill>
              </a:rPr>
              <a:t>BJ. Arch </a:t>
            </a:r>
            <a:r>
              <a:rPr lang="en-CA" dirty="0" err="1">
                <a:solidFill>
                  <a:schemeClr val="tx2"/>
                </a:solidFill>
              </a:rPr>
              <a:t>Ophthalmol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dirty="0" smtClean="0">
                <a:solidFill>
                  <a:schemeClr val="tx2"/>
                </a:solidFill>
              </a:rPr>
              <a:t>2001;119:1150-3</a:t>
            </a:r>
          </a:p>
          <a:p>
            <a:r>
              <a:rPr lang="en-CA" dirty="0">
                <a:solidFill>
                  <a:schemeClr val="tx2"/>
                </a:solidFill>
              </a:rPr>
              <a:t>Kushner BJ. </a:t>
            </a:r>
            <a:r>
              <a:rPr lang="en-CA" dirty="0" smtClean="0">
                <a:solidFill>
                  <a:schemeClr val="tx2"/>
                </a:solidFill>
              </a:rPr>
              <a:t>Arch </a:t>
            </a:r>
            <a:r>
              <a:rPr lang="en-CA" dirty="0" err="1">
                <a:solidFill>
                  <a:schemeClr val="tx2"/>
                </a:solidFill>
              </a:rPr>
              <a:t>Ophthalmol</a:t>
            </a:r>
            <a:r>
              <a:rPr lang="en-CA" dirty="0">
                <a:solidFill>
                  <a:schemeClr val="tx2"/>
                </a:solidFill>
              </a:rPr>
              <a:t>. 1995;113:1530-1534</a:t>
            </a:r>
            <a:r>
              <a:rPr lang="en-CA" dirty="0" smtClean="0">
                <a:solidFill>
                  <a:schemeClr val="tx2"/>
                </a:solidFill>
              </a:rPr>
              <a:t>.</a:t>
            </a:r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 (Prism Adaptation Test) Augmented BMRR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PAT Responders and Non responders </a:t>
            </a:r>
          </a:p>
          <a:p>
            <a:r>
              <a:rPr lang="en-CA" dirty="0"/>
              <a:t>Excellent </a:t>
            </a:r>
            <a:r>
              <a:rPr lang="en-CA" dirty="0" smtClean="0"/>
              <a:t>postoperative results </a:t>
            </a:r>
            <a:r>
              <a:rPr lang="en-CA" dirty="0"/>
              <a:t>(</a:t>
            </a:r>
            <a:r>
              <a:rPr lang="en-CA" dirty="0" err="1"/>
              <a:t>orthotropia</a:t>
            </a:r>
            <a:r>
              <a:rPr lang="en-CA" dirty="0"/>
              <a:t> 8D and Worth 4-dot near </a:t>
            </a:r>
            <a:r>
              <a:rPr lang="en-CA" dirty="0" smtClean="0"/>
              <a:t>fusion) were </a:t>
            </a:r>
            <a:r>
              <a:rPr lang="en-CA" dirty="0"/>
              <a:t>more frequent for the </a:t>
            </a:r>
            <a:r>
              <a:rPr lang="en-CA" dirty="0" smtClean="0"/>
              <a:t>prism-responders </a:t>
            </a:r>
            <a:r>
              <a:rPr lang="sv-SE" dirty="0" smtClean="0"/>
              <a:t>(</a:t>
            </a:r>
            <a:r>
              <a:rPr lang="sv-SE" dirty="0"/>
              <a:t>100% vs 55%, </a:t>
            </a:r>
            <a:r>
              <a:rPr lang="sv-SE" dirty="0" smtClean="0"/>
              <a:t>P= 0.011</a:t>
            </a:r>
            <a:r>
              <a:rPr lang="sv-SE" dirty="0"/>
              <a:t>).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096000" y="502280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err="1"/>
              <a:t>Kutschke</a:t>
            </a:r>
            <a:r>
              <a:rPr lang="en-CA" dirty="0"/>
              <a:t> PJ, Scott WE, Stewart </a:t>
            </a:r>
            <a:r>
              <a:rPr lang="en-CA" dirty="0" smtClean="0"/>
              <a:t>SA. J </a:t>
            </a:r>
            <a:r>
              <a:rPr lang="en-CA" dirty="0" err="1"/>
              <a:t>Pediatr</a:t>
            </a:r>
            <a:endParaRPr lang="en-CA" dirty="0"/>
          </a:p>
          <a:p>
            <a:r>
              <a:rPr lang="en-CA" dirty="0" err="1"/>
              <a:t>Ophthalmol</a:t>
            </a:r>
            <a:r>
              <a:rPr lang="en-CA" dirty="0"/>
              <a:t> Strabismus 1992;29:12–15.</a:t>
            </a:r>
          </a:p>
          <a:p>
            <a:r>
              <a:rPr lang="en-CA" dirty="0"/>
              <a:t>30 </a:t>
            </a:r>
            <a:r>
              <a:rPr lang="en-CA" dirty="0" err="1"/>
              <a:t>Kutschke</a:t>
            </a:r>
            <a:r>
              <a:rPr lang="en-CA" dirty="0"/>
              <a:t> PJ, </a:t>
            </a:r>
            <a:r>
              <a:rPr lang="en-CA" dirty="0" err="1"/>
              <a:t>Keech</a:t>
            </a:r>
            <a:r>
              <a:rPr lang="en-CA" dirty="0"/>
              <a:t> RV. </a:t>
            </a:r>
            <a:r>
              <a:rPr lang="en-CA" dirty="0" smtClean="0"/>
              <a:t>JAAPOS </a:t>
            </a:r>
            <a:r>
              <a:rPr lang="en-CA" dirty="0"/>
              <a:t>2001;5:189–92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err="1" smtClean="0"/>
              <a:t>Wygnanski</a:t>
            </a:r>
            <a:r>
              <a:rPr lang="en-CA" dirty="0" smtClean="0"/>
              <a:t>-Jaffe T, Trotter J, Watts P, Kraft </a:t>
            </a:r>
            <a:r>
              <a:rPr lang="en-CA" dirty="0" err="1" smtClean="0"/>
              <a:t>SPand</a:t>
            </a:r>
            <a:r>
              <a:rPr lang="en-CA" dirty="0" smtClean="0"/>
              <a:t> </a:t>
            </a:r>
            <a:r>
              <a:rPr lang="en-CA" dirty="0" err="1" smtClean="0"/>
              <a:t>Abdolell</a:t>
            </a:r>
            <a:r>
              <a:rPr lang="en-CA" dirty="0" smtClean="0"/>
              <a:t> M J </a:t>
            </a:r>
            <a:r>
              <a:rPr lang="en-CA" dirty="0"/>
              <a:t>AAPOS 2003;7:28-33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53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Insertion Slanting Strabismus Surgical Procedures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830" t="35777" r="48637" b="18686"/>
          <a:stretch/>
        </p:blipFill>
        <p:spPr>
          <a:xfrm>
            <a:off x="838200" y="2032159"/>
            <a:ext cx="6650181" cy="40028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76900" y="50401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7488381" y="4809321"/>
            <a:ext cx="5222240" cy="181588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tx2"/>
                </a:solidFill>
              </a:rPr>
              <a:t>Kushner BJ. </a:t>
            </a:r>
            <a:r>
              <a:rPr lang="en-CA" sz="1600" b="1" dirty="0" smtClean="0">
                <a:solidFill>
                  <a:schemeClr val="tx2"/>
                </a:solidFill>
              </a:rPr>
              <a:t>Insertion </a:t>
            </a:r>
            <a:r>
              <a:rPr lang="en-CA" sz="1600" b="1" dirty="0">
                <a:solidFill>
                  <a:schemeClr val="tx2"/>
                </a:solidFill>
              </a:rPr>
              <a:t>Slanting Strabismus Surgical </a:t>
            </a:r>
            <a:r>
              <a:rPr lang="en-CA" sz="1600" b="1" dirty="0" smtClean="0">
                <a:solidFill>
                  <a:schemeClr val="tx2"/>
                </a:solidFill>
              </a:rPr>
              <a:t>Procedures.</a:t>
            </a:r>
            <a:r>
              <a:rPr lang="en-CA" sz="1600" i="1" dirty="0">
                <a:solidFill>
                  <a:schemeClr val="tx2"/>
                </a:solidFill>
              </a:rPr>
              <a:t> Arch </a:t>
            </a:r>
            <a:r>
              <a:rPr lang="en-CA" sz="1600" i="1" dirty="0" err="1">
                <a:solidFill>
                  <a:schemeClr val="tx2"/>
                </a:solidFill>
              </a:rPr>
              <a:t>Ophthalmol</a:t>
            </a:r>
            <a:r>
              <a:rPr lang="en-CA" sz="1600" i="1" dirty="0">
                <a:solidFill>
                  <a:schemeClr val="tx2"/>
                </a:solidFill>
              </a:rPr>
              <a:t>. 2011;129(12):</a:t>
            </a:r>
            <a:r>
              <a:rPr lang="en-CA" sz="1600" i="1" dirty="0" smtClean="0">
                <a:solidFill>
                  <a:schemeClr val="tx2"/>
                </a:solidFill>
              </a:rPr>
              <a:t>1620-1625</a:t>
            </a:r>
          </a:p>
          <a:p>
            <a:r>
              <a:rPr lang="en-CA" sz="1600" dirty="0" err="1" smtClean="0">
                <a:solidFill>
                  <a:schemeClr val="tx2"/>
                </a:solidFill>
              </a:rPr>
              <a:t>Gharabaghi</a:t>
            </a:r>
            <a:r>
              <a:rPr lang="en-CA" sz="1600" dirty="0" smtClean="0">
                <a:solidFill>
                  <a:schemeClr val="tx2"/>
                </a:solidFill>
              </a:rPr>
              <a:t> D</a:t>
            </a:r>
            <a:r>
              <a:rPr lang="en-CA" sz="1600" dirty="0">
                <a:solidFill>
                  <a:schemeClr val="tx2"/>
                </a:solidFill>
              </a:rPr>
              <a:t> and  </a:t>
            </a:r>
            <a:r>
              <a:rPr lang="en-CA" sz="1600" dirty="0" err="1" smtClean="0">
                <a:solidFill>
                  <a:schemeClr val="tx2"/>
                </a:solidFill>
              </a:rPr>
              <a:t>Zanjani</a:t>
            </a:r>
            <a:r>
              <a:rPr lang="en-CA" sz="1600" dirty="0" smtClean="0">
                <a:solidFill>
                  <a:schemeClr val="tx2"/>
                </a:solidFill>
              </a:rPr>
              <a:t> LK.</a:t>
            </a:r>
            <a:r>
              <a:rPr lang="en-CA" sz="1600" dirty="0">
                <a:solidFill>
                  <a:schemeClr val="tx2"/>
                </a:solidFill>
              </a:rPr>
              <a:t> </a:t>
            </a:r>
            <a:r>
              <a:rPr lang="en-CA" sz="1600" dirty="0" smtClean="0">
                <a:solidFill>
                  <a:schemeClr val="tx2"/>
                </a:solidFill>
              </a:rPr>
              <a:t>J </a:t>
            </a:r>
            <a:r>
              <a:rPr lang="en-CA" sz="1600" dirty="0">
                <a:solidFill>
                  <a:schemeClr val="tx2"/>
                </a:solidFill>
              </a:rPr>
              <a:t>of pediatric ophthalmology and strabismus , 2006 , Volume 43 , Issue 2 , p. 91</a:t>
            </a:r>
            <a:endParaRPr lang="en-CA" sz="1600" b="1" dirty="0">
              <a:solidFill>
                <a:schemeClr val="tx2"/>
              </a:solidFill>
            </a:endParaRPr>
          </a:p>
          <a:p>
            <a:r>
              <a:rPr lang="en-CA" sz="1600" dirty="0" err="1">
                <a:solidFill>
                  <a:schemeClr val="tx2"/>
                </a:solidFill>
              </a:rPr>
              <a:t>Bietti</a:t>
            </a:r>
            <a:r>
              <a:rPr lang="en-CA" sz="1600" dirty="0">
                <a:solidFill>
                  <a:schemeClr val="tx2"/>
                </a:solidFill>
              </a:rPr>
              <a:t> GB. </a:t>
            </a:r>
            <a:r>
              <a:rPr lang="en-CA" sz="1600" i="1" dirty="0" smtClean="0">
                <a:solidFill>
                  <a:schemeClr val="tx2"/>
                </a:solidFill>
              </a:rPr>
              <a:t>Boll </a:t>
            </a:r>
            <a:r>
              <a:rPr lang="en-CA" sz="1600" i="1" dirty="0" err="1">
                <a:solidFill>
                  <a:schemeClr val="tx2"/>
                </a:solidFill>
              </a:rPr>
              <a:t>Ocul</a:t>
            </a:r>
            <a:r>
              <a:rPr lang="en-CA" sz="1600" dirty="0">
                <a:solidFill>
                  <a:schemeClr val="tx2"/>
                </a:solidFill>
              </a:rPr>
              <a:t>. 1970;49(11):581-588.</a:t>
            </a:r>
            <a:endParaRPr lang="en-CA" sz="1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0917" t="34514" r="26887" b="20036"/>
          <a:stretch/>
        </p:blipFill>
        <p:spPr>
          <a:xfrm>
            <a:off x="8046719" y="2267055"/>
            <a:ext cx="3921761" cy="2374954"/>
          </a:xfrm>
          <a:prstGeom prst="rect">
            <a:avLst/>
          </a:prstGeom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664074" y="62123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Concept first introduced by </a:t>
            </a:r>
            <a:r>
              <a:rPr lang="en-CA" dirty="0" err="1" smtClean="0"/>
              <a:t>Bietti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68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6135"/>
          </a:xfrm>
        </p:spPr>
        <p:txBody>
          <a:bodyPr>
            <a:normAutofit/>
          </a:bodyPr>
          <a:lstStyle/>
          <a:p>
            <a:r>
              <a:rPr lang="en-CA" dirty="0" smtClean="0"/>
              <a:t>Referral from Optometrist</a:t>
            </a:r>
          </a:p>
          <a:p>
            <a:r>
              <a:rPr lang="en-CA" b="1" dirty="0" smtClean="0"/>
              <a:t>Sudden onset ET</a:t>
            </a:r>
          </a:p>
          <a:p>
            <a:r>
              <a:rPr lang="en-CA" b="1" dirty="0" smtClean="0"/>
              <a:t> Hyperopia</a:t>
            </a:r>
            <a:endParaRPr lang="en-CA" b="1" dirty="0"/>
          </a:p>
          <a:p>
            <a:endParaRPr lang="en-CA" b="1" dirty="0" smtClean="0"/>
          </a:p>
          <a:p>
            <a:r>
              <a:rPr lang="en-CA" b="1" dirty="0" smtClean="0"/>
              <a:t>Trial of Bifocals</a:t>
            </a:r>
          </a:p>
          <a:p>
            <a:r>
              <a:rPr lang="en-CA" b="1" dirty="0" smtClean="0"/>
              <a:t> W RE +2.50 Add +1.50 LE +2.50 Add +1.50</a:t>
            </a:r>
          </a:p>
          <a:p>
            <a:pPr marL="0" indent="0">
              <a:buNone/>
            </a:pPr>
            <a:r>
              <a:rPr lang="en-CA" b="1" dirty="0"/>
              <a:t>– Nil change </a:t>
            </a:r>
            <a:endParaRPr lang="en-CA" b="1" dirty="0" smtClean="0"/>
          </a:p>
          <a:p>
            <a:pPr marL="0" indent="0">
              <a:buNone/>
            </a:pPr>
            <a:endParaRPr lang="en-CA" b="1" dirty="0" smtClean="0"/>
          </a:p>
          <a:p>
            <a:r>
              <a:rPr lang="en-CA" b="1" dirty="0" smtClean="0"/>
              <a:t>PBCT E(T)= 8-10^ ET’= 45^ through top part of lens</a:t>
            </a:r>
          </a:p>
          <a:p>
            <a:endParaRPr lang="en-CA" b="1" dirty="0"/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/>
          </a:p>
          <a:p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2.5 y/o healthy girl</a:t>
            </a:r>
            <a:endParaRPr lang="en-CA" dirty="0"/>
          </a:p>
        </p:txBody>
      </p:sp>
      <p:sp>
        <p:nvSpPr>
          <p:cNvPr id="4" name="Down Arrow 3"/>
          <p:cNvSpPr/>
          <p:nvPr/>
        </p:nvSpPr>
        <p:spPr>
          <a:xfrm>
            <a:off x="3210560" y="3068320"/>
            <a:ext cx="690880" cy="65024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5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482053"/>
            <a:ext cx="4391526" cy="43513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Scleral Fixation (</a:t>
            </a:r>
            <a:r>
              <a:rPr lang="en-US" sz="28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Faden</a:t>
            </a:r>
            <a:r>
              <a:rPr 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56490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Posterior Fixation Sutures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38" t="40542" r="65152" b="36223"/>
          <a:stretch/>
        </p:blipFill>
        <p:spPr>
          <a:xfrm>
            <a:off x="1496202" y="2134226"/>
            <a:ext cx="3431397" cy="2448009"/>
          </a:xfrm>
          <a:prstGeom prst="rect">
            <a:avLst/>
          </a:prstGeom>
        </p:spPr>
      </p:pic>
      <p:sp>
        <p:nvSpPr>
          <p:cNvPr id="8" name="Content Placeholder 13"/>
          <p:cNvSpPr txBox="1">
            <a:spLocks/>
          </p:cNvSpPr>
          <p:nvPr/>
        </p:nvSpPr>
        <p:spPr>
          <a:xfrm>
            <a:off x="7005943" y="1482053"/>
            <a:ext cx="43915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Pulley (PF)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718" t="65601" r="67326" b="15533"/>
          <a:stretch/>
        </p:blipFill>
        <p:spPr>
          <a:xfrm>
            <a:off x="1976241" y="4674954"/>
            <a:ext cx="2638593" cy="2005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1455" t="68137" r="31749" b="8032"/>
          <a:stretch/>
        </p:blipFill>
        <p:spPr>
          <a:xfrm>
            <a:off x="6371417" y="4648284"/>
            <a:ext cx="4063999" cy="2032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6201" t="40542" r="36606" b="30523"/>
          <a:stretch/>
        </p:blipFill>
        <p:spPr>
          <a:xfrm>
            <a:off x="7005943" y="2116375"/>
            <a:ext cx="2607734" cy="24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18Pts: ET </a:t>
            </a:r>
            <a:r>
              <a:rPr lang="fr-FR" dirty="0" smtClean="0"/>
              <a:t>8.8^ (0-20), </a:t>
            </a:r>
            <a:r>
              <a:rPr lang="fr-FR" dirty="0"/>
              <a:t>ET' </a:t>
            </a:r>
            <a:r>
              <a:rPr lang="fr-FR" dirty="0" smtClean="0"/>
              <a:t>33^ (18-50),                                    AC/A </a:t>
            </a:r>
            <a:r>
              <a:rPr lang="fr-FR" dirty="0"/>
              <a:t>7.4</a:t>
            </a:r>
          </a:p>
          <a:p>
            <a:r>
              <a:rPr lang="en-CA" b="1" dirty="0"/>
              <a:t>Post-op </a:t>
            </a:r>
            <a:r>
              <a:rPr lang="en-CA" dirty="0"/>
              <a:t>(Scleral PF, no recession)</a:t>
            </a:r>
          </a:p>
          <a:p>
            <a:r>
              <a:rPr lang="fr-FR" dirty="0"/>
              <a:t>• ET 3.2, ET' 10.3, AC/A 2.9</a:t>
            </a:r>
          </a:p>
          <a:p>
            <a:r>
              <a:rPr lang="en-CA" dirty="0"/>
              <a:t>95% normalised AC/A</a:t>
            </a:r>
          </a:p>
          <a:p>
            <a:r>
              <a:rPr lang="en-CA" dirty="0"/>
              <a:t>70% attained 400" stereo (versus 44% </a:t>
            </a:r>
            <a:r>
              <a:rPr lang="en-CA" dirty="0" err="1"/>
              <a:t>preop</a:t>
            </a:r>
            <a:r>
              <a:rPr lang="en-CA" dirty="0"/>
              <a:t>)</a:t>
            </a:r>
          </a:p>
          <a:p>
            <a:r>
              <a:rPr lang="en-CA" dirty="0"/>
              <a:t>86% satisfactory near alignment without bifocals</a:t>
            </a:r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Posterior Fixation Sutures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5999" y="58544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Medial rectus </a:t>
            </a:r>
            <a:r>
              <a:rPr lang="en-CA" b="1" dirty="0" err="1">
                <a:solidFill>
                  <a:schemeClr val="tx2"/>
                </a:solidFill>
              </a:rPr>
              <a:t>fadenoperation</a:t>
            </a:r>
            <a:r>
              <a:rPr lang="en-CA" b="1" dirty="0">
                <a:solidFill>
                  <a:schemeClr val="tx2"/>
                </a:solidFill>
              </a:rPr>
              <a:t> for </a:t>
            </a:r>
            <a:r>
              <a:rPr lang="en-CA" b="1" dirty="0" err="1">
                <a:solidFill>
                  <a:schemeClr val="tx2"/>
                </a:solidFill>
              </a:rPr>
              <a:t>esotropia</a:t>
            </a:r>
            <a:r>
              <a:rPr lang="en-CA" b="1" dirty="0">
                <a:solidFill>
                  <a:schemeClr val="tx2"/>
                </a:solidFill>
              </a:rPr>
              <a:t> only at </a:t>
            </a:r>
            <a:r>
              <a:rPr lang="en-CA" b="1" dirty="0" smtClean="0">
                <a:solidFill>
                  <a:schemeClr val="tx2"/>
                </a:solidFill>
              </a:rPr>
              <a:t>near fixation</a:t>
            </a:r>
            <a:r>
              <a:rPr lang="en-CA" b="1" dirty="0">
                <a:solidFill>
                  <a:schemeClr val="tx2"/>
                </a:solidFill>
              </a:rPr>
              <a:t>. </a:t>
            </a:r>
            <a:r>
              <a:rPr lang="en-CA" dirty="0">
                <a:solidFill>
                  <a:schemeClr val="tx2"/>
                </a:solidFill>
              </a:rPr>
              <a:t>Millicent M, </a:t>
            </a:r>
            <a:r>
              <a:rPr lang="en-CA" dirty="0" err="1">
                <a:solidFill>
                  <a:schemeClr val="tx2"/>
                </a:solidFill>
              </a:rPr>
              <a:t>Peterseim</a:t>
            </a:r>
            <a:r>
              <a:rPr lang="en-CA" dirty="0">
                <a:solidFill>
                  <a:schemeClr val="tx2"/>
                </a:solidFill>
              </a:rPr>
              <a:t> W, Buckley EG. J AAPOS. 1997 </a:t>
            </a:r>
            <a:r>
              <a:rPr lang="en-CA" dirty="0" smtClean="0">
                <a:solidFill>
                  <a:schemeClr val="tx2"/>
                </a:solidFill>
              </a:rPr>
              <a:t>Sep; 1(3</a:t>
            </a:r>
            <a:r>
              <a:rPr lang="en-CA" dirty="0">
                <a:solidFill>
                  <a:schemeClr val="tx2"/>
                </a:solidFill>
              </a:rPr>
              <a:t>):129-33.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538" t="40542" r="65152" b="36223"/>
          <a:stretch/>
        </p:blipFill>
        <p:spPr>
          <a:xfrm>
            <a:off x="8341502" y="497804"/>
            <a:ext cx="3431397" cy="24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31Pts: Scleral PF alone</a:t>
            </a:r>
          </a:p>
          <a:p>
            <a:r>
              <a:rPr lang="en-CA" dirty="0"/>
              <a:t>17Pts: Scleral PF + BMRR</a:t>
            </a:r>
          </a:p>
          <a:p>
            <a:r>
              <a:rPr lang="en-CA" dirty="0" smtClean="0"/>
              <a:t>AC/A </a:t>
            </a:r>
            <a:r>
              <a:rPr lang="en-CA" dirty="0"/>
              <a:t>ratio 9.5 --&gt; </a:t>
            </a:r>
            <a:r>
              <a:rPr lang="en-CA" dirty="0" smtClean="0"/>
              <a:t>6.75</a:t>
            </a:r>
          </a:p>
          <a:p>
            <a:endParaRPr lang="en-CA" dirty="0"/>
          </a:p>
          <a:p>
            <a:r>
              <a:rPr lang="en-CA" dirty="0" smtClean="0"/>
              <a:t>9/10: residual symptomatic ET', 1/10: consecutive XT,</a:t>
            </a:r>
          </a:p>
          <a:p>
            <a:r>
              <a:rPr lang="en-CA" dirty="0" smtClean="0"/>
              <a:t>8/10</a:t>
            </a:r>
            <a:r>
              <a:rPr lang="en-CA" dirty="0"/>
              <a:t>: further </a:t>
            </a:r>
            <a:r>
              <a:rPr lang="en-CA" dirty="0" err="1"/>
              <a:t>Sx</a:t>
            </a:r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Posterior Fixation Sutures+ BMRR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5999" y="578078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600" b="1" dirty="0">
                <a:solidFill>
                  <a:schemeClr val="tx2"/>
                </a:solidFill>
              </a:rPr>
              <a:t>Vivian A, </a:t>
            </a:r>
            <a:r>
              <a:rPr lang="en-CA" sz="1600" b="1" dirty="0" err="1">
                <a:solidFill>
                  <a:schemeClr val="tx2"/>
                </a:solidFill>
              </a:rPr>
              <a:t>Kousoulides</a:t>
            </a:r>
            <a:r>
              <a:rPr lang="en-CA" sz="1600" b="1" dirty="0">
                <a:solidFill>
                  <a:schemeClr val="tx2"/>
                </a:solidFill>
              </a:rPr>
              <a:t> L, Fells P, et al. Posterior </a:t>
            </a:r>
            <a:r>
              <a:rPr lang="en-CA" sz="1600" b="1" dirty="0" smtClean="0">
                <a:solidFill>
                  <a:schemeClr val="tx2"/>
                </a:solidFill>
              </a:rPr>
              <a:t>fixation sutures </a:t>
            </a:r>
            <a:r>
              <a:rPr lang="en-CA" sz="1600" b="1" dirty="0">
                <a:solidFill>
                  <a:schemeClr val="tx2"/>
                </a:solidFill>
              </a:rPr>
              <a:t>(</a:t>
            </a:r>
            <a:r>
              <a:rPr lang="en-CA" sz="1600" b="1" dirty="0" err="1">
                <a:solidFill>
                  <a:schemeClr val="tx2"/>
                </a:solidFill>
              </a:rPr>
              <a:t>Faden</a:t>
            </a:r>
            <a:r>
              <a:rPr lang="en-CA" sz="1600" b="1" dirty="0">
                <a:solidFill>
                  <a:schemeClr val="tx2"/>
                </a:solidFill>
              </a:rPr>
              <a:t> procedure) </a:t>
            </a:r>
            <a:r>
              <a:rPr lang="en-CA" sz="1600" dirty="0" smtClean="0">
                <a:solidFill>
                  <a:schemeClr val="tx2"/>
                </a:solidFill>
              </a:rPr>
              <a:t>In</a:t>
            </a:r>
            <a:r>
              <a:rPr lang="en-CA" sz="1600" dirty="0">
                <a:solidFill>
                  <a:schemeClr val="tx2"/>
                </a:solidFill>
              </a:rPr>
              <a:t>: </a:t>
            </a:r>
            <a:r>
              <a:rPr lang="en-CA" sz="1600" dirty="0" err="1">
                <a:solidFill>
                  <a:schemeClr val="tx2"/>
                </a:solidFill>
              </a:rPr>
              <a:t>Lennerstrand</a:t>
            </a:r>
            <a:r>
              <a:rPr lang="en-CA" sz="1600" dirty="0">
                <a:solidFill>
                  <a:schemeClr val="tx2"/>
                </a:solidFill>
              </a:rPr>
              <a:t> G, ed. Update </a:t>
            </a:r>
            <a:r>
              <a:rPr lang="en-CA" sz="1600" dirty="0" smtClean="0">
                <a:solidFill>
                  <a:schemeClr val="tx2"/>
                </a:solidFill>
              </a:rPr>
              <a:t>on strabismus </a:t>
            </a:r>
            <a:r>
              <a:rPr lang="en-CA" sz="1600" dirty="0">
                <a:solidFill>
                  <a:schemeClr val="tx2"/>
                </a:solidFill>
              </a:rPr>
              <a:t>and pediatric ophthalmology. Florida: CRC Press </a:t>
            </a:r>
            <a:r>
              <a:rPr lang="en-CA" sz="1600" dirty="0" err="1">
                <a:solidFill>
                  <a:schemeClr val="tx2"/>
                </a:solidFill>
              </a:rPr>
              <a:t>Inc</a:t>
            </a:r>
            <a:r>
              <a:rPr lang="en-CA" sz="1600" dirty="0">
                <a:solidFill>
                  <a:schemeClr val="tx2"/>
                </a:solidFill>
              </a:rPr>
              <a:t>, 1994</a:t>
            </a:r>
          </a:p>
        </p:txBody>
      </p:sp>
    </p:spTree>
    <p:extLst>
      <p:ext uri="{BB962C8B-B14F-4D97-AF65-F5344CB8AC3E}">
        <p14:creationId xmlns:p14="http://schemas.microsoft.com/office/powerpoint/2010/main" val="3764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Clark and </a:t>
            </a:r>
            <a:r>
              <a:rPr lang="en-CA" dirty="0" err="1" smtClean="0"/>
              <a:t>Demer</a:t>
            </a:r>
            <a:r>
              <a:rPr lang="en-CA" dirty="0" smtClean="0"/>
              <a:t> in 2004</a:t>
            </a:r>
            <a:endParaRPr lang="en-CA" dirty="0"/>
          </a:p>
          <a:p>
            <a:r>
              <a:rPr lang="en-CA" dirty="0"/>
              <a:t>- developed Pulley PF</a:t>
            </a:r>
          </a:p>
          <a:p>
            <a:r>
              <a:rPr lang="en-CA" dirty="0"/>
              <a:t>- as effective as Scleral PF</a:t>
            </a:r>
          </a:p>
          <a:p>
            <a:r>
              <a:rPr lang="en-CA" dirty="0"/>
              <a:t>- less mechanical restriction</a:t>
            </a:r>
          </a:p>
          <a:p>
            <a:r>
              <a:rPr lang="en-CA" dirty="0"/>
              <a:t>- avoiding possible </a:t>
            </a:r>
            <a:r>
              <a:rPr lang="en-CA" dirty="0" smtClean="0"/>
              <a:t>scleral perforation</a:t>
            </a:r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Options-Pulley Sutures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274" t="30099" r="33787" b="38187"/>
          <a:stretch/>
        </p:blipFill>
        <p:spPr>
          <a:xfrm>
            <a:off x="7757694" y="1656762"/>
            <a:ext cx="2885440" cy="2867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9" y="59138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Clark </a:t>
            </a:r>
            <a:r>
              <a:rPr lang="en-CA" dirty="0">
                <a:solidFill>
                  <a:schemeClr val="tx2"/>
                </a:solidFill>
              </a:rPr>
              <a:t>RA, </a:t>
            </a:r>
            <a:r>
              <a:rPr lang="en-CA" dirty="0" err="1">
                <a:solidFill>
                  <a:schemeClr val="tx2"/>
                </a:solidFill>
              </a:rPr>
              <a:t>Ariyasu</a:t>
            </a:r>
            <a:r>
              <a:rPr lang="en-CA" dirty="0">
                <a:solidFill>
                  <a:schemeClr val="tx2"/>
                </a:solidFill>
              </a:rPr>
              <a:t> </a:t>
            </a:r>
            <a:r>
              <a:rPr lang="en-CA" dirty="0" smtClean="0">
                <a:solidFill>
                  <a:schemeClr val="tx2"/>
                </a:solidFill>
              </a:rPr>
              <a:t>R, </a:t>
            </a:r>
            <a:r>
              <a:rPr lang="de-DE" dirty="0" smtClean="0">
                <a:solidFill>
                  <a:schemeClr val="tx2"/>
                </a:solidFill>
              </a:rPr>
              <a:t>Demer </a:t>
            </a:r>
            <a:r>
              <a:rPr lang="de-DE" dirty="0">
                <a:solidFill>
                  <a:schemeClr val="tx2"/>
                </a:solidFill>
              </a:rPr>
              <a:t>JL. Am J Ophthalmol 2004;137: 1026-33. 9.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Clark </a:t>
            </a:r>
            <a:r>
              <a:rPr lang="pt-BR" dirty="0">
                <a:solidFill>
                  <a:schemeClr val="tx2"/>
                </a:solidFill>
              </a:rPr>
              <a:t>RA, Ariyasu R, Demer JL. J AAPOS 2004;8:451-6.</a:t>
            </a:r>
            <a:endParaRPr lang="en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Options-Pulley Sutures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718" t="52467" r="37856" b="6086"/>
          <a:stretch/>
        </p:blipFill>
        <p:spPr>
          <a:xfrm>
            <a:off x="1056771" y="1661987"/>
            <a:ext cx="7700212" cy="4331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9" y="65148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Mitchell </a:t>
            </a:r>
            <a:r>
              <a:rPr lang="en-CA" dirty="0">
                <a:solidFill>
                  <a:schemeClr val="tx2"/>
                </a:solidFill>
              </a:rPr>
              <a:t>L, </a:t>
            </a:r>
            <a:r>
              <a:rPr lang="en-CA" dirty="0" err="1">
                <a:solidFill>
                  <a:schemeClr val="tx2"/>
                </a:solidFill>
              </a:rPr>
              <a:t>Kowal</a:t>
            </a:r>
            <a:r>
              <a:rPr lang="en-CA" dirty="0">
                <a:solidFill>
                  <a:schemeClr val="tx2"/>
                </a:solidFill>
              </a:rPr>
              <a:t> L. J AAPOS. 2012 </a:t>
            </a:r>
            <a:r>
              <a:rPr lang="en-CA" dirty="0" smtClean="0">
                <a:solidFill>
                  <a:schemeClr val="tx2"/>
                </a:solidFill>
              </a:rPr>
              <a:t>Apr; 16(2</a:t>
            </a:r>
            <a:r>
              <a:rPr lang="en-CA" dirty="0">
                <a:solidFill>
                  <a:schemeClr val="tx2"/>
                </a:solidFill>
              </a:rPr>
              <a:t>):125-30.</a:t>
            </a:r>
          </a:p>
        </p:txBody>
      </p:sp>
    </p:spTree>
    <p:extLst>
      <p:ext uri="{BB962C8B-B14F-4D97-AF65-F5344CB8AC3E}">
        <p14:creationId xmlns:p14="http://schemas.microsoft.com/office/powerpoint/2010/main" val="29577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The </a:t>
            </a:r>
            <a:r>
              <a:rPr lang="en-CA" dirty="0" smtClean="0"/>
              <a:t>normalized Near-Distance                                              </a:t>
            </a:r>
            <a:r>
              <a:rPr lang="en-CA" dirty="0"/>
              <a:t>disparity remained </a:t>
            </a:r>
            <a:r>
              <a:rPr lang="en-CA" dirty="0" smtClean="0"/>
              <a:t>stable.</a:t>
            </a:r>
          </a:p>
          <a:p>
            <a:endParaRPr lang="en-CA" dirty="0"/>
          </a:p>
          <a:p>
            <a:r>
              <a:rPr lang="en-CA" dirty="0"/>
              <a:t>Early and Late Post Op --&gt; </a:t>
            </a:r>
            <a:r>
              <a:rPr lang="en-CA" dirty="0" smtClean="0"/>
              <a:t>NOT                                             significantly </a:t>
            </a:r>
            <a:r>
              <a:rPr lang="en-CA" dirty="0"/>
              <a:t>different </a:t>
            </a:r>
            <a:r>
              <a:rPr lang="en-CA" dirty="0" smtClean="0"/>
              <a:t>(P = 0.631)</a:t>
            </a:r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Options-Pulley Sutures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244" t="50494" r="61159" b="12006"/>
          <a:stretch/>
        </p:blipFill>
        <p:spPr>
          <a:xfrm>
            <a:off x="7244683" y="2001725"/>
            <a:ext cx="4283243" cy="3671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4266" y="6003928"/>
            <a:ext cx="3736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smtClean="0">
                <a:solidFill>
                  <a:srgbClr val="DE5410"/>
                </a:solidFill>
              </a:rPr>
              <a:t>&lt; 1wk          3.5 yrs</a:t>
            </a:r>
            <a:endParaRPr lang="en-CA" sz="2800" dirty="0"/>
          </a:p>
        </p:txBody>
      </p:sp>
      <p:sp>
        <p:nvSpPr>
          <p:cNvPr id="4" name="Rectangle 3"/>
          <p:cNvSpPr/>
          <p:nvPr/>
        </p:nvSpPr>
        <p:spPr>
          <a:xfrm>
            <a:off x="974557" y="55831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Long-Term Outcome of Medial Rectus Recession and </a:t>
            </a:r>
            <a:r>
              <a:rPr lang="en-CA" b="1" dirty="0" smtClean="0">
                <a:solidFill>
                  <a:schemeClr val="tx2"/>
                </a:solidFill>
              </a:rPr>
              <a:t>Pulley Posterior </a:t>
            </a:r>
            <a:r>
              <a:rPr lang="en-CA" b="1" dirty="0">
                <a:solidFill>
                  <a:schemeClr val="tx2"/>
                </a:solidFill>
              </a:rPr>
              <a:t>Fixation in </a:t>
            </a:r>
            <a:r>
              <a:rPr lang="en-CA" b="1" dirty="0" err="1">
                <a:solidFill>
                  <a:schemeClr val="tx2"/>
                </a:solidFill>
              </a:rPr>
              <a:t>Esotropia</a:t>
            </a:r>
            <a:r>
              <a:rPr lang="en-CA" b="1" dirty="0">
                <a:solidFill>
                  <a:schemeClr val="tx2"/>
                </a:solidFill>
              </a:rPr>
              <a:t> With High AC/A </a:t>
            </a:r>
            <a:r>
              <a:rPr lang="en-CA" b="1" dirty="0" smtClean="0">
                <a:solidFill>
                  <a:schemeClr val="tx2"/>
                </a:solidFill>
              </a:rPr>
              <a:t>Ratio. </a:t>
            </a:r>
            <a:r>
              <a:rPr lang="de-DE" dirty="0" smtClean="0">
                <a:solidFill>
                  <a:schemeClr val="tx2"/>
                </a:solidFill>
              </a:rPr>
              <a:t>Wabulembo </a:t>
            </a:r>
            <a:r>
              <a:rPr lang="de-DE" dirty="0">
                <a:solidFill>
                  <a:schemeClr val="tx2"/>
                </a:solidFill>
              </a:rPr>
              <a:t>G, Demer J. Strabismus, 20(3), 115–120, 2012.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4211" y="5163035"/>
            <a:ext cx="1295400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P = 0.631</a:t>
            </a:r>
            <a:endParaRPr lang="en-CA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505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47578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Options-Pulley Sutures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441" t="44042" r="41407" b="9848"/>
          <a:stretch/>
        </p:blipFill>
        <p:spPr>
          <a:xfrm>
            <a:off x="2056091" y="1540042"/>
            <a:ext cx="6999678" cy="516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93968" y="63329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 err="1" smtClean="0">
                <a:solidFill>
                  <a:schemeClr val="tx2"/>
                </a:solidFill>
              </a:rPr>
              <a:t>Fumi</a:t>
            </a:r>
            <a:r>
              <a:rPr lang="en-CA" b="1" dirty="0" smtClean="0">
                <a:solidFill>
                  <a:schemeClr val="tx2"/>
                </a:solidFill>
              </a:rPr>
              <a:t> </a:t>
            </a:r>
            <a:r>
              <a:rPr lang="en-CA" b="1" dirty="0" err="1" smtClean="0">
                <a:solidFill>
                  <a:schemeClr val="tx2"/>
                </a:solidFill>
              </a:rPr>
              <a:t>Fumaka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7020" y="2576481"/>
            <a:ext cx="1608221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6-50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3235" y="2582676"/>
            <a:ext cx="1608221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13-53</a:t>
            </a:r>
          </a:p>
        </p:txBody>
      </p:sp>
    </p:spTree>
    <p:extLst>
      <p:ext uri="{BB962C8B-B14F-4D97-AF65-F5344CB8AC3E}">
        <p14:creationId xmlns:p14="http://schemas.microsoft.com/office/powerpoint/2010/main" val="32236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ulley final L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5638" y="2054225"/>
            <a:ext cx="5802312" cy="4351338"/>
          </a:xfr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Surgical Options-Pulley Sutures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</p:spTree>
    <p:extLst>
      <p:ext uri="{BB962C8B-B14F-4D97-AF65-F5344CB8AC3E}">
        <p14:creationId xmlns:p14="http://schemas.microsoft.com/office/powerpoint/2010/main" val="5957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7095"/>
          </a:xfrm>
        </p:spPr>
        <p:txBody>
          <a:bodyPr>
            <a:noAutofit/>
          </a:bodyPr>
          <a:lstStyle/>
          <a:p>
            <a:r>
              <a:rPr lang="en-CA" b="1" dirty="0" smtClean="0"/>
              <a:t>PBCT cc 6m Ortho </a:t>
            </a:r>
            <a:r>
              <a:rPr lang="en-CA" b="1" dirty="0" err="1" smtClean="0"/>
              <a:t>sc</a:t>
            </a:r>
            <a:r>
              <a:rPr lang="en-CA" b="1" dirty="0" smtClean="0"/>
              <a:t> ET= 35^ </a:t>
            </a:r>
          </a:p>
          <a:p>
            <a:r>
              <a:rPr lang="en-CA" b="1" dirty="0" smtClean="0"/>
              <a:t>1/3 m ET’=45^</a:t>
            </a:r>
          </a:p>
          <a:p>
            <a:endParaRPr lang="en-CA" b="1" dirty="0"/>
          </a:p>
          <a:p>
            <a:endParaRPr lang="en-CA" b="1" dirty="0" smtClean="0"/>
          </a:p>
          <a:p>
            <a:r>
              <a:rPr lang="en-CA" b="1" dirty="0" smtClean="0"/>
              <a:t>BMRR 4.5 mm (according to uncorrected Distance Angle)</a:t>
            </a:r>
          </a:p>
          <a:p>
            <a:pPr marL="0" indent="0">
              <a:buNone/>
            </a:pPr>
            <a:r>
              <a:rPr lang="en-CA" b="1" dirty="0" smtClean="0"/>
              <a:t>  +Pulley Sutures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 smtClean="0"/>
          </a:p>
          <a:p>
            <a:r>
              <a:rPr lang="en-CA" b="1" dirty="0" smtClean="0"/>
              <a:t>Post op 4wks </a:t>
            </a:r>
            <a:r>
              <a:rPr lang="en-CA" b="1" dirty="0" err="1" smtClean="0"/>
              <a:t>Orthophoric</a:t>
            </a:r>
            <a:r>
              <a:rPr lang="en-CA" b="1" dirty="0" smtClean="0"/>
              <a:t> </a:t>
            </a:r>
            <a:r>
              <a:rPr lang="en-CA" b="1" dirty="0" err="1" smtClean="0"/>
              <a:t>sc</a:t>
            </a:r>
            <a:r>
              <a:rPr lang="en-CA" b="1" dirty="0" smtClean="0"/>
              <a:t> for Distance +Near</a:t>
            </a:r>
            <a:endParaRPr lang="en-C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2.5 y/o healthy girl</a:t>
            </a:r>
            <a:endParaRPr lang="en-CA" dirty="0"/>
          </a:p>
        </p:txBody>
      </p:sp>
      <p:sp>
        <p:nvSpPr>
          <p:cNvPr id="4" name="Down Arrow 3"/>
          <p:cNvSpPr/>
          <p:nvPr/>
        </p:nvSpPr>
        <p:spPr>
          <a:xfrm>
            <a:off x="2235200" y="2966720"/>
            <a:ext cx="690880" cy="65024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2235200" y="4892992"/>
            <a:ext cx="690880" cy="65024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719429" y="1805484"/>
            <a:ext cx="3765774" cy="52322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2800" dirty="0">
                <a:ln>
                  <a:solidFill>
                    <a:schemeClr val="accent2"/>
                  </a:solidFill>
                </a:ln>
              </a:rPr>
              <a:t>AC/A= 35-0/2.50= 14</a:t>
            </a:r>
          </a:p>
        </p:txBody>
      </p:sp>
    </p:spTree>
    <p:extLst>
      <p:ext uri="{BB962C8B-B14F-4D97-AF65-F5344CB8AC3E}">
        <p14:creationId xmlns:p14="http://schemas.microsoft.com/office/powerpoint/2010/main" val="4095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End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7095"/>
          </a:xfrm>
        </p:spPr>
        <p:txBody>
          <a:bodyPr>
            <a:noAutofit/>
          </a:bodyPr>
          <a:lstStyle/>
          <a:p>
            <a:r>
              <a:rPr lang="en-CA" b="1" dirty="0" smtClean="0"/>
              <a:t>CR +3.00 +2.50</a:t>
            </a:r>
          </a:p>
          <a:p>
            <a:r>
              <a:rPr lang="en-CA" b="1" dirty="0" smtClean="0"/>
              <a:t>Fundus Normal</a:t>
            </a:r>
            <a:endParaRPr lang="en-CA" b="1" dirty="0"/>
          </a:p>
          <a:p>
            <a:endParaRPr lang="en-CA" b="1" dirty="0" smtClean="0"/>
          </a:p>
          <a:p>
            <a:endParaRPr lang="en-CA" b="1" dirty="0" smtClean="0"/>
          </a:p>
          <a:p>
            <a:r>
              <a:rPr lang="en-CA" b="1" dirty="0" smtClean="0"/>
              <a:t>Prescription +3.00 +2.50</a:t>
            </a:r>
          </a:p>
          <a:p>
            <a:endParaRPr lang="en-CA" b="1" dirty="0"/>
          </a:p>
          <a:p>
            <a:endParaRPr lang="en-CA" b="1" dirty="0" smtClean="0"/>
          </a:p>
          <a:p>
            <a:r>
              <a:rPr lang="en-CA" b="1" dirty="0" smtClean="0"/>
              <a:t>PBCT cc 6m Ortho </a:t>
            </a:r>
            <a:r>
              <a:rPr lang="en-CA" b="1" dirty="0" err="1" smtClean="0"/>
              <a:t>sc</a:t>
            </a:r>
            <a:r>
              <a:rPr lang="en-CA" b="1" dirty="0" smtClean="0"/>
              <a:t> ET= 35^ </a:t>
            </a:r>
          </a:p>
          <a:p>
            <a:r>
              <a:rPr lang="en-CA" b="1" dirty="0" smtClean="0"/>
              <a:t>1/3 m ET’=45^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2.5 y/o healthy girl</a:t>
            </a:r>
            <a:endParaRPr lang="en-CA" dirty="0"/>
          </a:p>
        </p:txBody>
      </p:sp>
      <p:sp>
        <p:nvSpPr>
          <p:cNvPr id="4" name="Down Arrow 3"/>
          <p:cNvSpPr/>
          <p:nvPr/>
        </p:nvSpPr>
        <p:spPr>
          <a:xfrm>
            <a:off x="2235200" y="2966720"/>
            <a:ext cx="690880" cy="65024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2235200" y="4432935"/>
            <a:ext cx="690880" cy="65024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532229" y="5504299"/>
            <a:ext cx="3765774" cy="52322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CA" sz="2800" dirty="0">
                <a:ln>
                  <a:solidFill>
                    <a:schemeClr val="accent2"/>
                  </a:solidFill>
                </a:ln>
              </a:rPr>
              <a:t>AC/A= 35-0/2.50= 14</a:t>
            </a:r>
          </a:p>
        </p:txBody>
      </p:sp>
    </p:spTree>
    <p:extLst>
      <p:ext uri="{BB962C8B-B14F-4D97-AF65-F5344CB8AC3E}">
        <p14:creationId xmlns:p14="http://schemas.microsoft.com/office/powerpoint/2010/main" val="39333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 err="1"/>
              <a:t>E</a:t>
            </a:r>
            <a:r>
              <a:rPr lang="en-CA" dirty="0" err="1" smtClean="0"/>
              <a:t>sotropia</a:t>
            </a:r>
            <a:r>
              <a:rPr lang="en-CA" dirty="0" smtClean="0"/>
              <a:t> </a:t>
            </a:r>
            <a:r>
              <a:rPr lang="en-CA" dirty="0"/>
              <a:t>which is greater for </a:t>
            </a:r>
            <a:r>
              <a:rPr lang="en-CA" dirty="0" smtClean="0"/>
              <a:t>near fixation </a:t>
            </a:r>
            <a:r>
              <a:rPr lang="en-CA" dirty="0"/>
              <a:t>than for distance </a:t>
            </a:r>
            <a:r>
              <a:rPr lang="en-CA" dirty="0" smtClean="0"/>
              <a:t>fixation</a:t>
            </a:r>
          </a:p>
          <a:p>
            <a:r>
              <a:rPr lang="en-CA" dirty="0"/>
              <a:t>the difference between </a:t>
            </a:r>
            <a:r>
              <a:rPr lang="en-CA" dirty="0" smtClean="0"/>
              <a:t>near and </a:t>
            </a:r>
            <a:r>
              <a:rPr lang="en-CA" dirty="0"/>
              <a:t>distance fixation should be greater than </a:t>
            </a:r>
            <a:r>
              <a:rPr lang="en-CA" dirty="0" smtClean="0"/>
              <a:t>8 prism </a:t>
            </a:r>
            <a:r>
              <a:rPr lang="en-CA" dirty="0"/>
              <a:t>dioptres (8 PD) and that this </a:t>
            </a:r>
            <a:r>
              <a:rPr lang="en-CA" dirty="0" smtClean="0"/>
              <a:t>difference remains </a:t>
            </a:r>
            <a:r>
              <a:rPr lang="en-CA" dirty="0"/>
              <a:t>after full </a:t>
            </a:r>
            <a:r>
              <a:rPr lang="en-CA" dirty="0" err="1"/>
              <a:t>hypermetropic</a:t>
            </a:r>
            <a:r>
              <a:rPr lang="en-CA" dirty="0"/>
              <a:t> correction </a:t>
            </a:r>
            <a:r>
              <a:rPr lang="en-CA" dirty="0" smtClean="0"/>
              <a:t>with single </a:t>
            </a:r>
            <a:r>
              <a:rPr lang="en-CA" dirty="0"/>
              <a:t>focus lenses. An </a:t>
            </a:r>
            <a:r>
              <a:rPr lang="en-CA" dirty="0" smtClean="0"/>
              <a:t>acceptable</a:t>
            </a:r>
          </a:p>
          <a:p>
            <a:r>
              <a:rPr lang="en-CA" dirty="0" err="1" smtClean="0"/>
              <a:t>Orthophoric</a:t>
            </a:r>
            <a:r>
              <a:rPr lang="en-CA" dirty="0" smtClean="0"/>
              <a:t> (or </a:t>
            </a:r>
            <a:r>
              <a:rPr lang="en-CA" dirty="0"/>
              <a:t>have a well controlled esophoria) for </a:t>
            </a:r>
            <a:r>
              <a:rPr lang="en-CA" dirty="0" smtClean="0"/>
              <a:t>distance fixation </a:t>
            </a:r>
            <a:r>
              <a:rPr lang="en-CA" dirty="0"/>
              <a:t>but are </a:t>
            </a:r>
            <a:r>
              <a:rPr lang="en-CA" dirty="0" err="1"/>
              <a:t>esotropic</a:t>
            </a:r>
            <a:r>
              <a:rPr lang="en-CA" dirty="0"/>
              <a:t> for near. </a:t>
            </a:r>
            <a:r>
              <a:rPr lang="en-CA" dirty="0" smtClean="0"/>
              <a:t>Popular in North America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Maybe also add the AAO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Definitions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68160" y="6380480"/>
            <a:ext cx="4754880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A J Vivian, C J Lyons, J </a:t>
            </a:r>
            <a:r>
              <a:rPr lang="en-CA" dirty="0" smtClean="0"/>
              <a:t>Burke BJO 2012</a:t>
            </a:r>
            <a:endParaRPr lang="en-CA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74" y="0"/>
            <a:ext cx="826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Convergence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eXcess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4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Augmented BMRR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0125" y="56576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solidFill>
                  <a:schemeClr val="tx2"/>
                </a:solidFill>
              </a:rPr>
              <a:t>Kushner </a:t>
            </a:r>
            <a:r>
              <a:rPr lang="en-CA" dirty="0">
                <a:solidFill>
                  <a:schemeClr val="tx2"/>
                </a:solidFill>
              </a:rPr>
              <a:t>BJ. </a:t>
            </a:r>
            <a:r>
              <a:rPr lang="en-CA" dirty="0" smtClean="0"/>
              <a:t>Arch </a:t>
            </a:r>
            <a:r>
              <a:rPr lang="en-CA" dirty="0" err="1"/>
              <a:t>Ophthalmol</a:t>
            </a:r>
            <a:r>
              <a:rPr lang="en-CA" dirty="0"/>
              <a:t>. 1995;113:1530-1534</a:t>
            </a:r>
            <a:r>
              <a:rPr lang="en-CA" dirty="0" smtClean="0">
                <a:solidFill>
                  <a:schemeClr val="tx2"/>
                </a:solidFill>
              </a:rPr>
              <a:t>.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87" t="17818" r="22752" b="47971"/>
          <a:stretch/>
        </p:blipFill>
        <p:spPr>
          <a:xfrm>
            <a:off x="1808748" y="993684"/>
            <a:ext cx="9545052" cy="2502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49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Combined </a:t>
            </a:r>
            <a:r>
              <a:rPr lang="en-CA" dirty="0"/>
              <a:t>resection and recession of the medial rectus </a:t>
            </a:r>
            <a:r>
              <a:rPr lang="en-CA" dirty="0" smtClean="0"/>
              <a:t>muscle???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Five patients with true convergence excess </a:t>
            </a:r>
            <a:r>
              <a:rPr lang="en-CA" dirty="0" err="1"/>
              <a:t>esotropia</a:t>
            </a:r>
            <a:r>
              <a:rPr lang="en-CA" dirty="0"/>
              <a:t> were surgically managed with combined resection and recession of the medial rectus muscles. This technique was chosen to address the near/distance angle disparity. The use of this surgical technique produced full asymptomatic binocular control at near and distance fixation in four patients. One patient developed a consecutive exotropia but regained full binocular control following a second surgical procedure.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76900" y="504015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Bilateral combined resection and recession of the medial rectus muscle for convergence excess </a:t>
            </a:r>
            <a:r>
              <a:rPr lang="en-CA" dirty="0" err="1"/>
              <a:t>esotropia</a:t>
            </a:r>
            <a:r>
              <a:rPr lang="en-CA" dirty="0"/>
              <a:t> </a:t>
            </a:r>
            <a:r>
              <a:rPr lang="en-CA" dirty="0" err="1"/>
              <a:t>Balasubramanian</a:t>
            </a:r>
            <a:r>
              <a:rPr lang="en-CA" dirty="0"/>
              <a:t> </a:t>
            </a:r>
            <a:r>
              <a:rPr lang="en-CA" dirty="0" err="1"/>
              <a:t>Ramasamy</a:t>
            </a:r>
            <a:r>
              <a:rPr lang="en-CA" dirty="0"/>
              <a:t>, </a:t>
            </a:r>
            <a:r>
              <a:rPr lang="en-CA" dirty="0" err="1"/>
              <a:t>MRCOphth</a:t>
            </a:r>
            <a:r>
              <a:rPr lang="en-CA" dirty="0"/>
              <a:t>, Fiona Rowe, PhD, DBO, Kath Whitfield, DBO, Harish </a:t>
            </a:r>
            <a:r>
              <a:rPr lang="en-CA" dirty="0" err="1"/>
              <a:t>Nayak</a:t>
            </a:r>
            <a:r>
              <a:rPr lang="en-CA" dirty="0"/>
              <a:t>, </a:t>
            </a:r>
            <a:r>
              <a:rPr lang="en-CA" dirty="0" err="1"/>
              <a:t>MRCOphth</a:t>
            </a:r>
            <a:r>
              <a:rPr lang="en-CA" dirty="0"/>
              <a:t>, FRCS, and Carmel P. Noonan, FRCSI, </a:t>
            </a:r>
            <a:r>
              <a:rPr lang="en-CA" dirty="0" err="1" smtClean="0"/>
              <a:t>FRCOphth</a:t>
            </a:r>
            <a:r>
              <a:rPr lang="en-CA" dirty="0"/>
              <a:t> AAPOS Volume 11 Number 3 </a:t>
            </a:r>
            <a:r>
              <a:rPr lang="en-CA" dirty="0" smtClean="0"/>
              <a:t>,2007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12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Refractive Surgery to correct for Accommodative ET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Another point of controversy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55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NPA ( Near point of accommodation)</a:t>
            </a:r>
          </a:p>
          <a:p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BCVA and then over minus ?</a:t>
            </a:r>
          </a:p>
          <a:p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to assess accommodation range?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</p:spTree>
    <p:extLst>
      <p:ext uri="{BB962C8B-B14F-4D97-AF65-F5344CB8AC3E}">
        <p14:creationId xmlns:p14="http://schemas.microsoft.com/office/powerpoint/2010/main" val="5639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Age at diagnosis (</a:t>
            </a:r>
            <a:r>
              <a:rPr lang="en-CA" i="1" dirty="0"/>
              <a:t>P </a:t>
            </a:r>
            <a:r>
              <a:rPr lang="en-CA" dirty="0"/>
              <a:t>&lt; .0001), oblique muscle dysfunction (</a:t>
            </a:r>
            <a:r>
              <a:rPr lang="en-CA" i="1" dirty="0"/>
              <a:t>P </a:t>
            </a:r>
            <a:r>
              <a:rPr lang="en-CA" dirty="0"/>
              <a:t>&lt; .0001), and abnormal distance-near relationship (</a:t>
            </a:r>
            <a:r>
              <a:rPr lang="en-CA" i="1" dirty="0"/>
              <a:t>P</a:t>
            </a:r>
          </a:p>
          <a:p>
            <a:r>
              <a:rPr lang="en-CA" dirty="0"/>
              <a:t>= .007) were associated with deterioration of accommodative </a:t>
            </a:r>
            <a:r>
              <a:rPr lang="en-CA" dirty="0" err="1"/>
              <a:t>esotropia</a:t>
            </a:r>
            <a:r>
              <a:rPr lang="en-CA" dirty="0"/>
              <a:t>. </a:t>
            </a:r>
            <a:endParaRPr lang="en-CA" dirty="0" smtClean="0"/>
          </a:p>
          <a:p>
            <a:r>
              <a:rPr lang="en-CA" dirty="0" smtClean="0"/>
              <a:t>Of </a:t>
            </a:r>
            <a:r>
              <a:rPr lang="en-CA" dirty="0"/>
              <a:t>51 patients with an intermittent abnormal </a:t>
            </a:r>
            <a:r>
              <a:rPr lang="en-CA" dirty="0" smtClean="0"/>
              <a:t>distance-near relationship</a:t>
            </a:r>
            <a:r>
              <a:rPr lang="en-CA" dirty="0"/>
              <a:t>, 19 (37%) had increased </a:t>
            </a:r>
            <a:r>
              <a:rPr lang="en-CA" dirty="0" err="1"/>
              <a:t>hypermetropia</a:t>
            </a:r>
            <a:r>
              <a:rPr lang="en-CA" dirty="0"/>
              <a:t> on </a:t>
            </a:r>
            <a:r>
              <a:rPr lang="en-CA" dirty="0" err="1"/>
              <a:t>cycloplegic</a:t>
            </a:r>
            <a:r>
              <a:rPr lang="en-CA" dirty="0"/>
              <a:t> refraction, and prescription of the increased correction </a:t>
            </a:r>
            <a:r>
              <a:rPr lang="en-CA" dirty="0" smtClean="0"/>
              <a:t>normalized the </a:t>
            </a:r>
            <a:r>
              <a:rPr lang="en-CA" dirty="0"/>
              <a:t>distance-near relationship</a:t>
            </a:r>
            <a:r>
              <a:rPr lang="en-CA" dirty="0" smtClean="0"/>
              <a:t>.</a:t>
            </a:r>
          </a:p>
          <a:p>
            <a:r>
              <a:rPr lang="en-CA" dirty="0"/>
              <a:t>Aggressive </a:t>
            </a:r>
            <a:r>
              <a:rPr lang="en-CA" dirty="0" err="1"/>
              <a:t>undercorrection</a:t>
            </a:r>
            <a:r>
              <a:rPr lang="en-CA" dirty="0"/>
              <a:t> of </a:t>
            </a:r>
            <a:r>
              <a:rPr lang="en-CA" dirty="0" err="1"/>
              <a:t>hypermetropia</a:t>
            </a:r>
            <a:r>
              <a:rPr lang="en-CA" dirty="0"/>
              <a:t> should be pursued carefully, </a:t>
            </a:r>
            <a:r>
              <a:rPr lang="en-CA" dirty="0" smtClean="0"/>
              <a:t>because the </a:t>
            </a:r>
            <a:r>
              <a:rPr lang="en-CA" dirty="0"/>
              <a:t>risk may outweigh the potential advantages.</a:t>
            </a:r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Refractive Options- Bifocals?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8000" y="6332974"/>
            <a:ext cx="6400800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i="1" dirty="0" smtClean="0"/>
              <a:t>Black BC. Trans </a:t>
            </a:r>
            <a:r>
              <a:rPr lang="en-CA" i="1" dirty="0"/>
              <a:t>Am </a:t>
            </a:r>
            <a:r>
              <a:rPr lang="en-CA" i="1" dirty="0" err="1"/>
              <a:t>Ophthalmol</a:t>
            </a:r>
            <a:r>
              <a:rPr lang="en-CA" i="1" dirty="0"/>
              <a:t> </a:t>
            </a:r>
            <a:r>
              <a:rPr lang="en-CA" i="1" dirty="0" err="1"/>
              <a:t>Soc</a:t>
            </a:r>
            <a:r>
              <a:rPr lang="en-CA" i="1" dirty="0"/>
              <a:t> 2006;104:303-321</a:t>
            </a:r>
            <a:endParaRPr lang="en-CA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161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 of studies looking into bifocal treatment .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 patient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Straight 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distance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Controlled and then lost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other form of 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esotropia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CA" dirty="0" smtClean="0"/>
              <a:t>Providing </a:t>
            </a:r>
            <a:r>
              <a:rPr lang="en-CA" dirty="0"/>
              <a:t>a near </a:t>
            </a:r>
            <a:r>
              <a:rPr lang="en-CA" dirty="0" smtClean="0"/>
              <a:t>add (+3.00) </a:t>
            </a:r>
            <a:r>
              <a:rPr lang="en-CA" dirty="0"/>
              <a:t>in clinic will result in </a:t>
            </a:r>
            <a:r>
              <a:rPr lang="en-CA" dirty="0" smtClean="0"/>
              <a:t>satisfactory ocular </a:t>
            </a:r>
            <a:r>
              <a:rPr lang="en-CA" dirty="0"/>
              <a:t>alignment only for a </a:t>
            </a:r>
            <a:r>
              <a:rPr lang="en-CA" dirty="0" smtClean="0"/>
              <a:t>proportion of </a:t>
            </a:r>
            <a:r>
              <a:rPr lang="en-CA" dirty="0"/>
              <a:t>patients with convergence </a:t>
            </a:r>
            <a:r>
              <a:rPr lang="en-CA" dirty="0" smtClean="0"/>
              <a:t>excess</a:t>
            </a:r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Refractive Options- Bifocals?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7119" y="6447116"/>
            <a:ext cx="4754880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err="1" smtClean="0"/>
              <a:t>Arnoldi</a:t>
            </a:r>
            <a:r>
              <a:rPr lang="en-CA" dirty="0" smtClean="0"/>
              <a:t> KA. Am </a:t>
            </a:r>
            <a:r>
              <a:rPr lang="en-CA" dirty="0" err="1" smtClean="0"/>
              <a:t>Orthop</a:t>
            </a:r>
            <a:r>
              <a:rPr lang="en-CA" dirty="0" smtClean="0"/>
              <a:t> J 1999; 49:37-47</a:t>
            </a:r>
            <a:endParaRPr lang="en-CA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446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Wait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Single Vision Lens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Bifocals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Surgery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What’s next?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108960" y="4754880"/>
            <a:ext cx="6116320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n>
                  <a:solidFill>
                    <a:schemeClr val="bg1"/>
                  </a:solidFill>
                </a:ln>
              </a:rPr>
              <a:t>Evidence Based management</a:t>
            </a:r>
          </a:p>
        </p:txBody>
      </p:sp>
      <p:sp>
        <p:nvSpPr>
          <p:cNvPr id="5" name="Down Arrow 4"/>
          <p:cNvSpPr/>
          <p:nvPr/>
        </p:nvSpPr>
        <p:spPr>
          <a:xfrm>
            <a:off x="6096000" y="5851843"/>
            <a:ext cx="690880" cy="65024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01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Accommodative </a:t>
            </a:r>
            <a:r>
              <a:rPr lang="en-CA" dirty="0" err="1" smtClean="0"/>
              <a:t>Esotropia</a:t>
            </a:r>
            <a:r>
              <a:rPr lang="en-CA" dirty="0" smtClean="0"/>
              <a:t> with </a:t>
            </a:r>
            <a:r>
              <a:rPr lang="en-CA" b="1" dirty="0" smtClean="0"/>
              <a:t>Near- Distance Disparity </a:t>
            </a:r>
          </a:p>
          <a:p>
            <a:pPr lvl="1"/>
            <a:r>
              <a:rPr lang="en-CA" sz="2800" b="1" dirty="0" smtClean="0"/>
              <a:t>Near Angle &gt; Distance</a:t>
            </a:r>
            <a:r>
              <a:rPr lang="en-CA" sz="2800" dirty="0" smtClean="0"/>
              <a:t> </a:t>
            </a:r>
          </a:p>
          <a:p>
            <a:pPr lvl="1"/>
            <a:r>
              <a:rPr lang="en-CA" sz="2800" b="1" dirty="0" smtClean="0"/>
              <a:t>8-10 PD </a:t>
            </a:r>
            <a:r>
              <a:rPr lang="en-CA" sz="2800" dirty="0" smtClean="0"/>
              <a:t>difference or more</a:t>
            </a:r>
          </a:p>
          <a:p>
            <a:pPr lvl="1"/>
            <a:r>
              <a:rPr lang="en-CA" sz="2800" dirty="0" smtClean="0"/>
              <a:t>Full </a:t>
            </a:r>
            <a:r>
              <a:rPr lang="en-CA" sz="2800" dirty="0" err="1"/>
              <a:t>hypermetropic</a:t>
            </a:r>
            <a:r>
              <a:rPr lang="en-CA" sz="2800" dirty="0"/>
              <a:t> correction </a:t>
            </a:r>
            <a:endParaRPr lang="en-CA" sz="2800" dirty="0" smtClean="0"/>
          </a:p>
          <a:p>
            <a:pPr marL="514350" indent="-514350">
              <a:buFont typeface="+mj-lt"/>
              <a:buAutoNum type="arabicPeriod" startAt="2"/>
            </a:pPr>
            <a:endParaRPr lang="en-CA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CA" b="1" dirty="0" err="1" smtClean="0"/>
              <a:t>Orthophoric</a:t>
            </a:r>
            <a:r>
              <a:rPr lang="en-CA" b="1" dirty="0" smtClean="0"/>
              <a:t> for distance</a:t>
            </a:r>
            <a:r>
              <a:rPr lang="en-CA" dirty="0" smtClean="0"/>
              <a:t>(or </a:t>
            </a:r>
            <a:r>
              <a:rPr lang="en-CA" dirty="0"/>
              <a:t>have a well controlled esophoria)  but are </a:t>
            </a:r>
            <a:r>
              <a:rPr lang="en-CA" dirty="0" err="1"/>
              <a:t>esotropic</a:t>
            </a:r>
            <a:r>
              <a:rPr lang="en-CA" dirty="0"/>
              <a:t> for near. </a:t>
            </a:r>
            <a:endParaRPr lang="en-CA" dirty="0" smtClean="0"/>
          </a:p>
          <a:p>
            <a:endParaRPr lang="en-US" dirty="0" smtClean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Definition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68160" y="6380480"/>
            <a:ext cx="4754880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A J Vivian, C J Lyons, J </a:t>
            </a:r>
            <a:r>
              <a:rPr lang="en-CA" dirty="0" smtClean="0"/>
              <a:t>Burke BJO 2012</a:t>
            </a:r>
            <a:endParaRPr lang="en-CA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74" y="0"/>
            <a:ext cx="826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Convergence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eXcess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3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The definition of the AC/A ratio </a:t>
            </a:r>
            <a:r>
              <a:rPr lang="en-CA" b="1" dirty="0" smtClean="0"/>
              <a:t>itself</a:t>
            </a:r>
          </a:p>
          <a:p>
            <a:r>
              <a:rPr lang="en-CA" dirty="0"/>
              <a:t>Near- Distance Disparity </a:t>
            </a:r>
            <a:endParaRPr lang="en-CA" dirty="0" smtClean="0"/>
          </a:p>
          <a:p>
            <a:r>
              <a:rPr lang="en-CA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Gradient</a:t>
            </a:r>
          </a:p>
          <a:p>
            <a:r>
              <a:rPr lang="en-CA" dirty="0" err="1" smtClean="0">
                <a:ea typeface="Tahoma" panose="020B0604030504040204" pitchFamily="34" charset="0"/>
                <a:cs typeface="Tahoma" panose="020B0604030504040204" pitchFamily="34" charset="0"/>
              </a:rPr>
              <a:t>Heterophoric</a:t>
            </a:r>
            <a:endParaRPr lang="en-CA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Definition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68160" y="6380480"/>
            <a:ext cx="4754880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A J Vivian, C J Lyons, J </a:t>
            </a:r>
            <a:r>
              <a:rPr lang="en-CA" dirty="0" smtClean="0"/>
              <a:t>Burke BJO 2012</a:t>
            </a:r>
            <a:endParaRPr lang="en-CA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74" y="0"/>
            <a:ext cx="826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Convergence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eXcess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8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CA" b="1" dirty="0" smtClean="0"/>
              <a:t>Are </a:t>
            </a:r>
            <a:r>
              <a:rPr lang="en-CA" b="1" dirty="0"/>
              <a:t>bifocal glasses and surgery </a:t>
            </a:r>
            <a:r>
              <a:rPr lang="en-CA" b="1" dirty="0" smtClean="0"/>
              <a:t>equally effective </a:t>
            </a:r>
            <a:r>
              <a:rPr lang="en-CA" b="1" dirty="0"/>
              <a:t>in terms of sensory outcome</a:t>
            </a:r>
            <a:r>
              <a:rPr lang="en-CA" b="1" dirty="0" smtClean="0"/>
              <a:t>?</a:t>
            </a:r>
          </a:p>
          <a:p>
            <a:r>
              <a:rPr lang="en-CA" dirty="0" smtClean="0"/>
              <a:t>Surgery can be very effective in eliminating the need for bifocals </a:t>
            </a:r>
            <a:r>
              <a:rPr lang="en-CA" dirty="0"/>
              <a:t>or </a:t>
            </a:r>
            <a:r>
              <a:rPr lang="en-CA" dirty="0" smtClean="0"/>
              <a:t>even eliminating the need for glasses </a:t>
            </a:r>
            <a:r>
              <a:rPr lang="en-CA" dirty="0"/>
              <a:t>entirely in eight of 16 (50%) patients</a:t>
            </a:r>
            <a:r>
              <a:rPr lang="en-CA" dirty="0" smtClean="0"/>
              <a:t>.</a:t>
            </a:r>
          </a:p>
          <a:p>
            <a:r>
              <a:rPr lang="en-CA" dirty="0" smtClean="0"/>
              <a:t>But five </a:t>
            </a:r>
            <a:r>
              <a:rPr lang="en-CA" dirty="0"/>
              <a:t>patients (31%) required two </a:t>
            </a:r>
            <a:r>
              <a:rPr lang="en-CA" dirty="0" smtClean="0"/>
              <a:t>surgeries</a:t>
            </a:r>
          </a:p>
          <a:p>
            <a:endParaRPr lang="en-CA" dirty="0" smtClean="0"/>
          </a:p>
          <a:p>
            <a:endParaRPr lang="en-US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Discussion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51036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Controversy in the management of convergence excess </a:t>
            </a:r>
            <a:r>
              <a:rPr lang="en-CA" b="1" dirty="0" err="1">
                <a:solidFill>
                  <a:schemeClr val="tx2"/>
                </a:solidFill>
              </a:rPr>
              <a:t>esotropia</a:t>
            </a:r>
            <a:r>
              <a:rPr lang="en-CA" b="1" dirty="0">
                <a:solidFill>
                  <a:schemeClr val="tx2"/>
                </a:solidFill>
              </a:rPr>
              <a:t>.</a:t>
            </a:r>
          </a:p>
          <a:p>
            <a:r>
              <a:rPr lang="en-CA" dirty="0">
                <a:solidFill>
                  <a:schemeClr val="tx2"/>
                </a:solidFill>
              </a:rPr>
              <a:t>Vivian AJ, Lyons CJ, Burke J. Br J </a:t>
            </a:r>
            <a:r>
              <a:rPr lang="en-CA" dirty="0" err="1">
                <a:solidFill>
                  <a:schemeClr val="tx2"/>
                </a:solidFill>
              </a:rPr>
              <a:t>Ophthalmol</a:t>
            </a:r>
            <a:r>
              <a:rPr lang="en-CA" dirty="0">
                <a:solidFill>
                  <a:schemeClr val="tx2"/>
                </a:solidFill>
              </a:rPr>
              <a:t>. 2002 Aug;86(8):923-9</a:t>
            </a:r>
            <a:r>
              <a:rPr lang="en-CA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CA" dirty="0" err="1">
                <a:solidFill>
                  <a:schemeClr val="tx2"/>
                </a:solidFill>
              </a:rPr>
              <a:t>Leuder</a:t>
            </a:r>
            <a:r>
              <a:rPr lang="en-CA" dirty="0">
                <a:solidFill>
                  <a:schemeClr val="tx2"/>
                </a:solidFill>
              </a:rPr>
              <a:t> GT, Norman AA. </a:t>
            </a:r>
            <a:r>
              <a:rPr lang="en-CA" i="1" dirty="0" smtClean="0">
                <a:solidFill>
                  <a:schemeClr val="tx2"/>
                </a:solidFill>
              </a:rPr>
              <a:t>Am </a:t>
            </a:r>
            <a:r>
              <a:rPr lang="en-CA" i="1" dirty="0">
                <a:solidFill>
                  <a:schemeClr val="tx2"/>
                </a:solidFill>
              </a:rPr>
              <a:t>J </a:t>
            </a:r>
            <a:r>
              <a:rPr lang="en-CA" i="1" dirty="0" err="1" smtClean="0">
                <a:solidFill>
                  <a:schemeClr val="tx2"/>
                </a:solidFill>
              </a:rPr>
              <a:t>Ophthalmol</a:t>
            </a:r>
            <a:r>
              <a:rPr lang="en-CA" i="1" dirty="0" smtClean="0">
                <a:solidFill>
                  <a:schemeClr val="tx2"/>
                </a:solidFill>
              </a:rPr>
              <a:t>. </a:t>
            </a:r>
            <a:r>
              <a:rPr lang="en-CA" dirty="0" smtClean="0">
                <a:solidFill>
                  <a:schemeClr val="tx2"/>
                </a:solidFill>
              </a:rPr>
              <a:t>2006;142:632–635</a:t>
            </a:r>
            <a:r>
              <a:rPr lang="en-CA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5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CA" b="1" dirty="0" smtClean="0"/>
              <a:t>High AC/A is an obstacle to motor fusion (4^ Base-out test)</a:t>
            </a:r>
          </a:p>
          <a:p>
            <a:r>
              <a:rPr lang="en-CA" dirty="0" smtClean="0"/>
              <a:t>but does not have a detrimental effect on stereopsis</a:t>
            </a:r>
          </a:p>
          <a:p>
            <a:r>
              <a:rPr lang="en-CA" dirty="0" smtClean="0"/>
              <a:t> when Accommodative ET is successfully </a:t>
            </a:r>
            <a:r>
              <a:rPr lang="en-CA" dirty="0"/>
              <a:t>realigned </a:t>
            </a:r>
            <a:r>
              <a:rPr lang="en-CA" dirty="0" smtClean="0"/>
              <a:t>with spectacles </a:t>
            </a:r>
            <a:r>
              <a:rPr lang="en-CA" dirty="0"/>
              <a:t>only or with spectacles and surgery</a:t>
            </a:r>
            <a:endParaRPr lang="en-US" sz="28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Definition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5044" y="6216433"/>
            <a:ext cx="4754880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Sherry L. Fawcett, </a:t>
            </a:r>
            <a:r>
              <a:rPr lang="en-CA" dirty="0" smtClean="0"/>
              <a:t>and </a:t>
            </a:r>
            <a:r>
              <a:rPr lang="en-CA" dirty="0"/>
              <a:t>Eileen E. Birch, J AAPOS 2003;7:256 –262)</a:t>
            </a:r>
            <a:endParaRPr lang="en-CA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74" y="0"/>
            <a:ext cx="826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Convergence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eXcess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8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V="1">
            <a:off x="664074" y="3837401"/>
            <a:ext cx="11527925" cy="30205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893BC">
                  <a:lumMod val="45000"/>
                  <a:lumOff val="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612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4351338"/>
          </a:xfrm>
        </p:spPr>
        <p:txBody>
          <a:bodyPr>
            <a:normAutofit/>
          </a:bodyPr>
          <a:lstStyle/>
          <a:p>
            <a:r>
              <a:rPr lang="en-CA" b="1" dirty="0" err="1" smtClean="0"/>
              <a:t>Undercorrected</a:t>
            </a:r>
            <a:r>
              <a:rPr lang="en-CA" b="1" dirty="0" smtClean="0"/>
              <a:t> </a:t>
            </a:r>
            <a:r>
              <a:rPr lang="en-CA" b="1" dirty="0" err="1" smtClean="0"/>
              <a:t>hypermetropia</a:t>
            </a:r>
            <a:r>
              <a:rPr lang="en-CA" b="1" dirty="0"/>
              <a:t>. </a:t>
            </a:r>
            <a:endParaRPr lang="en-CA" b="1" dirty="0" smtClean="0"/>
          </a:p>
          <a:p>
            <a:r>
              <a:rPr lang="en-CA" dirty="0" smtClean="0"/>
              <a:t>Bifocals </a:t>
            </a:r>
            <a:r>
              <a:rPr lang="en-CA" dirty="0"/>
              <a:t>can be prescribed in </a:t>
            </a:r>
            <a:r>
              <a:rPr lang="en-CA" dirty="0" smtClean="0"/>
              <a:t>one of                                    two ways: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as </a:t>
            </a:r>
            <a:r>
              <a:rPr lang="en-CA" dirty="0"/>
              <a:t>+3.00 add for all </a:t>
            </a:r>
            <a:r>
              <a:rPr lang="en-CA" dirty="0" smtClean="0"/>
              <a:t>patients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the smallest amount of </a:t>
            </a:r>
            <a:r>
              <a:rPr lang="en-CA" dirty="0" smtClean="0"/>
              <a:t>add which </a:t>
            </a:r>
            <a:r>
              <a:rPr lang="en-CA" dirty="0"/>
              <a:t>controls the near deviation, up to a </a:t>
            </a:r>
            <a:r>
              <a:rPr lang="en-CA" dirty="0" smtClean="0"/>
              <a:t>power of </a:t>
            </a:r>
            <a:r>
              <a:rPr lang="en-CA" dirty="0"/>
              <a:t>+3.5 DS</a:t>
            </a:r>
            <a:r>
              <a:rPr lang="en-CA" dirty="0" smtClean="0"/>
              <a:t>.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Refractive Options- Bifocals?</a:t>
            </a:r>
            <a:endParaRPr lang="en-US" dirty="0"/>
          </a:p>
        </p:txBody>
      </p:sp>
      <p:sp>
        <p:nvSpPr>
          <p:cNvPr id="7" name="TextBox 13"/>
          <p:cNvSpPr txBox="1"/>
          <p:nvPr/>
        </p:nvSpPr>
        <p:spPr>
          <a:xfrm>
            <a:off x="-5785854" y="29691463"/>
            <a:ext cx="14189271" cy="1047919"/>
          </a:xfrm>
          <a:prstGeom prst="rect">
            <a:avLst/>
          </a:prstGeom>
          <a:noFill/>
        </p:spPr>
        <p:txBody>
          <a:bodyPr wrap="square" lIns="550103" tIns="275052" rIns="550103" bIns="275052" rtlCol="0">
            <a:spAutoFit/>
          </a:bodyPr>
          <a:lstStyle/>
          <a:p>
            <a:pPr>
              <a:tabLst>
                <a:tab pos="1375258" algn="l"/>
              </a:tabLst>
            </a:pPr>
            <a:r>
              <a:rPr lang="en-US" alt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the authors have any financial disclosures to make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5657671"/>
            <a:ext cx="5847882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Pratt-Johnson JA, </a:t>
            </a:r>
            <a:r>
              <a:rPr lang="en-CA" dirty="0" err="1"/>
              <a:t>Tillson</a:t>
            </a:r>
            <a:r>
              <a:rPr lang="en-CA" dirty="0"/>
              <a:t> G. </a:t>
            </a:r>
            <a:r>
              <a:rPr lang="en-CA" dirty="0" smtClean="0"/>
              <a:t>J</a:t>
            </a:r>
            <a:endParaRPr lang="en-CA" dirty="0"/>
          </a:p>
          <a:p>
            <a:r>
              <a:rPr lang="en-CA" dirty="0" err="1"/>
              <a:t>Pediatr</a:t>
            </a:r>
            <a:r>
              <a:rPr lang="en-CA" dirty="0"/>
              <a:t> </a:t>
            </a:r>
            <a:r>
              <a:rPr lang="en-CA" dirty="0" err="1"/>
              <a:t>Ophthalmol</a:t>
            </a:r>
            <a:r>
              <a:rPr lang="en-CA" dirty="0"/>
              <a:t> Strabismus </a:t>
            </a:r>
            <a:r>
              <a:rPr lang="en-CA" dirty="0" smtClean="0"/>
              <a:t>1985;22:238–41</a:t>
            </a:r>
          </a:p>
          <a:p>
            <a:r>
              <a:rPr lang="en-CA" dirty="0"/>
              <a:t>Von </a:t>
            </a:r>
            <a:r>
              <a:rPr lang="en-CA" dirty="0" err="1"/>
              <a:t>Noorden</a:t>
            </a:r>
            <a:r>
              <a:rPr lang="en-CA" dirty="0"/>
              <a:t> GK, Morris J, Edelman P. </a:t>
            </a:r>
            <a:r>
              <a:rPr lang="en-CA" dirty="0" smtClean="0"/>
              <a:t>Am</a:t>
            </a:r>
            <a:endParaRPr lang="en-CA" dirty="0"/>
          </a:p>
          <a:p>
            <a:r>
              <a:rPr lang="en-CA" dirty="0"/>
              <a:t>J </a:t>
            </a:r>
            <a:r>
              <a:rPr lang="en-CA" dirty="0" err="1"/>
              <a:t>Ophthalmol</a:t>
            </a:r>
            <a:r>
              <a:rPr lang="en-CA" dirty="0"/>
              <a:t> 1978;85:830–4.</a:t>
            </a:r>
            <a:endParaRPr lang="en-CA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505" t="54002" r="53206" b="16393"/>
          <a:stretch/>
        </p:blipFill>
        <p:spPr>
          <a:xfrm>
            <a:off x="8193506" y="1764817"/>
            <a:ext cx="3160294" cy="21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3017</Words>
  <Application>Microsoft Office PowerPoint</Application>
  <PresentationFormat>Widescreen</PresentationFormat>
  <Paragraphs>408</Paragraphs>
  <Slides>36</Slides>
  <Notes>34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Century Gothic</vt:lpstr>
      <vt:lpstr>Georgia</vt:lpstr>
      <vt:lpstr>Tahoma</vt:lpstr>
      <vt:lpstr>Times New Roman</vt:lpstr>
      <vt:lpstr>Trebuchet MS</vt:lpstr>
      <vt:lpstr>Wingdings</vt:lpstr>
      <vt:lpstr>Presentation level design</vt:lpstr>
      <vt:lpstr>Controversies in Convergence Excess Accomodative Esotropia Management</vt:lpstr>
      <vt:lpstr>2.5 y/o healthy girl</vt:lpstr>
      <vt:lpstr>2.5 y/o healthy girl</vt:lpstr>
      <vt:lpstr>What’s next?</vt:lpstr>
      <vt:lpstr>Definition</vt:lpstr>
      <vt:lpstr>Definition</vt:lpstr>
      <vt:lpstr>Discussion</vt:lpstr>
      <vt:lpstr>Definition</vt:lpstr>
      <vt:lpstr>Refractive Options- Bifocals?</vt:lpstr>
      <vt:lpstr>Refractive Options- Bifocals?</vt:lpstr>
      <vt:lpstr>Surgical Options</vt:lpstr>
      <vt:lpstr>Surgical Options</vt:lpstr>
      <vt:lpstr>Surgical Options- Studies Limitations</vt:lpstr>
      <vt:lpstr>Surgical Options</vt:lpstr>
      <vt:lpstr>Surgical Options</vt:lpstr>
      <vt:lpstr>Augmented BMRR</vt:lpstr>
      <vt:lpstr>Augmented BMRR</vt:lpstr>
      <vt:lpstr>PAT (Prism Adaptation Test) Augmented BMRR</vt:lpstr>
      <vt:lpstr>Insertion Slanting Strabismus Surgical Procedures</vt:lpstr>
      <vt:lpstr>Posterior Fixation Sutures</vt:lpstr>
      <vt:lpstr>Posterior Fixation Sutures</vt:lpstr>
      <vt:lpstr>Posterior Fixation Sutures+ BMRR</vt:lpstr>
      <vt:lpstr>Surgical Options-Pulley Sutures</vt:lpstr>
      <vt:lpstr>Surgical Options-Pulley Sutures</vt:lpstr>
      <vt:lpstr>Surgical Options-Pulley Sutures</vt:lpstr>
      <vt:lpstr>Surgical Options-Pulley Sutures</vt:lpstr>
      <vt:lpstr>Surgical Options-Pulley Sutures</vt:lpstr>
      <vt:lpstr>2.5 y/o healthy girl</vt:lpstr>
      <vt:lpstr>End</vt:lpstr>
      <vt:lpstr>Definitions</vt:lpstr>
      <vt:lpstr>Augmented BMRR</vt:lpstr>
      <vt:lpstr>Combined resection and recession of the medial rectus muscle???</vt:lpstr>
      <vt:lpstr>Refractive Surgery to correct for Accommodative ET</vt:lpstr>
      <vt:lpstr>How to assess accommodation range?</vt:lpstr>
      <vt:lpstr>Refractive Options- Bifocals?</vt:lpstr>
      <vt:lpstr>Refractive Options- Bifocals?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2016-05-19T02:51:56Z</dcterms:created>
  <dcterms:modified xsi:type="dcterms:W3CDTF">2016-07-29T11:34:20Z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