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77879" autoAdjust="0"/>
  </p:normalViewPr>
  <p:slideViewPr>
    <p:cSldViewPr snapToGrid="0" showGuides="1">
      <p:cViewPr varScale="1">
        <p:scale>
          <a:sx n="83" d="100"/>
          <a:sy n="83" d="100"/>
        </p:scale>
        <p:origin x="130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4933-1BF7-46CA-A643-C9EF20475EBD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9A16-48B3-4CDE-AFD9-04C7CB5FA7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19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Only read PD line, and “other issues as listed”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39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37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2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weeks R gaze: shows small version and duction deficit c/w  some effect of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botox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RLR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I hope to see a larger version and duction deficit by week 2 to show that the RLR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botox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hit the target, but some deficit shows some effect, and was consistent with her improved symptoms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72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“Medications as listed”</a:t>
            </a:r>
          </a:p>
          <a:p>
            <a:endParaRPr lang="en-AU" dirty="0"/>
          </a:p>
          <a:p>
            <a:r>
              <a:rPr lang="en-AU"/>
              <a:t>Rasagiline </a:t>
            </a:r>
            <a:r>
              <a:rPr lang="en-AU" dirty="0"/>
              <a:t>(MAOI)</a:t>
            </a:r>
          </a:p>
          <a:p>
            <a:r>
              <a:rPr lang="en-AU" dirty="0" err="1"/>
              <a:t>Madopar</a:t>
            </a:r>
            <a:r>
              <a:rPr lang="en-AU" dirty="0"/>
              <a:t> (precursor of dopamine + peripherally acting DOPA decarboxylase inhibitor)</a:t>
            </a:r>
          </a:p>
          <a:p>
            <a:r>
              <a:rPr lang="en-AU" dirty="0"/>
              <a:t>Pramipexole / SIFROL (non-ergoline dopamine agonist)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18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“On examination, the main findings were exotropia on cover test, distance….”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05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Patients with PD can have several visual problems, as summarised in this 2004 Neurology paper.</a:t>
            </a:r>
          </a:p>
          <a:p>
            <a:r>
              <a:rPr lang="en-AU" dirty="0"/>
              <a:t>Common symptoms include ocular surface irritation, and dry eye, hallucinations, blepharospasm, and decreased convergence amplitudes</a:t>
            </a:r>
          </a:p>
          <a:p>
            <a:endParaRPr lang="en-AU" dirty="0"/>
          </a:p>
          <a:p>
            <a:r>
              <a:rPr lang="en-AU" dirty="0"/>
              <a:t>Just read significant results (bold)</a:t>
            </a:r>
          </a:p>
          <a:p>
            <a:endParaRPr lang="en-AU" dirty="0"/>
          </a:p>
          <a:p>
            <a:r>
              <a:rPr lang="en-AU" dirty="0"/>
              <a:t>Paper info</a:t>
            </a:r>
          </a:p>
          <a:p>
            <a:r>
              <a:rPr lang="en-AU" dirty="0"/>
              <a:t>Recruited: Emory University Parkinson’s Disease and Movement Disorder </a:t>
            </a:r>
            <a:r>
              <a:rPr lang="en-AU" dirty="0" err="1"/>
              <a:t>Center</a:t>
            </a:r>
            <a:r>
              <a:rPr lang="en-AU" dirty="0"/>
              <a:t>.</a:t>
            </a:r>
          </a:p>
          <a:p>
            <a:r>
              <a:rPr lang="en-AU" dirty="0"/>
              <a:t>Excluded if: dementia, ocular disorder, (controls = no neurological disease)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59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Another paper reported the prevalence of convergence insufficiency was higher in participants with Parkinson’s Disease, compared to those without</a:t>
            </a:r>
          </a:p>
          <a:p>
            <a:endParaRPr lang="en-AU" dirty="0"/>
          </a:p>
          <a:p>
            <a:r>
              <a:rPr lang="en-AU" dirty="0"/>
              <a:t>Article</a:t>
            </a:r>
          </a:p>
          <a:p>
            <a:pPr marL="171450" indent="-171450">
              <a:buFontTx/>
              <a:buChar char="-"/>
            </a:pPr>
            <a:r>
              <a:rPr lang="en-AU" dirty="0"/>
              <a:t>Recruited participants with PD (n = 80) and without PD (n = 80) for exam and questionnaire</a:t>
            </a:r>
          </a:p>
          <a:p>
            <a:pPr marL="171450" indent="-171450">
              <a:buFontTx/>
              <a:buChar char="-"/>
            </a:pPr>
            <a:r>
              <a:rPr lang="en-AU" dirty="0"/>
              <a:t>Montreal, Canada</a:t>
            </a:r>
          </a:p>
          <a:p>
            <a:pPr marL="0" indent="0">
              <a:buFontTx/>
              <a:buNone/>
            </a:pPr>
            <a:r>
              <a:rPr lang="en-AU" dirty="0"/>
              <a:t>(I don’t have access to full text PDF)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34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Prism glasses – patient already had 20 PD, would require 32 for distance and 55 for near!</a:t>
            </a:r>
          </a:p>
          <a:p>
            <a:endParaRPr lang="en-AU" dirty="0"/>
          </a:p>
          <a:p>
            <a:r>
              <a:rPr lang="en-AU" dirty="0"/>
              <a:t>Surgery: Given history of </a:t>
            </a:r>
            <a:r>
              <a:rPr lang="en-AU" dirty="0" err="1"/>
              <a:t>bilat</a:t>
            </a:r>
            <a:r>
              <a:rPr lang="en-AU" dirty="0"/>
              <a:t> recurrent laryngeal n palsy, reviewed by her ENT specialist – risk of airway oedema, potentially stridor -&gt; re-opening of tracheostomy.</a:t>
            </a:r>
          </a:p>
          <a:p>
            <a:r>
              <a:rPr lang="en-AU" dirty="0"/>
              <a:t>Also consideration of pre-operative anticoagulation, given on Warfarin for Factor V Leiden</a:t>
            </a:r>
          </a:p>
          <a:p>
            <a:endParaRPr lang="en-AU" dirty="0"/>
          </a:p>
          <a:p>
            <a:r>
              <a:rPr lang="en-AU" dirty="0"/>
              <a:t>Botox: potential less invasive option although little published data available, and questions re: efficacy and duration of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86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</a:pPr>
            <a:r>
              <a:rPr lang="en-AU" u="none" dirty="0"/>
              <a:t>In terms of non-surgical management of CI, a Cochrane Review found there was </a:t>
            </a:r>
            <a:r>
              <a:rPr lang="en-AU" b="1" u="none" dirty="0"/>
              <a:t>almost no data on adults and the elderly</a:t>
            </a:r>
            <a:r>
              <a:rPr lang="en-AU" u="none" dirty="0"/>
              <a:t>, though there is some data for children.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u="sng" dirty="0"/>
              <a:t>In children</a:t>
            </a:r>
            <a:r>
              <a:rPr lang="en-AU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600" dirty="0"/>
              <a:t>Outpatient vision therapy/orthoptics more effective than home-based exercises or home-based computer vision therapy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600" dirty="0"/>
              <a:t>Base-in prism reading glasses no more effective than placebo</a:t>
            </a:r>
          </a:p>
          <a:p>
            <a:endParaRPr lang="en-AU" dirty="0"/>
          </a:p>
          <a:p>
            <a:r>
              <a:rPr lang="en-AU" dirty="0"/>
              <a:t>Surgical</a:t>
            </a:r>
          </a:p>
          <a:p>
            <a:r>
              <a:rPr lang="en-AU" dirty="0"/>
              <a:t>MR Resect – Choi paper</a:t>
            </a:r>
          </a:p>
          <a:p>
            <a:r>
              <a:rPr lang="en-AU" dirty="0"/>
              <a:t>? LR Recession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93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LR Botox injection: not many papers to quote – 3 papers</a:t>
            </a:r>
          </a:p>
          <a:p>
            <a:r>
              <a:rPr lang="en-AU" dirty="0"/>
              <a:t>1 Abstract presented at conference</a:t>
            </a:r>
          </a:p>
          <a:p>
            <a:pPr marL="171450" indent="-171450">
              <a:buFontTx/>
              <a:buChar char="-"/>
            </a:pPr>
            <a:r>
              <a:rPr lang="en-AU" dirty="0"/>
              <a:t>1 declined further Botox injections (9 followed-up)</a:t>
            </a:r>
          </a:p>
          <a:p>
            <a:pPr marL="171450" indent="-171450">
              <a:buFontTx/>
              <a:buChar char="-"/>
            </a:pPr>
            <a:r>
              <a:rPr lang="en-AU" dirty="0"/>
              <a:t>(No published quantification of effect / No evaluation of reading symptoms)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83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Results:</a:t>
            </a:r>
          </a:p>
          <a:p>
            <a:pPr marL="171450" indent="-171450">
              <a:buFontTx/>
              <a:buChar char="-"/>
            </a:pPr>
            <a:r>
              <a:rPr lang="en-AU" dirty="0"/>
              <a:t>Baseline: median near deviation 17 PD exophoria (range 10 – 25) exophoria. Distance 4 PD (0 – 10). All had reading sx</a:t>
            </a:r>
          </a:p>
          <a:p>
            <a:pPr marL="171450" indent="-171450">
              <a:buFontTx/>
              <a:buChar char="-"/>
            </a:pPr>
            <a:r>
              <a:rPr lang="en-AU" dirty="0"/>
              <a:t>1 month: median near 18 PD exo (range 15 eso to 18 exo). Distance 0 PD (30 eso to 15 exo). Reading: 7 improved, 1 changed</a:t>
            </a:r>
          </a:p>
          <a:p>
            <a:pPr marL="171450" indent="-171450">
              <a:buFontTx/>
              <a:buChar char="-"/>
            </a:pPr>
            <a:r>
              <a:rPr lang="en-AU" dirty="0"/>
              <a:t>6 months: median near 11 PD exo (16 eso to 30 exo). Distance 1 PD exo ( 25 eso to 12 exo). Reading: all improved</a:t>
            </a:r>
          </a:p>
          <a:p>
            <a:pPr marL="171450" indent="-171450">
              <a:buFontTx/>
              <a:buChar char="-"/>
            </a:pPr>
            <a:r>
              <a:rPr lang="en-AU" dirty="0"/>
              <a:t>12 months (4 patients): median near 9 PD exo (16 eso to 35 exo) = reduction of 3PD from baseline. Distance deviation 0 (16 eso to 8 exo) = reduction 1.5 PD from baseline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r>
              <a:rPr lang="en-AU" dirty="0"/>
              <a:t>Unsure re: extended effect. Theories</a:t>
            </a:r>
          </a:p>
          <a:p>
            <a:pPr marL="171450" indent="-171450">
              <a:buFontTx/>
              <a:buChar char="-"/>
            </a:pPr>
            <a:r>
              <a:rPr lang="en-AU" dirty="0"/>
              <a:t>Change to muscle sarcomere length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?caused by differential effect on orbital and global muscle fibres (less effect on global)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Prolonged effect in reading may be result of these changes in ANTAGONIST muscle, without effect on angle. Greater ANTAGONIST force</a:t>
            </a:r>
          </a:p>
          <a:p>
            <a:pPr marL="171450" indent="-171450">
              <a:buFontTx/>
              <a:buChar char="-"/>
            </a:pPr>
            <a:r>
              <a:rPr lang="en-AU" dirty="0"/>
              <a:t>Reduction in mitochondria in singly-innervate orbital muscle fibres, caused by Botox injection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 Increased fatigue of injected LR =&gt; improved convergence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A16-48B3-4CDE-AFD9-04C7CB5FA70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6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9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82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6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0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39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592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0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5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0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4CB744-BA6C-4369-B8C5-D24583FA22E1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BC7521-BB14-4A84-9D4E-77AFBEF4943B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6000" dirty="0"/>
              <a:t>“My reading glasses don’t help…” </a:t>
            </a:r>
            <a:br>
              <a:rPr lang="en-AU" sz="6000" dirty="0"/>
            </a:br>
            <a:r>
              <a:rPr lang="en-AU" sz="6000" dirty="0"/>
              <a:t>- a case of convergence insufficiency in Parkinson’s Disease</a:t>
            </a:r>
            <a:br>
              <a:rPr lang="en-AU" sz="6000" dirty="0"/>
            </a:br>
            <a:br>
              <a:rPr lang="en-AU" sz="6000" dirty="0"/>
            </a:br>
            <a:r>
              <a:rPr lang="en-AU" sz="3600" dirty="0"/>
              <a:t>OMC Alumni Presentation 20/3/17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Dr Damien Ling (HMO)</a:t>
            </a:r>
          </a:p>
          <a:p>
            <a:r>
              <a:rPr lang="en-AU" dirty="0"/>
              <a:t>Dr Lionel </a:t>
            </a:r>
            <a:r>
              <a:rPr lang="en-AU" dirty="0" err="1"/>
              <a:t>Kowal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7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– Management of CI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7978"/>
          </a:xfrm>
        </p:spPr>
        <p:txBody>
          <a:bodyPr/>
          <a:lstStyle/>
          <a:p>
            <a:r>
              <a:rPr lang="en-AU" dirty="0"/>
              <a:t>Botox injection to LR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AU" sz="1600" dirty="0"/>
              <a:t>Dawson E, Child C, Lee JP &amp; Adams GG. </a:t>
            </a:r>
            <a:r>
              <a:rPr lang="en-AU" sz="1600" b="1" dirty="0"/>
              <a:t>The use of botulinum toxin in the management of convergence insufficiency exotropia</a:t>
            </a:r>
            <a:r>
              <a:rPr lang="en-AU" sz="1600" dirty="0"/>
              <a:t>. J Am </a:t>
            </a:r>
            <a:r>
              <a:rPr lang="en-AU" sz="1600" dirty="0" err="1"/>
              <a:t>Assoc</a:t>
            </a:r>
            <a:r>
              <a:rPr lang="en-AU" sz="1600" dirty="0"/>
              <a:t> </a:t>
            </a:r>
            <a:r>
              <a:rPr lang="en-AU" sz="1600" dirty="0" err="1"/>
              <a:t>Pediatr</a:t>
            </a:r>
            <a:r>
              <a:rPr lang="en-AU" sz="1600" dirty="0"/>
              <a:t> </a:t>
            </a:r>
            <a:r>
              <a:rPr lang="en-AU" sz="1600" dirty="0" err="1"/>
              <a:t>Ophthalmol</a:t>
            </a:r>
            <a:r>
              <a:rPr lang="en-AU" sz="1600" dirty="0"/>
              <a:t> Strabismus (2012) 16: e13. (Poster Abstract)</a:t>
            </a:r>
          </a:p>
          <a:p>
            <a:pPr lvl="2"/>
            <a:r>
              <a:rPr lang="en-AU" sz="2000" dirty="0"/>
              <a:t>Retrospective analysis, 10 patients</a:t>
            </a:r>
          </a:p>
          <a:p>
            <a:pPr lvl="2"/>
            <a:r>
              <a:rPr lang="en-AU" sz="2000" dirty="0"/>
              <a:t>8 had improvement in symptoms after 2-3 weeks; symptoms returned 3 months to 6 years</a:t>
            </a:r>
          </a:p>
          <a:p>
            <a:pPr lvl="2"/>
            <a:r>
              <a:rPr lang="en-AU" sz="2000" dirty="0"/>
              <a:t>7 received maintenance injections (mean number of injections 4; range: 2 to 11)</a:t>
            </a:r>
            <a:br>
              <a:rPr lang="en-AU" dirty="0"/>
            </a:br>
            <a:endParaRPr lang="en-AU" dirty="0"/>
          </a:p>
          <a:p>
            <a:pPr lvl="2"/>
            <a:endParaRPr lang="en-AU" dirty="0"/>
          </a:p>
          <a:p>
            <a:pPr marL="544068" lvl="1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4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– Management of CI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95216" cy="4555066"/>
          </a:xfrm>
        </p:spPr>
        <p:txBody>
          <a:bodyPr>
            <a:normAutofit/>
          </a:bodyPr>
          <a:lstStyle/>
          <a:p>
            <a:r>
              <a:rPr lang="en-AU" dirty="0"/>
              <a:t>Botox injection to LR</a:t>
            </a:r>
          </a:p>
          <a:p>
            <a:pPr marL="544068" lvl="1" indent="-342900">
              <a:buFont typeface="+mj-lt"/>
              <a:buAutoNum type="arabicPeriod" startAt="2"/>
            </a:pPr>
            <a:r>
              <a:rPr lang="en-AU" sz="1600" dirty="0" err="1"/>
              <a:t>Saunte</a:t>
            </a:r>
            <a:r>
              <a:rPr lang="en-AU" sz="1600" dirty="0"/>
              <a:t> JP &amp; Holmes JM. </a:t>
            </a:r>
            <a:r>
              <a:rPr lang="en-AU" sz="1600" b="1" dirty="0"/>
              <a:t>Sustained improvement of reading symptoms following botulinum toxin A injection for convergence insufficiency</a:t>
            </a:r>
            <a:r>
              <a:rPr lang="en-AU" sz="1600" dirty="0"/>
              <a:t>. Strabismus. 2014 Sep;22(3):95-9. </a:t>
            </a:r>
          </a:p>
          <a:p>
            <a:pPr lvl="2"/>
            <a:r>
              <a:rPr lang="en-AU" sz="2000" dirty="0"/>
              <a:t>Retrospective analysis, 8 patients</a:t>
            </a:r>
          </a:p>
          <a:p>
            <a:pPr lvl="2"/>
            <a:r>
              <a:rPr lang="en-AU" sz="2000" dirty="0"/>
              <a:t>At 1 month, all patients had reduction of XT (median 9^, p=0.008). Reading improved in 7</a:t>
            </a:r>
          </a:p>
          <a:p>
            <a:pPr lvl="2"/>
            <a:r>
              <a:rPr lang="en-AU" sz="2000" dirty="0"/>
              <a:t>At 6 months, small reduction of XT persisted (median 4^, p=0.3), Reading improved in 8</a:t>
            </a:r>
            <a:endParaRPr lang="en-AU" dirty="0"/>
          </a:p>
          <a:p>
            <a:pPr lvl="3">
              <a:buClr>
                <a:srgbClr val="E48312"/>
              </a:buClr>
            </a:pPr>
            <a:r>
              <a:rPr lang="en-AU" dirty="0">
                <a:solidFill>
                  <a:srgbClr val="000000">
                    <a:lumMod val="75000"/>
                    <a:lumOff val="25000"/>
                  </a:srgbClr>
                </a:solidFill>
              </a:rPr>
              <a:t>Beyond the duration pharmacological effect</a:t>
            </a:r>
          </a:p>
          <a:p>
            <a:pPr lvl="2"/>
            <a:r>
              <a:rPr lang="en-AU" sz="2000" dirty="0"/>
              <a:t>Adverse events:</a:t>
            </a:r>
          </a:p>
          <a:p>
            <a:pPr lvl="3"/>
            <a:r>
              <a:rPr lang="en-AU" sz="2000" dirty="0"/>
              <a:t>2 patients developed moderate esodeviation greater at distance, resolved over months</a:t>
            </a:r>
          </a:p>
          <a:p>
            <a:pPr lvl="3"/>
            <a:r>
              <a:rPr lang="en-AU" sz="2000" dirty="0"/>
              <a:t>1 developed 2mm ptosis, resolved in 4 weeks</a:t>
            </a:r>
            <a:br>
              <a:rPr lang="en-AU" sz="2000" dirty="0"/>
            </a:br>
            <a:endParaRPr lang="en-AU" sz="2000" dirty="0"/>
          </a:p>
          <a:p>
            <a:pPr lvl="2"/>
            <a:r>
              <a:rPr lang="en-AU" sz="2000" dirty="0"/>
              <a:t>Subsequent correspondence with author (unpublished)</a:t>
            </a:r>
          </a:p>
          <a:p>
            <a:pPr lvl="3">
              <a:buClr>
                <a:srgbClr val="E48312"/>
              </a:buClr>
            </a:pPr>
            <a:r>
              <a:rPr lang="en-AU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Some patients have good effect with repeat injections every 4 – 12 months</a:t>
            </a:r>
          </a:p>
          <a:p>
            <a:pPr lvl="3">
              <a:buClr>
                <a:srgbClr val="E48312"/>
              </a:buClr>
            </a:pPr>
            <a:r>
              <a:rPr lang="en-AU" dirty="0">
                <a:solidFill>
                  <a:srgbClr val="000000">
                    <a:lumMod val="75000"/>
                    <a:lumOff val="25000"/>
                  </a:srgbClr>
                </a:solidFill>
              </a:rPr>
              <a:t>Others &lt;1 month – nil repeat injections</a:t>
            </a:r>
          </a:p>
          <a:p>
            <a:pPr lvl="3">
              <a:buClr>
                <a:srgbClr val="E48312"/>
              </a:buClr>
            </a:pPr>
            <a:endParaRPr lang="en-A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– Management of CI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4068" lvl="1" indent="-342900">
              <a:buFont typeface="+mj-lt"/>
              <a:buAutoNum type="arabicPeriod" startAt="3"/>
            </a:pPr>
            <a:r>
              <a:rPr lang="en-AU" sz="1600" dirty="0" err="1"/>
              <a:t>Saunte</a:t>
            </a:r>
            <a:r>
              <a:rPr lang="en-AU" sz="1600" dirty="0"/>
              <a:t> JP &amp; Christensen T. </a:t>
            </a:r>
            <a:r>
              <a:rPr lang="en-AU" sz="1600" b="1" dirty="0"/>
              <a:t>Improvement in reading symptoms following botulinum toxin A injection for convergence insufficiency type intermittent exotropia</a:t>
            </a:r>
            <a:r>
              <a:rPr lang="en-AU" sz="1600" dirty="0"/>
              <a:t>. Acta </a:t>
            </a:r>
            <a:r>
              <a:rPr lang="en-AU" sz="1600" dirty="0" err="1"/>
              <a:t>Ophthalmologica</a:t>
            </a:r>
            <a:r>
              <a:rPr lang="en-AU" sz="1600" dirty="0"/>
              <a:t>. 2015 Aug; 93(5) e391-e392</a:t>
            </a:r>
          </a:p>
          <a:p>
            <a:pPr lvl="2"/>
            <a:r>
              <a:rPr lang="en-AU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Retrospective analysis, 5 patients with CI type IXT</a:t>
            </a:r>
          </a:p>
          <a:p>
            <a:pPr lvl="2"/>
            <a:r>
              <a:rPr lang="en-AU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At 1 month, all patients had reduction of XT (median 30^, p=0.25). Reading improved 2 of 3</a:t>
            </a:r>
          </a:p>
          <a:p>
            <a:pPr lvl="2"/>
            <a:r>
              <a:rPr lang="en-AU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At 6 months, all maintained reduction of XT (median 23^, p=0.06). Reading improved 5</a:t>
            </a:r>
          </a:p>
          <a:p>
            <a:pPr lvl="2"/>
            <a:r>
              <a:rPr lang="en-AU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At 12 months, reading improved in 3 of 4 patients </a:t>
            </a:r>
          </a:p>
          <a:p>
            <a:pPr lvl="3"/>
            <a:r>
              <a:rPr lang="en-AU" dirty="0"/>
              <a:t>Beyond the duration pharmacological effect</a:t>
            </a:r>
            <a:endParaRPr lang="en-AU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07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September 2016 - Botox to RLR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 Significant improvement in diplopia and reading for 2/12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 Symptoms gradually returned to baseline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March 2017 – Repeat Botox to RLR</a:t>
            </a:r>
          </a:p>
          <a:p>
            <a:pPr lvl="1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>
                    <a:lumMod val="75000"/>
                    <a:lumOff val="25000"/>
                  </a:srgbClr>
                </a:solidFill>
              </a:rPr>
              <a:t> Follow-up pending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4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74887"/>
              </p:ext>
            </p:extLst>
          </p:nvPr>
        </p:nvGraphicFramePr>
        <p:xfrm>
          <a:off x="131568" y="1846263"/>
          <a:ext cx="11841151" cy="4416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645">
                  <a:extLst>
                    <a:ext uri="{9D8B030D-6E8A-4147-A177-3AD203B41FA5}">
                      <a16:colId xmlns:a16="http://schemas.microsoft.com/office/drawing/2014/main" val="798789069"/>
                    </a:ext>
                  </a:extLst>
                </a:gridCol>
                <a:gridCol w="5427419">
                  <a:extLst>
                    <a:ext uri="{9D8B030D-6E8A-4147-A177-3AD203B41FA5}">
                      <a16:colId xmlns:a16="http://schemas.microsoft.com/office/drawing/2014/main" val="2073479799"/>
                    </a:ext>
                  </a:extLst>
                </a:gridCol>
                <a:gridCol w="5269087">
                  <a:extLst>
                    <a:ext uri="{9D8B030D-6E8A-4147-A177-3AD203B41FA5}">
                      <a16:colId xmlns:a16="http://schemas.microsoft.com/office/drawing/2014/main" val="983232285"/>
                    </a:ext>
                  </a:extLst>
                </a:gridCol>
              </a:tblGrid>
              <a:tr h="39149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Right gaze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Primary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939096"/>
                  </a:ext>
                </a:extLst>
              </a:tr>
              <a:tr h="2012447">
                <a:tc>
                  <a:txBody>
                    <a:bodyPr/>
                    <a:lstStyle/>
                    <a:p>
                      <a:r>
                        <a:rPr lang="en-AU" dirty="0"/>
                        <a:t>1 week post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261304"/>
                  </a:ext>
                </a:extLst>
              </a:tr>
              <a:tr h="2012447">
                <a:tc>
                  <a:txBody>
                    <a:bodyPr/>
                    <a:lstStyle/>
                    <a:p>
                      <a:r>
                        <a:rPr lang="en-AU" dirty="0"/>
                        <a:t>2 weeks post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6196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7430"/>
          <a:stretch/>
        </p:blipFill>
        <p:spPr>
          <a:xfrm>
            <a:off x="6776162" y="2385007"/>
            <a:ext cx="5131165" cy="166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3147"/>
          <a:stretch/>
        </p:blipFill>
        <p:spPr>
          <a:xfrm>
            <a:off x="1341464" y="2385007"/>
            <a:ext cx="5290364" cy="169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476" r="2913" b="4240"/>
          <a:stretch/>
        </p:blipFill>
        <p:spPr>
          <a:xfrm>
            <a:off x="6776163" y="4503944"/>
            <a:ext cx="5136560" cy="1574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3324" r="4367" b="578"/>
          <a:stretch/>
        </p:blipFill>
        <p:spPr>
          <a:xfrm>
            <a:off x="1341464" y="4503945"/>
            <a:ext cx="5307564" cy="15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5467"/>
            <a:ext cx="10058400" cy="4647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Mrs A, 75F</a:t>
            </a:r>
          </a:p>
          <a:p>
            <a:pPr marL="0" indent="0">
              <a:buNone/>
            </a:pPr>
            <a:r>
              <a:rPr lang="en-AU" dirty="0" err="1"/>
              <a:t>PMHx</a:t>
            </a: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Parkinson’s Disease (dx 2006)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Thyroidectomy for MNG (2006)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Complicated by </a:t>
            </a:r>
            <a:r>
              <a:rPr lang="en-AU" dirty="0" err="1"/>
              <a:t>bilat</a:t>
            </a:r>
            <a:r>
              <a:rPr lang="en-AU" dirty="0"/>
              <a:t> recurrent laryngeal nerve palsies, required tracheostomy and laser arytenoidectomy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Left vocal cord recovered; right remains paralysed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Factor V Leiden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DVTs: R) 2005, L) 2011, R)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On life-long warfarin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T2DM (diet)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HTN, Chol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Hysterectomy (2001)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 err="1"/>
              <a:t>Bilat</a:t>
            </a:r>
            <a:r>
              <a:rPr lang="en-AU" sz="2000" dirty="0"/>
              <a:t> hip OA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Scoliosis</a:t>
            </a:r>
          </a:p>
        </p:txBody>
      </p:sp>
    </p:spTree>
    <p:extLst>
      <p:ext uri="{BB962C8B-B14F-4D97-AF65-F5344CB8AC3E}">
        <p14:creationId xmlns:p14="http://schemas.microsoft.com/office/powerpoint/2010/main" val="188734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Medications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err="1"/>
              <a:t>Rasagiline</a:t>
            </a:r>
            <a:r>
              <a:rPr lang="en-AU" dirty="0"/>
              <a:t> 1mg mane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err="1"/>
              <a:t>Madopar</a:t>
            </a:r>
            <a:r>
              <a:rPr lang="en-AU" dirty="0"/>
              <a:t> (levodopa/benserazide) 100mg/25mg x5/day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Pramipexole 1.5mg nocte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Thyroxine 100mcg mane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Warfarin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Vitamin D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err="1"/>
              <a:t>SHx</a:t>
            </a: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Lives in nursing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Retired nurse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721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Ocular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1. Long-standing 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Present as a teenager, worse in last 4-5 years</a:t>
            </a:r>
          </a:p>
          <a:p>
            <a:r>
              <a:rPr lang="en-AU" dirty="0"/>
              <a:t>2. Intermittent diplopia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Was rarely, now &gt;50% of the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Worse when tired, and when Parkinson’s medications wear off  </a:t>
            </a:r>
          </a:p>
          <a:p>
            <a:r>
              <a:rPr lang="en-AU" dirty="0"/>
              <a:t>3. Reading difficulty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Needs to close one eye or shake head</a:t>
            </a:r>
          </a:p>
          <a:p>
            <a:r>
              <a:rPr lang="en-AU" dirty="0"/>
              <a:t>4. Poor depth perception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42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VA R 6/12(</a:t>
            </a:r>
            <a:r>
              <a:rPr lang="en-AU" sz="2400" dirty="0" err="1"/>
              <a:t>gls</a:t>
            </a:r>
            <a:r>
              <a:rPr lang="en-AU" sz="2400" dirty="0"/>
              <a:t>)   L 6/9 (</a:t>
            </a:r>
            <a:r>
              <a:rPr lang="en-AU" sz="2400" dirty="0" err="1"/>
              <a:t>gls</a:t>
            </a:r>
            <a:r>
              <a:rPr lang="en-AU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Near: R N5   L N5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IOP R 8 L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Cover test: Distance XT 20^ to 38^ .  Near XT 40^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dirty="0"/>
              <a:t>(both resolve constant diplopia)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Ocular rotations MR -1 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Left fundus: intorted. Right fundus: extorted.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r>
              <a:rPr lang="en-AU" sz="2600" dirty="0"/>
              <a:t> </a:t>
            </a:r>
            <a:r>
              <a:rPr lang="en-AU" sz="2600" b="1" dirty="0"/>
              <a:t>Management Options?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56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Discussion – Visual Problems in PD</a:t>
            </a:r>
            <a:endParaRPr lang="en-AU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17427"/>
              </p:ext>
            </p:extLst>
          </p:nvPr>
        </p:nvGraphicFramePr>
        <p:xfrm>
          <a:off x="1096964" y="1817080"/>
          <a:ext cx="100584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748">
                  <a:extLst>
                    <a:ext uri="{9D8B030D-6E8A-4147-A177-3AD203B41FA5}">
                      <a16:colId xmlns:a16="http://schemas.microsoft.com/office/drawing/2014/main" val="1842288414"/>
                    </a:ext>
                  </a:extLst>
                </a:gridCol>
                <a:gridCol w="3210127">
                  <a:extLst>
                    <a:ext uri="{9D8B030D-6E8A-4147-A177-3AD203B41FA5}">
                      <a16:colId xmlns:a16="http://schemas.microsoft.com/office/drawing/2014/main" val="1215407995"/>
                    </a:ext>
                  </a:extLst>
                </a:gridCol>
                <a:gridCol w="2529192">
                  <a:extLst>
                    <a:ext uri="{9D8B030D-6E8A-4147-A177-3AD203B41FA5}">
                      <a16:colId xmlns:a16="http://schemas.microsoft.com/office/drawing/2014/main" val="3531303468"/>
                    </a:ext>
                  </a:extLst>
                </a:gridCol>
                <a:gridCol w="1262333">
                  <a:extLst>
                    <a:ext uri="{9D8B030D-6E8A-4147-A177-3AD203B41FA5}">
                      <a16:colId xmlns:a16="http://schemas.microsoft.com/office/drawing/2014/main" val="2898340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Parkinson’s Disease, n 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Controls, n =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4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Surface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19 (63.3)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9 (29.0)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0.007*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Diplopia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 (10.0)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 (3.2)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0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Difficulty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 (26.7)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 (9.7)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.106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Hallucinations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 (26.7)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0.002*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5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Blepharospasm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 (13.3)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0.002*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2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Dry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21 (70.0)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13 (41.9)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0.046*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0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/>
                        <a:t>Convergence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7 (23.3)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 (19.4)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AU" b="0" dirty="0"/>
                        <a:t>Decreased near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9 (30.0)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 (22.6)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4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AU" b="1" dirty="0"/>
                        <a:t>Decreased convergence amplitudes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24 (80.0)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 (25.8)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&lt;0.001*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191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6965" y="5755808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Values are no. (%).    * Statistically significant</a:t>
            </a:r>
          </a:p>
          <a:p>
            <a:r>
              <a:rPr lang="en-AU" i="1" dirty="0" err="1"/>
              <a:t>Biousse</a:t>
            </a:r>
            <a:r>
              <a:rPr lang="en-AU" i="1" dirty="0"/>
              <a:t> V. et al. </a:t>
            </a:r>
            <a:r>
              <a:rPr lang="en-AU" b="1" i="1" dirty="0"/>
              <a:t>Ophthalmologic features of Parkinson's disease</a:t>
            </a:r>
            <a:r>
              <a:rPr lang="en-AU" i="1" dirty="0"/>
              <a:t>. Neurology. 2004 Jan 27;62(2):177-80.</a:t>
            </a:r>
          </a:p>
        </p:txBody>
      </p:sp>
    </p:spTree>
    <p:extLst>
      <p:ext uri="{BB962C8B-B14F-4D97-AF65-F5344CB8AC3E}">
        <p14:creationId xmlns:p14="http://schemas.microsoft.com/office/powerpoint/2010/main" val="134840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– CI in PD – common and under-recognised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Prevalence</a:t>
            </a:r>
          </a:p>
          <a:p>
            <a:pPr lvl="1"/>
            <a:r>
              <a:rPr lang="en-AU" dirty="0"/>
              <a:t>43.8% of participants with PD had a clinical diagnosis of CI, vs 16.3% without PD (p &lt;0.001)</a:t>
            </a:r>
          </a:p>
          <a:p>
            <a:pPr lvl="2"/>
            <a:r>
              <a:rPr lang="en-AU" dirty="0"/>
              <a:t>Irving, E. L., </a:t>
            </a:r>
            <a:r>
              <a:rPr lang="en-AU" dirty="0" err="1"/>
              <a:t>Chriqui</a:t>
            </a:r>
            <a:r>
              <a:rPr lang="en-AU" dirty="0"/>
              <a:t>, E., Law, C., </a:t>
            </a:r>
            <a:r>
              <a:rPr lang="en-AU" dirty="0" err="1"/>
              <a:t>Kergoat</a:t>
            </a:r>
            <a:r>
              <a:rPr lang="en-AU" dirty="0"/>
              <a:t>, M.-J., Leclerc, B.-S., </a:t>
            </a:r>
            <a:r>
              <a:rPr lang="en-AU" dirty="0" err="1"/>
              <a:t>Panisset</a:t>
            </a:r>
            <a:r>
              <a:rPr lang="en-AU" dirty="0"/>
              <a:t>, M., </a:t>
            </a:r>
            <a:r>
              <a:rPr lang="en-AU" dirty="0" err="1"/>
              <a:t>Postuma</a:t>
            </a:r>
            <a:r>
              <a:rPr lang="en-AU" dirty="0"/>
              <a:t>, R. and </a:t>
            </a:r>
            <a:r>
              <a:rPr lang="en-AU" dirty="0" err="1"/>
              <a:t>Kergoat</a:t>
            </a:r>
            <a:r>
              <a:rPr lang="en-AU" dirty="0"/>
              <a:t>, H. (2016), Prevalence of Convergence Insufficiency in Parkinson's Disease. </a:t>
            </a:r>
            <a:r>
              <a:rPr lang="en-AU" dirty="0" err="1"/>
              <a:t>Movmnt</a:t>
            </a:r>
            <a:r>
              <a:rPr lang="en-AU" dirty="0"/>
              <a:t> </a:t>
            </a:r>
            <a:r>
              <a:rPr lang="en-AU" dirty="0" err="1"/>
              <a:t>Disords</a:t>
            </a:r>
            <a:r>
              <a:rPr lang="en-AU" dirty="0"/>
              <a:t> </a:t>
            </a:r>
            <a:r>
              <a:rPr lang="en-AU" dirty="0" err="1"/>
              <a:t>Clncl</a:t>
            </a:r>
            <a:r>
              <a:rPr lang="en-AU" dirty="0"/>
              <a:t> Practice. </a:t>
            </a:r>
            <a:r>
              <a:rPr lang="en-AU" dirty="0" err="1"/>
              <a:t>doi</a:t>
            </a:r>
            <a:r>
              <a:rPr lang="en-AU" dirty="0"/>
              <a:t>: 10.1002/mdc3.12453</a:t>
            </a:r>
          </a:p>
        </p:txBody>
      </p:sp>
    </p:spTree>
    <p:extLst>
      <p:ext uri="{BB962C8B-B14F-4D97-AF65-F5344CB8AC3E}">
        <p14:creationId xmlns:p14="http://schemas.microsoft.com/office/powerpoint/2010/main" val="69596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323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Base-in prism glasses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Patient already had 20^ BI in her glasses =&gt; persistent diplopia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Cover test: required extra 12^ BI for distance, and extra 35^ BI for near</a:t>
            </a:r>
            <a:br>
              <a:rPr lang="en-AU" dirty="0"/>
            </a:br>
            <a:r>
              <a:rPr lang="en-AU" dirty="0"/>
              <a:t>=&gt; Total required: </a:t>
            </a:r>
            <a:r>
              <a:rPr lang="en-AU" b="1" dirty="0"/>
              <a:t>32^</a:t>
            </a:r>
            <a:r>
              <a:rPr lang="en-AU" dirty="0"/>
              <a:t> </a:t>
            </a:r>
            <a:r>
              <a:rPr lang="en-AU" b="1" dirty="0"/>
              <a:t>distance</a:t>
            </a:r>
            <a:r>
              <a:rPr lang="en-AU" dirty="0"/>
              <a:t> and </a:t>
            </a:r>
            <a:r>
              <a:rPr lang="en-AU" b="1" dirty="0"/>
              <a:t>55^ near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 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High-risk for GA – previous airway issues, risk of oedema post-operatively with ETT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Patient anxious re: GA or LA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Botox to LR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?Efficacy / duration of effect</a:t>
            </a:r>
          </a:p>
        </p:txBody>
      </p:sp>
    </p:spTree>
    <p:extLst>
      <p:ext uri="{BB962C8B-B14F-4D97-AF65-F5344CB8AC3E}">
        <p14:creationId xmlns:p14="http://schemas.microsoft.com/office/powerpoint/2010/main" val="278830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– Management of CI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Non-surgical interventions </a:t>
            </a:r>
          </a:p>
          <a:p>
            <a:pPr marL="566928" lvl="3" indent="0">
              <a:buNone/>
            </a:pPr>
            <a:r>
              <a:rPr lang="en-AU" dirty="0" err="1"/>
              <a:t>Scheiman</a:t>
            </a:r>
            <a:r>
              <a:rPr lang="en-AU" dirty="0"/>
              <a:t> M, </a:t>
            </a:r>
            <a:r>
              <a:rPr lang="en-AU" dirty="0" err="1"/>
              <a:t>Gwiazda</a:t>
            </a:r>
            <a:r>
              <a:rPr lang="en-AU" dirty="0"/>
              <a:t> J, Li T. </a:t>
            </a:r>
            <a:r>
              <a:rPr lang="en-AU" b="1" dirty="0"/>
              <a:t>Non-surgical interventions for convergence insufficiency</a:t>
            </a:r>
            <a:r>
              <a:rPr lang="en-AU" dirty="0"/>
              <a:t>. Cochrane Database </a:t>
            </a:r>
            <a:r>
              <a:rPr lang="en-AU" dirty="0" err="1"/>
              <a:t>Syst</a:t>
            </a:r>
            <a:r>
              <a:rPr lang="en-AU" dirty="0"/>
              <a:t> Rev. 2011 Mar 16;(3):CD006768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u="sng" dirty="0"/>
              <a:t>In adults</a:t>
            </a:r>
            <a:r>
              <a:rPr lang="en-AU" dirty="0"/>
              <a:t>: effectiveness of interventions inconsistent. Only 1 trial at low-risk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Office-based vision therapy/orthoptics more effective than home-based exercises for improving clinical signs of CI, but does not improve symptoms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Surgical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Success rates vary from 18-92%</a:t>
            </a:r>
          </a:p>
          <a:p>
            <a:pPr lvl="1"/>
            <a:r>
              <a:rPr lang="en-AU" dirty="0"/>
              <a:t>MR resection(s) or LR recession(s)</a:t>
            </a:r>
          </a:p>
          <a:p>
            <a:pPr lvl="3"/>
            <a:r>
              <a:rPr lang="en-AU" dirty="0"/>
              <a:t>Choi DG &amp; Rosenbaum </a:t>
            </a:r>
            <a:r>
              <a:rPr lang="en-AU" b="1" dirty="0"/>
              <a:t>Medial Rectus Resection(s) with Adjustable Suture for Intermittent Exotropia of the Convergence Insufficiency Type</a:t>
            </a:r>
            <a:r>
              <a:rPr lang="en-AU" dirty="0"/>
              <a:t>. J AAPOS 2001;5:13-7. </a:t>
            </a:r>
          </a:p>
          <a:p>
            <a:pPr lvl="4"/>
            <a:r>
              <a:rPr lang="en-AU" sz="1800" dirty="0"/>
              <a:t>Retrospective study of 21 patients, follow-up 6 to 24 months (mean: 9.1)</a:t>
            </a:r>
          </a:p>
          <a:p>
            <a:pPr lvl="4"/>
            <a:r>
              <a:rPr lang="en-AU" sz="1800" dirty="0"/>
              <a:t>Reduced mean near exodeviation from 25.7^ to 3^ and distance from 11.4^ to -2^.</a:t>
            </a:r>
          </a:p>
          <a:p>
            <a:pPr lvl="4"/>
            <a:r>
              <a:rPr lang="en-AU" sz="1800" dirty="0"/>
              <a:t>Mean near-distance difference collapsed from 14.3^ pre-op to 5^ post-op</a:t>
            </a:r>
          </a:p>
          <a:p>
            <a:pPr lvl="4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8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1503</TotalTime>
  <Words>1657</Words>
  <Application>Microsoft Office PowerPoint</Application>
  <PresentationFormat>Widescreen</PresentationFormat>
  <Paragraphs>222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“My reading glasses don’t help…”  - a case of convergence insufficiency in Parkinson’s Disease  OMC Alumni Presentation 20/3/17</vt:lpstr>
      <vt:lpstr>Case Overview</vt:lpstr>
      <vt:lpstr>Case Overview</vt:lpstr>
      <vt:lpstr>Ocular Issues</vt:lpstr>
      <vt:lpstr>Examination</vt:lpstr>
      <vt:lpstr>Discussion – Visual Problems in PD</vt:lpstr>
      <vt:lpstr>Discussion – CI in PD – common and under-recognised</vt:lpstr>
      <vt:lpstr>Management Options</vt:lpstr>
      <vt:lpstr>Discussion – Management of CI in adults</vt:lpstr>
      <vt:lpstr>Discussion – Management of CI in adults</vt:lpstr>
      <vt:lpstr>Discussion – Management of CI in adults</vt:lpstr>
      <vt:lpstr>Discussion – Management of CI in adults</vt:lpstr>
      <vt:lpstr>Progress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OMC Alumni Presentation 14/3/17</dc:title>
  <dc:creator>damien.ling@gmail.com</dc:creator>
  <cp:lastModifiedBy>damien.ling@gmail.com</cp:lastModifiedBy>
  <cp:revision>129</cp:revision>
  <dcterms:created xsi:type="dcterms:W3CDTF">2017-03-14T00:50:26Z</dcterms:created>
  <dcterms:modified xsi:type="dcterms:W3CDTF">2017-03-19T22:27:10Z</dcterms:modified>
</cp:coreProperties>
</file>