
<file path=[Content_Types].xml><?xml version="1.0" encoding="utf-8"?>
<Types xmlns="http://schemas.openxmlformats.org/package/2006/content-types">
  <Default Extension="xml" ContentType="application/xml"/>
  <Default Extension="wmf" ContentType="image/x-wmf"/>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75213" cy="42811700"/>
  <p:notesSz cx="6715125" cy="9239250"/>
  <p:defaultTextStyle>
    <a:defPPr>
      <a:defRPr lang="en-US"/>
    </a:defPPr>
    <a:lvl1pPr algn="ctr" rtl="0" fontAlgn="base">
      <a:spcBef>
        <a:spcPct val="0"/>
      </a:spcBef>
      <a:spcAft>
        <a:spcPct val="0"/>
      </a:spcAft>
      <a:defRPr sz="8200" kern="1200">
        <a:solidFill>
          <a:schemeClr val="tx1"/>
        </a:solidFill>
        <a:latin typeface="Arial" charset="0"/>
        <a:ea typeface="+mn-ea"/>
        <a:cs typeface="+mn-cs"/>
      </a:defRPr>
    </a:lvl1pPr>
    <a:lvl2pPr marL="435026" algn="ctr" rtl="0" fontAlgn="base">
      <a:spcBef>
        <a:spcPct val="0"/>
      </a:spcBef>
      <a:spcAft>
        <a:spcPct val="0"/>
      </a:spcAft>
      <a:defRPr sz="8200" kern="1200">
        <a:solidFill>
          <a:schemeClr val="tx1"/>
        </a:solidFill>
        <a:latin typeface="Arial" charset="0"/>
        <a:ea typeface="+mn-ea"/>
        <a:cs typeface="+mn-cs"/>
      </a:defRPr>
    </a:lvl2pPr>
    <a:lvl3pPr marL="870052" algn="ctr" rtl="0" fontAlgn="base">
      <a:spcBef>
        <a:spcPct val="0"/>
      </a:spcBef>
      <a:spcAft>
        <a:spcPct val="0"/>
      </a:spcAft>
      <a:defRPr sz="8200" kern="1200">
        <a:solidFill>
          <a:schemeClr val="tx1"/>
        </a:solidFill>
        <a:latin typeface="Arial" charset="0"/>
        <a:ea typeface="+mn-ea"/>
        <a:cs typeface="+mn-cs"/>
      </a:defRPr>
    </a:lvl3pPr>
    <a:lvl4pPr marL="1305077" algn="ctr" rtl="0" fontAlgn="base">
      <a:spcBef>
        <a:spcPct val="0"/>
      </a:spcBef>
      <a:spcAft>
        <a:spcPct val="0"/>
      </a:spcAft>
      <a:defRPr sz="8200" kern="1200">
        <a:solidFill>
          <a:schemeClr val="tx1"/>
        </a:solidFill>
        <a:latin typeface="Arial" charset="0"/>
        <a:ea typeface="+mn-ea"/>
        <a:cs typeface="+mn-cs"/>
      </a:defRPr>
    </a:lvl4pPr>
    <a:lvl5pPr marL="1740103" algn="ctr" rtl="0" fontAlgn="base">
      <a:spcBef>
        <a:spcPct val="0"/>
      </a:spcBef>
      <a:spcAft>
        <a:spcPct val="0"/>
      </a:spcAft>
      <a:defRPr sz="8200" kern="1200">
        <a:solidFill>
          <a:schemeClr val="tx1"/>
        </a:solidFill>
        <a:latin typeface="Arial" charset="0"/>
        <a:ea typeface="+mn-ea"/>
        <a:cs typeface="+mn-cs"/>
      </a:defRPr>
    </a:lvl5pPr>
    <a:lvl6pPr marL="2175129" algn="l" defTabSz="870052" rtl="0" eaLnBrk="1" latinLnBrk="0" hangingPunct="1">
      <a:defRPr sz="8200" kern="1200">
        <a:solidFill>
          <a:schemeClr val="tx1"/>
        </a:solidFill>
        <a:latin typeface="Arial" charset="0"/>
        <a:ea typeface="+mn-ea"/>
        <a:cs typeface="+mn-cs"/>
      </a:defRPr>
    </a:lvl6pPr>
    <a:lvl7pPr marL="2610155" algn="l" defTabSz="870052" rtl="0" eaLnBrk="1" latinLnBrk="0" hangingPunct="1">
      <a:defRPr sz="8200" kern="1200">
        <a:solidFill>
          <a:schemeClr val="tx1"/>
        </a:solidFill>
        <a:latin typeface="Arial" charset="0"/>
        <a:ea typeface="+mn-ea"/>
        <a:cs typeface="+mn-cs"/>
      </a:defRPr>
    </a:lvl7pPr>
    <a:lvl8pPr marL="3045181" algn="l" defTabSz="870052" rtl="0" eaLnBrk="1" latinLnBrk="0" hangingPunct="1">
      <a:defRPr sz="8200" kern="1200">
        <a:solidFill>
          <a:schemeClr val="tx1"/>
        </a:solidFill>
        <a:latin typeface="Arial" charset="0"/>
        <a:ea typeface="+mn-ea"/>
        <a:cs typeface="+mn-cs"/>
      </a:defRPr>
    </a:lvl8pPr>
    <a:lvl9pPr marL="3480206" algn="l" defTabSz="870052" rtl="0" eaLnBrk="1" latinLnBrk="0" hangingPunct="1">
      <a:defRPr sz="8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6289">
          <p15:clr>
            <a:srgbClr val="A4A3A4"/>
          </p15:clr>
        </p15:guide>
        <p15:guide id="2" orient="horz" pos="26266">
          <p15:clr>
            <a:srgbClr val="A4A3A4"/>
          </p15:clr>
        </p15:guide>
        <p15:guide id="3" orient="horz" pos="2794">
          <p15:clr>
            <a:srgbClr val="A4A3A4"/>
          </p15:clr>
        </p15:guide>
        <p15:guide id="4" pos="95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huvir kini" initials="Rk" lastIdx="1" clrIdx="0">
    <p:extLst/>
  </p:cmAuthor>
  <p:cmAuthor id="2" name="Raghuvir kini" initials="Rk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064"/>
    <a:srgbClr val="002164"/>
    <a:srgbClr val="0046D2"/>
    <a:srgbClr val="EAEAEA"/>
    <a:srgbClr val="FF0000"/>
    <a:srgbClr val="32BE3E"/>
    <a:srgbClr val="003399"/>
    <a:srgbClr val="A7C4FF"/>
    <a:srgbClr val="C0C0C0"/>
    <a:srgbClr val="698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0"/>
    <p:restoredTop sz="92130"/>
  </p:normalViewPr>
  <p:slideViewPr>
    <p:cSldViewPr snapToGrid="0">
      <p:cViewPr>
        <p:scale>
          <a:sx n="22" d="100"/>
          <a:sy n="22" d="100"/>
        </p:scale>
        <p:origin x="-2328" y="-80"/>
      </p:cViewPr>
      <p:guideLst>
        <p:guide orient="horz" pos="6289"/>
        <p:guide orient="horz" pos="26266"/>
        <p:guide orient="horz" pos="2794"/>
        <p:guide pos="95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98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3650" y="0"/>
            <a:ext cx="2909888" cy="463550"/>
          </a:xfrm>
          <a:prstGeom prst="rect">
            <a:avLst/>
          </a:prstGeom>
        </p:spPr>
        <p:txBody>
          <a:bodyPr vert="horz" lIns="91440" tIns="45720" rIns="91440" bIns="45720" rtlCol="0"/>
          <a:lstStyle>
            <a:lvl1pPr algn="r">
              <a:defRPr sz="1200"/>
            </a:lvl1pPr>
          </a:lstStyle>
          <a:p>
            <a:fld id="{693AD313-EBD3-1048-9FF4-1FEA738AFF37}" type="datetimeFigureOut">
              <a:rPr lang="en-US" smtClean="0"/>
              <a:t>31/10/17</a:t>
            </a:fld>
            <a:endParaRPr lang="en-US"/>
          </a:p>
        </p:txBody>
      </p:sp>
      <p:sp>
        <p:nvSpPr>
          <p:cNvPr id="4" name="Footer Placeholder 3"/>
          <p:cNvSpPr>
            <a:spLocks noGrp="1"/>
          </p:cNvSpPr>
          <p:nvPr>
            <p:ph type="ftr" sz="quarter" idx="2"/>
          </p:nvPr>
        </p:nvSpPr>
        <p:spPr>
          <a:xfrm>
            <a:off x="0" y="8775700"/>
            <a:ext cx="29098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3650" y="8775700"/>
            <a:ext cx="2909888" cy="463550"/>
          </a:xfrm>
          <a:prstGeom prst="rect">
            <a:avLst/>
          </a:prstGeom>
        </p:spPr>
        <p:txBody>
          <a:bodyPr vert="horz" lIns="91440" tIns="45720" rIns="91440" bIns="45720" rtlCol="0" anchor="b"/>
          <a:lstStyle>
            <a:lvl1pPr algn="r">
              <a:defRPr sz="1200"/>
            </a:lvl1pPr>
          </a:lstStyle>
          <a:p>
            <a:fld id="{94E8BA99-C042-234C-BF7E-F73B5A96928D}" type="slidenum">
              <a:rPr lang="en-US" smtClean="0"/>
              <a:t>‹#›</a:t>
            </a:fld>
            <a:endParaRPr lang="en-US"/>
          </a:p>
        </p:txBody>
      </p:sp>
    </p:spTree>
    <p:extLst>
      <p:ext uri="{BB962C8B-B14F-4D97-AF65-F5344CB8AC3E}">
        <p14:creationId xmlns:p14="http://schemas.microsoft.com/office/powerpoint/2010/main" val="11851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Arial" charset="0"/>
        <a:ea typeface="+mn-ea"/>
        <a:cs typeface="+mn-cs"/>
      </a:defRPr>
    </a:lvl1pPr>
    <a:lvl2pPr marL="435026" algn="l" rtl="0" fontAlgn="base">
      <a:spcBef>
        <a:spcPct val="30000"/>
      </a:spcBef>
      <a:spcAft>
        <a:spcPct val="0"/>
      </a:spcAft>
      <a:defRPr sz="1100" kern="1200">
        <a:solidFill>
          <a:schemeClr val="tx1"/>
        </a:solidFill>
        <a:latin typeface="Arial" charset="0"/>
        <a:ea typeface="+mn-ea"/>
        <a:cs typeface="+mn-cs"/>
      </a:defRPr>
    </a:lvl2pPr>
    <a:lvl3pPr marL="870052" algn="l" rtl="0" fontAlgn="base">
      <a:spcBef>
        <a:spcPct val="30000"/>
      </a:spcBef>
      <a:spcAft>
        <a:spcPct val="0"/>
      </a:spcAft>
      <a:defRPr sz="1100" kern="1200">
        <a:solidFill>
          <a:schemeClr val="tx1"/>
        </a:solidFill>
        <a:latin typeface="Arial" charset="0"/>
        <a:ea typeface="+mn-ea"/>
        <a:cs typeface="+mn-cs"/>
      </a:defRPr>
    </a:lvl3pPr>
    <a:lvl4pPr marL="1305077" algn="l" rtl="0" fontAlgn="base">
      <a:spcBef>
        <a:spcPct val="30000"/>
      </a:spcBef>
      <a:spcAft>
        <a:spcPct val="0"/>
      </a:spcAft>
      <a:defRPr sz="1100" kern="1200">
        <a:solidFill>
          <a:schemeClr val="tx1"/>
        </a:solidFill>
        <a:latin typeface="Arial" charset="0"/>
        <a:ea typeface="+mn-ea"/>
        <a:cs typeface="+mn-cs"/>
      </a:defRPr>
    </a:lvl4pPr>
    <a:lvl5pPr marL="1740103" algn="l" rtl="0" fontAlgn="base">
      <a:spcBef>
        <a:spcPct val="30000"/>
      </a:spcBef>
      <a:spcAft>
        <a:spcPct val="0"/>
      </a:spcAft>
      <a:defRPr sz="1100" kern="1200">
        <a:solidFill>
          <a:schemeClr val="tx1"/>
        </a:solidFill>
        <a:latin typeface="Arial" charset="0"/>
        <a:ea typeface="+mn-ea"/>
        <a:cs typeface="+mn-cs"/>
      </a:defRPr>
    </a:lvl5pPr>
    <a:lvl6pPr marL="2175129" algn="l" defTabSz="870052" rtl="0" eaLnBrk="1" latinLnBrk="0" hangingPunct="1">
      <a:defRPr sz="1100" kern="1200">
        <a:solidFill>
          <a:schemeClr val="tx1"/>
        </a:solidFill>
        <a:latin typeface="+mn-lt"/>
        <a:ea typeface="+mn-ea"/>
        <a:cs typeface="+mn-cs"/>
      </a:defRPr>
    </a:lvl6pPr>
    <a:lvl7pPr marL="2610155" algn="l" defTabSz="870052" rtl="0" eaLnBrk="1" latinLnBrk="0" hangingPunct="1">
      <a:defRPr sz="1100" kern="1200">
        <a:solidFill>
          <a:schemeClr val="tx1"/>
        </a:solidFill>
        <a:latin typeface="+mn-lt"/>
        <a:ea typeface="+mn-ea"/>
        <a:cs typeface="+mn-cs"/>
      </a:defRPr>
    </a:lvl7pPr>
    <a:lvl8pPr marL="3045181" algn="l" defTabSz="870052" rtl="0" eaLnBrk="1" latinLnBrk="0" hangingPunct="1">
      <a:defRPr sz="1100" kern="1200">
        <a:solidFill>
          <a:schemeClr val="tx1"/>
        </a:solidFill>
        <a:latin typeface="+mn-lt"/>
        <a:ea typeface="+mn-ea"/>
        <a:cs typeface="+mn-cs"/>
      </a:defRPr>
    </a:lvl8pPr>
    <a:lvl9pPr marL="3480206" algn="l" defTabSz="8700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5BAB7-E9F9-435A-B8BD-F70ADBBCBAF6}" type="slidenum">
              <a:rPr lang="en-US" smtClean="0"/>
              <a:pPr/>
              <a:t>1</a:t>
            </a:fld>
            <a:endParaRPr lang="en-US"/>
          </a:p>
        </p:txBody>
      </p:sp>
    </p:spTree>
    <p:extLst>
      <p:ext uri="{BB962C8B-B14F-4D97-AF65-F5344CB8AC3E}">
        <p14:creationId xmlns:p14="http://schemas.microsoft.com/office/powerpoint/2010/main" val="138957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postersession.com/" TargetMode="External"/><Relationship Id="rId4" Type="http://schemas.openxmlformats.org/officeDocument/2006/relationships/hyperlink" Target="http://www.megaprint.com/" TargetMode="External"/><Relationship Id="rId5"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extBox 1">
            <a:hlinkClick r:id="rId3"/>
          </p:cNvPr>
          <p:cNvSpPr txBox="1"/>
          <p:nvPr userDrawn="1"/>
        </p:nvSpPr>
        <p:spPr>
          <a:xfrm rot="16200000">
            <a:off x="24785986" y="42195975"/>
            <a:ext cx="313261" cy="103244"/>
          </a:xfrm>
          <a:prstGeom prst="rect">
            <a:avLst/>
          </a:prstGeom>
          <a:noFill/>
        </p:spPr>
        <p:txBody>
          <a:bodyPr wrap="none" lIns="87005" tIns="43503" rIns="87005" bIns="43503" rtlCol="0">
            <a:spAutoFit/>
          </a:bodyPr>
          <a:lstStyle/>
          <a:p>
            <a:r>
              <a:rPr lang="en-US" sz="100" dirty="0" smtClean="0">
                <a:hlinkClick r:id="rId3"/>
              </a:rPr>
              <a:t>www.postersession.com</a:t>
            </a:r>
            <a:endParaRPr lang="en-US" sz="100" dirty="0"/>
          </a:p>
        </p:txBody>
      </p:sp>
      <p:sp>
        <p:nvSpPr>
          <p:cNvPr id="4" name="TextBox 3"/>
          <p:cNvSpPr txBox="1"/>
          <p:nvPr userDrawn="1"/>
        </p:nvSpPr>
        <p:spPr>
          <a:xfrm rot="16200000">
            <a:off x="24748711" y="42192029"/>
            <a:ext cx="388353" cy="103244"/>
          </a:xfrm>
          <a:prstGeom prst="rect">
            <a:avLst/>
          </a:prstGeom>
          <a:noFill/>
        </p:spPr>
        <p:txBody>
          <a:bodyPr wrap="square" lIns="87005" tIns="43503" rIns="87005" bIns="43503" rtlCol="0">
            <a:spAutoFit/>
          </a:bodyPr>
          <a:lstStyle/>
          <a:p>
            <a:pPr marL="0" marR="0" indent="0" algn="ctr" defTabSz="870052" rtl="0" eaLnBrk="1" fontAlgn="base" latinLnBrk="0" hangingPunct="1">
              <a:lnSpc>
                <a:spcPct val="100000"/>
              </a:lnSpc>
              <a:spcBef>
                <a:spcPct val="0"/>
              </a:spcBef>
              <a:spcAft>
                <a:spcPct val="0"/>
              </a:spcAft>
              <a:buClrTx/>
              <a:buSzTx/>
              <a:buFontTx/>
              <a:buNone/>
              <a:tabLst/>
              <a:defRPr/>
            </a:pPr>
            <a:r>
              <a:rPr lang="en-US" sz="100" dirty="0" smtClean="0">
                <a:effectLst/>
                <a:hlinkClick r:id="rId3"/>
              </a:rPr>
              <a:t>www.postersession.com</a:t>
            </a:r>
            <a:endParaRPr lang="en-US" sz="100" dirty="0" smtClean="0">
              <a:effectLst/>
            </a:endParaRPr>
          </a:p>
        </p:txBody>
      </p:sp>
      <p:pic>
        <p:nvPicPr>
          <p:cNvPr id="5" name="Picture 4">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38727"/>
          <a:stretch>
            <a:fillRect/>
          </a:stretch>
        </p:blipFill>
        <p:spPr bwMode="auto">
          <a:xfrm>
            <a:off x="22904336" y="42152508"/>
            <a:ext cx="3809222" cy="2074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6713557" y="42077562"/>
            <a:ext cx="2238981" cy="318688"/>
          </a:xfrm>
          <a:prstGeom prst="rect">
            <a:avLst/>
          </a:prstGeom>
          <a:noFill/>
        </p:spPr>
        <p:txBody>
          <a:bodyPr wrap="none" lIns="87005" tIns="43503" rIns="87005" bIns="43503"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0" dirty="0" smtClean="0">
                <a:solidFill>
                  <a:schemeClr val="bg1"/>
                </a:solidFill>
              </a:rPr>
              <a:t>www.postersession.com</a:t>
            </a:r>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6550" rtl="0" fontAlgn="base">
        <a:spcBef>
          <a:spcPct val="0"/>
        </a:spcBef>
        <a:spcAft>
          <a:spcPct val="0"/>
        </a:spcAft>
        <a:defRPr sz="20100">
          <a:solidFill>
            <a:schemeClr val="tx2"/>
          </a:solidFill>
          <a:latin typeface="+mj-lt"/>
          <a:ea typeface="+mj-ea"/>
          <a:cs typeface="+mj-cs"/>
        </a:defRPr>
      </a:lvl1pPr>
      <a:lvl2pPr algn="ctr" defTabSz="4176550" rtl="0" fontAlgn="base">
        <a:spcBef>
          <a:spcPct val="0"/>
        </a:spcBef>
        <a:spcAft>
          <a:spcPct val="0"/>
        </a:spcAft>
        <a:defRPr sz="20100">
          <a:solidFill>
            <a:schemeClr val="tx2"/>
          </a:solidFill>
          <a:latin typeface="Arial" charset="0"/>
        </a:defRPr>
      </a:lvl2pPr>
      <a:lvl3pPr algn="ctr" defTabSz="4176550" rtl="0" fontAlgn="base">
        <a:spcBef>
          <a:spcPct val="0"/>
        </a:spcBef>
        <a:spcAft>
          <a:spcPct val="0"/>
        </a:spcAft>
        <a:defRPr sz="20100">
          <a:solidFill>
            <a:schemeClr val="tx2"/>
          </a:solidFill>
          <a:latin typeface="Arial" charset="0"/>
        </a:defRPr>
      </a:lvl3pPr>
      <a:lvl4pPr algn="ctr" defTabSz="4176550" rtl="0" fontAlgn="base">
        <a:spcBef>
          <a:spcPct val="0"/>
        </a:spcBef>
        <a:spcAft>
          <a:spcPct val="0"/>
        </a:spcAft>
        <a:defRPr sz="20100">
          <a:solidFill>
            <a:schemeClr val="tx2"/>
          </a:solidFill>
          <a:latin typeface="Arial" charset="0"/>
        </a:defRPr>
      </a:lvl4pPr>
      <a:lvl5pPr algn="ctr" defTabSz="4176550" rtl="0" fontAlgn="base">
        <a:spcBef>
          <a:spcPct val="0"/>
        </a:spcBef>
        <a:spcAft>
          <a:spcPct val="0"/>
        </a:spcAft>
        <a:defRPr sz="20100">
          <a:solidFill>
            <a:schemeClr val="tx2"/>
          </a:solidFill>
          <a:latin typeface="Arial" charset="0"/>
        </a:defRPr>
      </a:lvl5pPr>
      <a:lvl6pPr marL="435026" algn="ctr" defTabSz="4176550" rtl="0" fontAlgn="base">
        <a:spcBef>
          <a:spcPct val="0"/>
        </a:spcBef>
        <a:spcAft>
          <a:spcPct val="0"/>
        </a:spcAft>
        <a:defRPr sz="20100">
          <a:solidFill>
            <a:schemeClr val="tx2"/>
          </a:solidFill>
          <a:latin typeface="Arial" charset="0"/>
        </a:defRPr>
      </a:lvl6pPr>
      <a:lvl7pPr marL="870052" algn="ctr" defTabSz="4176550" rtl="0" fontAlgn="base">
        <a:spcBef>
          <a:spcPct val="0"/>
        </a:spcBef>
        <a:spcAft>
          <a:spcPct val="0"/>
        </a:spcAft>
        <a:defRPr sz="20100">
          <a:solidFill>
            <a:schemeClr val="tx2"/>
          </a:solidFill>
          <a:latin typeface="Arial" charset="0"/>
        </a:defRPr>
      </a:lvl7pPr>
      <a:lvl8pPr marL="1305077" algn="ctr" defTabSz="4176550" rtl="0" fontAlgn="base">
        <a:spcBef>
          <a:spcPct val="0"/>
        </a:spcBef>
        <a:spcAft>
          <a:spcPct val="0"/>
        </a:spcAft>
        <a:defRPr sz="20100">
          <a:solidFill>
            <a:schemeClr val="tx2"/>
          </a:solidFill>
          <a:latin typeface="Arial" charset="0"/>
        </a:defRPr>
      </a:lvl8pPr>
      <a:lvl9pPr marL="1740103" algn="ctr" defTabSz="4176550" rtl="0" fontAlgn="base">
        <a:spcBef>
          <a:spcPct val="0"/>
        </a:spcBef>
        <a:spcAft>
          <a:spcPct val="0"/>
        </a:spcAft>
        <a:defRPr sz="20100">
          <a:solidFill>
            <a:schemeClr val="tx2"/>
          </a:solidFill>
          <a:latin typeface="Arial" charset="0"/>
        </a:defRPr>
      </a:lvl9pPr>
    </p:titleStyle>
    <p:bodyStyle>
      <a:lvl1pPr marL="1566395" indent="-1566395" algn="l" defTabSz="4176550" rtl="0" fontAlgn="base">
        <a:spcBef>
          <a:spcPct val="20000"/>
        </a:spcBef>
        <a:spcAft>
          <a:spcPct val="0"/>
        </a:spcAft>
        <a:buChar char="•"/>
        <a:defRPr sz="14700">
          <a:solidFill>
            <a:schemeClr val="tx1"/>
          </a:solidFill>
          <a:latin typeface="+mn-lt"/>
          <a:ea typeface="+mn-ea"/>
          <a:cs typeface="+mn-cs"/>
        </a:defRPr>
      </a:lvl1pPr>
      <a:lvl2pPr marL="3392597" indent="-1305077" algn="l" defTabSz="4176550" rtl="0" fontAlgn="base">
        <a:spcBef>
          <a:spcPct val="20000"/>
        </a:spcBef>
        <a:spcAft>
          <a:spcPct val="0"/>
        </a:spcAft>
        <a:buChar char="–"/>
        <a:defRPr sz="12800">
          <a:solidFill>
            <a:schemeClr val="tx1"/>
          </a:solidFill>
          <a:latin typeface="+mn-lt"/>
        </a:defRPr>
      </a:lvl2pPr>
      <a:lvl3pPr marL="5220310" indent="-1043760" algn="l" defTabSz="4176550" rtl="0" fontAlgn="base">
        <a:spcBef>
          <a:spcPct val="20000"/>
        </a:spcBef>
        <a:spcAft>
          <a:spcPct val="0"/>
        </a:spcAft>
        <a:buChar char="•"/>
        <a:defRPr sz="10900">
          <a:solidFill>
            <a:schemeClr val="tx1"/>
          </a:solidFill>
          <a:latin typeface="+mn-lt"/>
        </a:defRPr>
      </a:lvl3pPr>
      <a:lvl4pPr marL="7307829" indent="-1043760" algn="l" defTabSz="4176550" rtl="0" fontAlgn="base">
        <a:spcBef>
          <a:spcPct val="20000"/>
        </a:spcBef>
        <a:spcAft>
          <a:spcPct val="0"/>
        </a:spcAft>
        <a:buChar char="–"/>
        <a:defRPr sz="9100">
          <a:solidFill>
            <a:schemeClr val="tx1"/>
          </a:solidFill>
          <a:latin typeface="+mn-lt"/>
        </a:defRPr>
      </a:lvl4pPr>
      <a:lvl5pPr marL="9396860" indent="-1043760" algn="l" defTabSz="4176550" rtl="0" fontAlgn="base">
        <a:spcBef>
          <a:spcPct val="20000"/>
        </a:spcBef>
        <a:spcAft>
          <a:spcPct val="0"/>
        </a:spcAft>
        <a:buChar char="»"/>
        <a:defRPr sz="9100">
          <a:solidFill>
            <a:schemeClr val="tx1"/>
          </a:solidFill>
          <a:latin typeface="+mn-lt"/>
        </a:defRPr>
      </a:lvl5pPr>
      <a:lvl6pPr marL="9831886" indent="-1043760" algn="l" defTabSz="4176550" rtl="0" fontAlgn="base">
        <a:spcBef>
          <a:spcPct val="20000"/>
        </a:spcBef>
        <a:spcAft>
          <a:spcPct val="0"/>
        </a:spcAft>
        <a:buChar char="»"/>
        <a:defRPr sz="9100">
          <a:solidFill>
            <a:schemeClr val="tx1"/>
          </a:solidFill>
          <a:latin typeface="+mn-lt"/>
        </a:defRPr>
      </a:lvl6pPr>
      <a:lvl7pPr marL="10266911" indent="-1043760" algn="l" defTabSz="4176550" rtl="0" fontAlgn="base">
        <a:spcBef>
          <a:spcPct val="20000"/>
        </a:spcBef>
        <a:spcAft>
          <a:spcPct val="0"/>
        </a:spcAft>
        <a:buChar char="»"/>
        <a:defRPr sz="9100">
          <a:solidFill>
            <a:schemeClr val="tx1"/>
          </a:solidFill>
          <a:latin typeface="+mn-lt"/>
        </a:defRPr>
      </a:lvl7pPr>
      <a:lvl8pPr marL="10701937" indent="-1043760" algn="l" defTabSz="4176550" rtl="0" fontAlgn="base">
        <a:spcBef>
          <a:spcPct val="20000"/>
        </a:spcBef>
        <a:spcAft>
          <a:spcPct val="0"/>
        </a:spcAft>
        <a:buChar char="»"/>
        <a:defRPr sz="9100">
          <a:solidFill>
            <a:schemeClr val="tx1"/>
          </a:solidFill>
          <a:latin typeface="+mn-lt"/>
        </a:defRPr>
      </a:lvl8pPr>
      <a:lvl9pPr marL="11136963" indent="-1043760" algn="l" defTabSz="4176550" rtl="0" fontAlgn="base">
        <a:spcBef>
          <a:spcPct val="20000"/>
        </a:spcBef>
        <a:spcAft>
          <a:spcPct val="0"/>
        </a:spcAft>
        <a:buChar char="»"/>
        <a:defRPr sz="9100">
          <a:solidFill>
            <a:schemeClr val="tx1"/>
          </a:solidFill>
          <a:latin typeface="+mn-lt"/>
        </a:defRPr>
      </a:lvl9pPr>
    </p:bodyStyle>
    <p:otherStyle>
      <a:defPPr>
        <a:defRPr lang="en-US"/>
      </a:defPPr>
      <a:lvl1pPr marL="0" algn="l" defTabSz="870052" rtl="0" eaLnBrk="1" latinLnBrk="0" hangingPunct="1">
        <a:defRPr sz="1700" kern="1200">
          <a:solidFill>
            <a:schemeClr val="tx1"/>
          </a:solidFill>
          <a:latin typeface="+mn-lt"/>
          <a:ea typeface="+mn-ea"/>
          <a:cs typeface="+mn-cs"/>
        </a:defRPr>
      </a:lvl1pPr>
      <a:lvl2pPr marL="435026" algn="l" defTabSz="870052" rtl="0" eaLnBrk="1" latinLnBrk="0" hangingPunct="1">
        <a:defRPr sz="1700" kern="1200">
          <a:solidFill>
            <a:schemeClr val="tx1"/>
          </a:solidFill>
          <a:latin typeface="+mn-lt"/>
          <a:ea typeface="+mn-ea"/>
          <a:cs typeface="+mn-cs"/>
        </a:defRPr>
      </a:lvl2pPr>
      <a:lvl3pPr marL="870052" algn="l" defTabSz="870052" rtl="0" eaLnBrk="1" latinLnBrk="0" hangingPunct="1">
        <a:defRPr sz="1700" kern="1200">
          <a:solidFill>
            <a:schemeClr val="tx1"/>
          </a:solidFill>
          <a:latin typeface="+mn-lt"/>
          <a:ea typeface="+mn-ea"/>
          <a:cs typeface="+mn-cs"/>
        </a:defRPr>
      </a:lvl3pPr>
      <a:lvl4pPr marL="1305077" algn="l" defTabSz="870052" rtl="0" eaLnBrk="1" latinLnBrk="0" hangingPunct="1">
        <a:defRPr sz="1700" kern="1200">
          <a:solidFill>
            <a:schemeClr val="tx1"/>
          </a:solidFill>
          <a:latin typeface="+mn-lt"/>
          <a:ea typeface="+mn-ea"/>
          <a:cs typeface="+mn-cs"/>
        </a:defRPr>
      </a:lvl4pPr>
      <a:lvl5pPr marL="1740103" algn="l" defTabSz="870052" rtl="0" eaLnBrk="1" latinLnBrk="0" hangingPunct="1">
        <a:defRPr sz="1700" kern="1200">
          <a:solidFill>
            <a:schemeClr val="tx1"/>
          </a:solidFill>
          <a:latin typeface="+mn-lt"/>
          <a:ea typeface="+mn-ea"/>
          <a:cs typeface="+mn-cs"/>
        </a:defRPr>
      </a:lvl5pPr>
      <a:lvl6pPr marL="2175129" algn="l" defTabSz="870052" rtl="0" eaLnBrk="1" latinLnBrk="0" hangingPunct="1">
        <a:defRPr sz="1700" kern="1200">
          <a:solidFill>
            <a:schemeClr val="tx1"/>
          </a:solidFill>
          <a:latin typeface="+mn-lt"/>
          <a:ea typeface="+mn-ea"/>
          <a:cs typeface="+mn-cs"/>
        </a:defRPr>
      </a:lvl6pPr>
      <a:lvl7pPr marL="2610155" algn="l" defTabSz="870052" rtl="0" eaLnBrk="1" latinLnBrk="0" hangingPunct="1">
        <a:defRPr sz="1700" kern="1200">
          <a:solidFill>
            <a:schemeClr val="tx1"/>
          </a:solidFill>
          <a:latin typeface="+mn-lt"/>
          <a:ea typeface="+mn-ea"/>
          <a:cs typeface="+mn-cs"/>
        </a:defRPr>
      </a:lvl7pPr>
      <a:lvl8pPr marL="3045181" algn="l" defTabSz="870052" rtl="0" eaLnBrk="1" latinLnBrk="0" hangingPunct="1">
        <a:defRPr sz="1700" kern="1200">
          <a:solidFill>
            <a:schemeClr val="tx1"/>
          </a:solidFill>
          <a:latin typeface="+mn-lt"/>
          <a:ea typeface="+mn-ea"/>
          <a:cs typeface="+mn-cs"/>
        </a:defRPr>
      </a:lvl8pPr>
      <a:lvl9pPr marL="3480206" algn="l" defTabSz="87005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ounded Rectangle 1"/>
          <p:cNvSpPr/>
          <p:nvPr/>
        </p:nvSpPr>
        <p:spPr bwMode="auto">
          <a:xfrm>
            <a:off x="679454" y="109773"/>
            <a:ext cx="29079010" cy="481533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pic>
        <p:nvPicPr>
          <p:cNvPr id="3" name="Picture 2" descr="RVEEH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4980" y="2593343"/>
            <a:ext cx="5208331" cy="1894318"/>
          </a:xfrm>
          <a:prstGeom prst="rect">
            <a:avLst/>
          </a:prstGeom>
          <a:noFill/>
          <a:ln>
            <a:noFill/>
          </a:ln>
        </p:spPr>
      </p:pic>
      <p:sp>
        <p:nvSpPr>
          <p:cNvPr id="4" name="Text Box 14"/>
          <p:cNvSpPr txBox="1">
            <a:spLocks noChangeArrowheads="1"/>
          </p:cNvSpPr>
          <p:nvPr/>
        </p:nvSpPr>
        <p:spPr bwMode="auto">
          <a:xfrm>
            <a:off x="679454" y="363469"/>
            <a:ext cx="28978912" cy="4591653"/>
          </a:xfrm>
          <a:prstGeom prst="rect">
            <a:avLst/>
          </a:prstGeom>
          <a:noFill/>
          <a:ln w="9525">
            <a:noFill/>
            <a:miter lim="800000"/>
            <a:headEnd/>
            <a:tailEnd/>
          </a:ln>
          <a:effectLst/>
        </p:spPr>
        <p:txBody>
          <a:bodyPr wrap="square" lIns="87005" tIns="43503" rIns="87005" bIns="43503">
            <a:spAutoFit/>
          </a:bodyPr>
          <a:lstStyle/>
          <a:p>
            <a:pPr defTabSz="4176550">
              <a:spcBef>
                <a:spcPts val="1800"/>
              </a:spcBef>
            </a:pPr>
            <a:r>
              <a:rPr lang="en-US" sz="7200" b="1" dirty="0">
                <a:solidFill>
                  <a:srgbClr val="003064"/>
                </a:solidFill>
                <a:latin typeface="+mj-lt"/>
              </a:rPr>
              <a:t>Eye movement recordings for childhood onset nystagmus:</a:t>
            </a:r>
            <a:br>
              <a:rPr lang="en-US" sz="7200" b="1" dirty="0">
                <a:solidFill>
                  <a:srgbClr val="003064"/>
                </a:solidFill>
                <a:latin typeface="+mj-lt"/>
              </a:rPr>
            </a:br>
            <a:r>
              <a:rPr lang="en-US" sz="7200" b="1" dirty="0" smtClean="0">
                <a:solidFill>
                  <a:srgbClr val="003064"/>
                </a:solidFill>
                <a:latin typeface="+mj-lt"/>
              </a:rPr>
              <a:t>When </a:t>
            </a:r>
            <a:r>
              <a:rPr lang="en-US" sz="7200" b="1" dirty="0">
                <a:solidFill>
                  <a:srgbClr val="003064"/>
                </a:solidFill>
                <a:latin typeface="+mj-lt"/>
              </a:rPr>
              <a:t>you </a:t>
            </a:r>
            <a:r>
              <a:rPr lang="en-US" sz="7200" b="1" smtClean="0">
                <a:solidFill>
                  <a:srgbClr val="003064"/>
                </a:solidFill>
                <a:latin typeface="+mj-lt"/>
              </a:rPr>
              <a:t>DO and DON’T </a:t>
            </a:r>
            <a:r>
              <a:rPr lang="en-US" sz="7200" b="1" dirty="0">
                <a:solidFill>
                  <a:srgbClr val="003064"/>
                </a:solidFill>
                <a:latin typeface="+mj-lt"/>
              </a:rPr>
              <a:t>need </a:t>
            </a:r>
            <a:r>
              <a:rPr lang="en-US" sz="7200" b="1" dirty="0" smtClean="0">
                <a:solidFill>
                  <a:srgbClr val="003064"/>
                </a:solidFill>
                <a:latin typeface="+mj-lt"/>
              </a:rPr>
              <a:t>them</a:t>
            </a:r>
          </a:p>
          <a:p>
            <a:pPr algn="l" defTabSz="4176550">
              <a:spcBef>
                <a:spcPts val="1800"/>
              </a:spcBef>
            </a:pPr>
            <a:r>
              <a:rPr lang="en-US" sz="4400" dirty="0" smtClean="0">
                <a:solidFill>
                  <a:schemeClr val="accent2"/>
                </a:solidFill>
              </a:rPr>
              <a:t>                               </a:t>
            </a:r>
            <a:r>
              <a:rPr lang="en-US" sz="4400" dirty="0" err="1" smtClean="0">
                <a:solidFill>
                  <a:schemeClr val="accent2"/>
                </a:solidFill>
              </a:rPr>
              <a:t>Anat</a:t>
            </a:r>
            <a:r>
              <a:rPr lang="en-US" sz="4400" dirty="0" smtClean="0">
                <a:solidFill>
                  <a:schemeClr val="accent2"/>
                </a:solidFill>
              </a:rPr>
              <a:t> Bachar</a:t>
            </a:r>
            <a:r>
              <a:rPr lang="en-US" sz="4400" baseline="30000" dirty="0" smtClean="0">
                <a:solidFill>
                  <a:schemeClr val="accent2"/>
                </a:solidFill>
              </a:rPr>
              <a:t>1</a:t>
            </a:r>
            <a:r>
              <a:rPr lang="en-US" sz="4400" dirty="0" smtClean="0">
                <a:solidFill>
                  <a:schemeClr val="accent2"/>
                </a:solidFill>
              </a:rPr>
              <a:t>, </a:t>
            </a:r>
            <a:r>
              <a:rPr lang="en-US" sz="4400" dirty="0" err="1">
                <a:solidFill>
                  <a:schemeClr val="accent2"/>
                </a:solidFill>
              </a:rPr>
              <a:t>Shivanand</a:t>
            </a:r>
            <a:r>
              <a:rPr lang="en-US" sz="4400" dirty="0">
                <a:solidFill>
                  <a:schemeClr val="accent2"/>
                </a:solidFill>
              </a:rPr>
              <a:t> </a:t>
            </a:r>
            <a:r>
              <a:rPr lang="en-US" sz="4400" dirty="0" smtClean="0">
                <a:solidFill>
                  <a:schemeClr val="accent2"/>
                </a:solidFill>
              </a:rPr>
              <a:t>Sheth</a:t>
            </a:r>
            <a:r>
              <a:rPr lang="en-US" sz="4400" baseline="30000" dirty="0" smtClean="0">
                <a:solidFill>
                  <a:schemeClr val="accent2"/>
                </a:solidFill>
              </a:rPr>
              <a:t>1</a:t>
            </a:r>
            <a:r>
              <a:rPr lang="en-US" sz="4400" dirty="0" smtClean="0">
                <a:solidFill>
                  <a:schemeClr val="accent2"/>
                </a:solidFill>
              </a:rPr>
              <a:t>, </a:t>
            </a:r>
            <a:r>
              <a:rPr lang="en-US" sz="4400" dirty="0">
                <a:solidFill>
                  <a:schemeClr val="accent2"/>
                </a:solidFill>
              </a:rPr>
              <a:t>Raghuvir </a:t>
            </a:r>
            <a:r>
              <a:rPr lang="en-US" sz="4400" dirty="0" smtClean="0">
                <a:solidFill>
                  <a:schemeClr val="accent2"/>
                </a:solidFill>
              </a:rPr>
              <a:t>Kini</a:t>
            </a:r>
            <a:r>
              <a:rPr lang="en-US" sz="4400" baseline="30000" dirty="0" smtClean="0">
                <a:solidFill>
                  <a:schemeClr val="accent2"/>
                </a:solidFill>
              </a:rPr>
              <a:t>1</a:t>
            </a:r>
            <a:r>
              <a:rPr lang="en-US" sz="4400" dirty="0" smtClean="0">
                <a:solidFill>
                  <a:schemeClr val="accent2"/>
                </a:solidFill>
              </a:rPr>
              <a:t>, </a:t>
            </a:r>
            <a:r>
              <a:rPr lang="en-US" sz="4400" dirty="0">
                <a:solidFill>
                  <a:schemeClr val="accent2"/>
                </a:solidFill>
              </a:rPr>
              <a:t>Larry </a:t>
            </a:r>
            <a:r>
              <a:rPr lang="en-US" sz="4400" dirty="0" smtClean="0">
                <a:solidFill>
                  <a:schemeClr val="accent2"/>
                </a:solidFill>
              </a:rPr>
              <a:t>Abel</a:t>
            </a:r>
            <a:r>
              <a:rPr lang="en-US" sz="4400" baseline="30000" dirty="0" smtClean="0">
                <a:solidFill>
                  <a:schemeClr val="accent2"/>
                </a:solidFill>
              </a:rPr>
              <a:t>2</a:t>
            </a:r>
            <a:r>
              <a:rPr lang="en-US" sz="4400" dirty="0" smtClean="0">
                <a:solidFill>
                  <a:schemeClr val="accent2"/>
                </a:solidFill>
              </a:rPr>
              <a:t>, </a:t>
            </a:r>
            <a:r>
              <a:rPr lang="en-US" sz="4400" dirty="0">
                <a:solidFill>
                  <a:schemeClr val="accent2"/>
                </a:solidFill>
              </a:rPr>
              <a:t>Lionel </a:t>
            </a:r>
            <a:r>
              <a:rPr lang="en-US" sz="4400" dirty="0" smtClean="0">
                <a:solidFill>
                  <a:schemeClr val="accent2"/>
                </a:solidFill>
              </a:rPr>
              <a:t>Kowal</a:t>
            </a:r>
            <a:r>
              <a:rPr lang="en-US" sz="4400" baseline="30000" dirty="0" smtClean="0">
                <a:solidFill>
                  <a:schemeClr val="accent2"/>
                </a:solidFill>
              </a:rPr>
              <a:t>1</a:t>
            </a:r>
            <a:r>
              <a:rPr lang="en-GB" sz="4400" dirty="0" smtClean="0">
                <a:solidFill>
                  <a:schemeClr val="accent2"/>
                </a:solidFill>
              </a:rPr>
              <a:t> </a:t>
            </a:r>
            <a:endParaRPr lang="en-GB" sz="4400" dirty="0">
              <a:solidFill>
                <a:schemeClr val="accent2"/>
              </a:solidFill>
            </a:endParaRPr>
          </a:p>
          <a:p>
            <a:pPr algn="l" defTabSz="4176550">
              <a:spcBef>
                <a:spcPts val="1800"/>
              </a:spcBef>
            </a:pPr>
            <a:endParaRPr lang="en-US" sz="2800" b="1" i="1" baseline="30000" dirty="0" smtClean="0">
              <a:solidFill>
                <a:srgbClr val="003064"/>
              </a:solidFill>
              <a:latin typeface="+mj-lt"/>
            </a:endParaRPr>
          </a:p>
          <a:p>
            <a:r>
              <a:rPr lang="it-IT" sz="2800" i="1" baseline="30000" dirty="0" smtClean="0">
                <a:solidFill>
                  <a:schemeClr val="accent2"/>
                </a:solidFill>
                <a:latin typeface="Calibri" panose="020F0502020204030204" pitchFamily="34" charset="0"/>
              </a:rPr>
              <a:t> 1</a:t>
            </a:r>
            <a:r>
              <a:rPr lang="it-IT" sz="2800" i="1" dirty="0" smtClean="0">
                <a:solidFill>
                  <a:schemeClr val="accent2"/>
                </a:solidFill>
                <a:latin typeface="Calibri" panose="020F0502020204030204" pitchFamily="34" charset="0"/>
              </a:rPr>
              <a:t>Royal </a:t>
            </a:r>
            <a:r>
              <a:rPr lang="it-IT" sz="2800" i="1" dirty="0">
                <a:solidFill>
                  <a:schemeClr val="accent2"/>
                </a:solidFill>
                <a:latin typeface="Calibri" panose="020F0502020204030204" pitchFamily="34" charset="0"/>
              </a:rPr>
              <a:t>Victorian </a:t>
            </a:r>
            <a:r>
              <a:rPr lang="it-IT" sz="2800" i="1" dirty="0" err="1">
                <a:solidFill>
                  <a:schemeClr val="accent2"/>
                </a:solidFill>
                <a:latin typeface="Calibri" panose="020F0502020204030204" pitchFamily="34" charset="0"/>
              </a:rPr>
              <a:t>Eye</a:t>
            </a:r>
            <a:r>
              <a:rPr lang="it-IT" sz="2800" i="1" dirty="0">
                <a:solidFill>
                  <a:schemeClr val="accent2"/>
                </a:solidFill>
                <a:latin typeface="Calibri" panose="020F0502020204030204" pitchFamily="34" charset="0"/>
              </a:rPr>
              <a:t> and </a:t>
            </a:r>
            <a:r>
              <a:rPr lang="it-IT" sz="2800" i="1" dirty="0" err="1">
                <a:solidFill>
                  <a:schemeClr val="accent2"/>
                </a:solidFill>
                <a:latin typeface="Calibri" panose="020F0502020204030204" pitchFamily="34" charset="0"/>
              </a:rPr>
              <a:t>Ear</a:t>
            </a:r>
            <a:r>
              <a:rPr lang="it-IT" sz="2800" i="1" dirty="0">
                <a:solidFill>
                  <a:schemeClr val="accent2"/>
                </a:solidFill>
                <a:latin typeface="Calibri" panose="020F0502020204030204" pitchFamily="34" charset="0"/>
              </a:rPr>
              <a:t> Hospital (RVEEH), Melbourne, Victoria, Australia</a:t>
            </a:r>
          </a:p>
          <a:p>
            <a:r>
              <a:rPr lang="en-AU" sz="2800" i="1" baseline="30000" dirty="0">
                <a:solidFill>
                  <a:schemeClr val="accent2"/>
                </a:solidFill>
                <a:latin typeface="Calibri" panose="020F0502020204030204" pitchFamily="34" charset="0"/>
              </a:rPr>
              <a:t>2 </a:t>
            </a:r>
            <a:r>
              <a:rPr lang="en-AU" sz="2800" i="1" dirty="0">
                <a:solidFill>
                  <a:schemeClr val="accent2"/>
                </a:solidFill>
                <a:latin typeface="Calibri" panose="020F0502020204030204" pitchFamily="34" charset="0"/>
              </a:rPr>
              <a:t>Department of Optometry and  Vision Sciences Melbourne University, Australia</a:t>
            </a:r>
          </a:p>
        </p:txBody>
      </p:sp>
      <p:sp>
        <p:nvSpPr>
          <p:cNvPr id="6" name="Rectangle 5"/>
          <p:cNvSpPr/>
          <p:nvPr/>
        </p:nvSpPr>
        <p:spPr bwMode="auto">
          <a:xfrm>
            <a:off x="678498" y="4977985"/>
            <a:ext cx="29444962" cy="3755677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just"/>
            <a:endParaRPr lang="en-US" sz="4000" dirty="0">
              <a:solidFill>
                <a:schemeClr val="accent6">
                  <a:lumMod val="75000"/>
                </a:schemeClr>
              </a:solidFill>
              <a:latin typeface="Helvetica Neue" charset="0"/>
              <a:ea typeface="Helvetica Neue" charset="0"/>
              <a:cs typeface="Helvetica Neue" charset="0"/>
            </a:endParaRPr>
          </a:p>
        </p:txBody>
      </p:sp>
      <p:sp>
        <p:nvSpPr>
          <p:cNvPr id="7" name="Text Box 42"/>
          <p:cNvSpPr txBox="1">
            <a:spLocks noChangeArrowheads="1"/>
          </p:cNvSpPr>
          <p:nvPr/>
        </p:nvSpPr>
        <p:spPr bwMode="auto">
          <a:xfrm>
            <a:off x="12036651" y="5323319"/>
            <a:ext cx="6249989" cy="1011185"/>
          </a:xfrm>
          <a:prstGeom prst="rect">
            <a:avLst/>
          </a:prstGeom>
          <a:noFill/>
          <a:ln w="9525">
            <a:noFill/>
            <a:miter lim="800000"/>
            <a:headEnd/>
            <a:tailEnd/>
          </a:ln>
          <a:effectLst/>
        </p:spPr>
        <p:txBody>
          <a:bodyPr wrap="square" lIns="87005" tIns="43503" rIns="87005" bIns="43503">
            <a:spAutoFit/>
          </a:bodyPr>
          <a:lstStyle/>
          <a:p>
            <a:pPr defTabSz="4176550">
              <a:spcBef>
                <a:spcPct val="50000"/>
              </a:spcBef>
            </a:pPr>
            <a:r>
              <a:rPr lang="en-US" sz="6000" b="1" dirty="0" smtClean="0">
                <a:solidFill>
                  <a:srgbClr val="002164"/>
                </a:solidFill>
                <a:latin typeface="Calibri" charset="0"/>
                <a:ea typeface="Calibri" charset="0"/>
                <a:cs typeface="Calibri" charset="0"/>
              </a:rPr>
              <a:t>Introduction</a:t>
            </a:r>
            <a:endParaRPr lang="en-US" sz="6000" b="1" dirty="0">
              <a:solidFill>
                <a:srgbClr val="002164"/>
              </a:solidFill>
              <a:latin typeface="Calibri" charset="0"/>
              <a:ea typeface="Calibri" charset="0"/>
              <a:cs typeface="Calibri" charset="0"/>
            </a:endParaRPr>
          </a:p>
        </p:txBody>
      </p:sp>
      <p:sp>
        <p:nvSpPr>
          <p:cNvPr id="8" name="Text Box 42"/>
          <p:cNvSpPr txBox="1">
            <a:spLocks noChangeArrowheads="1"/>
          </p:cNvSpPr>
          <p:nvPr/>
        </p:nvSpPr>
        <p:spPr bwMode="auto">
          <a:xfrm>
            <a:off x="1010355" y="6431742"/>
            <a:ext cx="28417205" cy="3381065"/>
          </a:xfrm>
          <a:prstGeom prst="rect">
            <a:avLst/>
          </a:prstGeom>
          <a:noFill/>
          <a:ln w="9525">
            <a:noFill/>
            <a:miter lim="800000"/>
            <a:headEnd/>
            <a:tailEnd/>
          </a:ln>
          <a:effectLst/>
        </p:spPr>
        <p:txBody>
          <a:bodyPr wrap="square" lIns="87005" tIns="43503" rIns="87005" bIns="43503">
            <a:spAutoFit/>
          </a:bodyPr>
          <a:lstStyle/>
          <a:p>
            <a:pPr algn="just"/>
            <a:r>
              <a:rPr lang="en-US" sz="4400" dirty="0">
                <a:solidFill>
                  <a:schemeClr val="tx2"/>
                </a:solidFill>
                <a:latin typeface="Calibri" charset="0"/>
                <a:ea typeface="Calibri" charset="0"/>
                <a:cs typeface="Calibri" charset="0"/>
              </a:rPr>
              <a:t>Eye movement recordings (EMR) for nystagmus help identify features that guide optical and surgical management and offer prognostic advice. </a:t>
            </a:r>
            <a:r>
              <a:rPr lang="en-US" sz="4400" dirty="0" smtClean="0">
                <a:solidFill>
                  <a:schemeClr val="tx2"/>
                </a:solidFill>
                <a:latin typeface="Calibri" charset="0"/>
                <a:ea typeface="Calibri" charset="0"/>
                <a:cs typeface="Calibri" charset="0"/>
              </a:rPr>
              <a:t>It is not clear, however, if EMR is always necessary.</a:t>
            </a:r>
            <a:endParaRPr lang="en-US" sz="4400" dirty="0">
              <a:solidFill>
                <a:schemeClr val="tx2"/>
              </a:solidFill>
              <a:latin typeface="Calibri" charset="0"/>
              <a:ea typeface="Calibri" charset="0"/>
              <a:cs typeface="Calibri" charset="0"/>
            </a:endParaRPr>
          </a:p>
          <a:p>
            <a:pPr algn="just"/>
            <a:r>
              <a:rPr lang="en-US" sz="4400" dirty="0">
                <a:solidFill>
                  <a:schemeClr val="tx2"/>
                </a:solidFill>
                <a:latin typeface="Calibri" charset="0"/>
                <a:ea typeface="Calibri" charset="0"/>
                <a:cs typeface="Calibri" charset="0"/>
              </a:rPr>
              <a:t>W</a:t>
            </a:r>
            <a:r>
              <a:rPr lang="en-US" sz="4400" dirty="0" smtClean="0">
                <a:solidFill>
                  <a:schemeClr val="tx2"/>
                </a:solidFill>
                <a:latin typeface="Calibri" charset="0"/>
                <a:ea typeface="Calibri" charset="0"/>
                <a:cs typeface="Calibri" charset="0"/>
              </a:rPr>
              <a:t>e </a:t>
            </a:r>
            <a:r>
              <a:rPr lang="en-US" sz="4400" dirty="0">
                <a:solidFill>
                  <a:schemeClr val="tx2"/>
                </a:solidFill>
                <a:latin typeface="Calibri" charset="0"/>
                <a:ea typeface="Calibri" charset="0"/>
                <a:cs typeface="Calibri" charset="0"/>
              </a:rPr>
              <a:t>try to identify the characteristics of nystagmus that may indicate when EMR may not be </a:t>
            </a:r>
            <a:r>
              <a:rPr lang="en-US" sz="4400" dirty="0" smtClean="0">
                <a:solidFill>
                  <a:schemeClr val="tx2"/>
                </a:solidFill>
                <a:latin typeface="Calibri" charset="0"/>
                <a:ea typeface="Calibri" charset="0"/>
                <a:cs typeface="Calibri" charset="0"/>
              </a:rPr>
              <a:t>necessary, with the help of illustrative cases.</a:t>
            </a:r>
            <a:endParaRPr lang="en-US" sz="4400" dirty="0">
              <a:solidFill>
                <a:schemeClr val="tx2"/>
              </a:solidFill>
              <a:latin typeface="Calibri" charset="0"/>
              <a:ea typeface="Calibri" charset="0"/>
              <a:cs typeface="Calibri" charset="0"/>
            </a:endParaRPr>
          </a:p>
          <a:p>
            <a:pPr algn="just"/>
            <a:endParaRPr lang="en-US" sz="3800" dirty="0">
              <a:solidFill>
                <a:schemeClr val="tx2"/>
              </a:solidFill>
              <a:latin typeface="Calibri" charset="0"/>
              <a:ea typeface="Calibri" charset="0"/>
              <a:cs typeface="Calibri" charset="0"/>
            </a:endParaRPr>
          </a:p>
        </p:txBody>
      </p:sp>
      <p:sp>
        <p:nvSpPr>
          <p:cNvPr id="10" name="Text Box 42"/>
          <p:cNvSpPr txBox="1">
            <a:spLocks noChangeArrowheads="1"/>
          </p:cNvSpPr>
          <p:nvPr/>
        </p:nvSpPr>
        <p:spPr bwMode="auto">
          <a:xfrm>
            <a:off x="11913706" y="8735738"/>
            <a:ext cx="6165791" cy="1011185"/>
          </a:xfrm>
          <a:prstGeom prst="rect">
            <a:avLst/>
          </a:prstGeom>
          <a:noFill/>
          <a:ln w="9525">
            <a:noFill/>
            <a:miter lim="800000"/>
            <a:headEnd/>
            <a:tailEnd/>
          </a:ln>
          <a:effectLst/>
        </p:spPr>
        <p:txBody>
          <a:bodyPr wrap="square" lIns="87005" tIns="43503" rIns="87005" bIns="43503">
            <a:spAutoFit/>
          </a:bodyPr>
          <a:lstStyle/>
          <a:p>
            <a:pPr defTabSz="4176550">
              <a:spcBef>
                <a:spcPct val="50000"/>
              </a:spcBef>
            </a:pPr>
            <a:r>
              <a:rPr lang="en-US" sz="6000" b="1" dirty="0" smtClean="0">
                <a:solidFill>
                  <a:srgbClr val="002164"/>
                </a:solidFill>
                <a:latin typeface="Calibri" charset="0"/>
                <a:ea typeface="Calibri" charset="0"/>
                <a:cs typeface="Calibri" charset="0"/>
              </a:rPr>
              <a:t>Methods</a:t>
            </a:r>
            <a:endParaRPr lang="en-US" sz="6000" b="1" dirty="0">
              <a:solidFill>
                <a:srgbClr val="002164"/>
              </a:solidFill>
              <a:latin typeface="Calibri" charset="0"/>
              <a:ea typeface="Calibri" charset="0"/>
              <a:cs typeface="Calibri" charset="0"/>
            </a:endParaRPr>
          </a:p>
        </p:txBody>
      </p:sp>
      <p:sp>
        <p:nvSpPr>
          <p:cNvPr id="12" name="Text Box 42"/>
          <p:cNvSpPr txBox="1">
            <a:spLocks noChangeArrowheads="1"/>
          </p:cNvSpPr>
          <p:nvPr/>
        </p:nvSpPr>
        <p:spPr bwMode="auto">
          <a:xfrm>
            <a:off x="1100483" y="9863967"/>
            <a:ext cx="28417205" cy="3165621"/>
          </a:xfrm>
          <a:prstGeom prst="rect">
            <a:avLst/>
          </a:prstGeom>
          <a:noFill/>
          <a:ln w="9525">
            <a:noFill/>
            <a:miter lim="800000"/>
            <a:headEnd/>
            <a:tailEnd/>
          </a:ln>
          <a:effectLst/>
        </p:spPr>
        <p:txBody>
          <a:bodyPr wrap="square" lIns="87005" tIns="43503" rIns="87005" bIns="43503">
            <a:spAutoFit/>
          </a:bodyPr>
          <a:lstStyle/>
          <a:p>
            <a:pPr algn="just"/>
            <a:r>
              <a:rPr lang="en-US" sz="4400" dirty="0" smtClean="0">
                <a:solidFill>
                  <a:schemeClr val="tx2"/>
                </a:solidFill>
                <a:latin typeface="Calibri" charset="0"/>
                <a:ea typeface="Calibri" charset="0"/>
                <a:cs typeface="Calibri" charset="0"/>
              </a:rPr>
              <a:t>This was a r</a:t>
            </a:r>
            <a:r>
              <a:rPr lang="x-none" sz="4400" dirty="0" smtClean="0">
                <a:solidFill>
                  <a:schemeClr val="tx2"/>
                </a:solidFill>
                <a:latin typeface="Calibri" charset="0"/>
                <a:ea typeface="Calibri" charset="0"/>
                <a:cs typeface="Calibri" charset="0"/>
              </a:rPr>
              <a:t>etrospective </a:t>
            </a:r>
            <a:r>
              <a:rPr lang="x-none" sz="4400" dirty="0">
                <a:solidFill>
                  <a:schemeClr val="tx2"/>
                </a:solidFill>
                <a:latin typeface="Calibri" charset="0"/>
                <a:ea typeface="Calibri" charset="0"/>
                <a:cs typeface="Calibri" charset="0"/>
              </a:rPr>
              <a:t>review of 44 consecutive cases of nystagmus with EMR between October 2011 to Jan </a:t>
            </a:r>
            <a:r>
              <a:rPr lang="x-none" sz="4400" dirty="0" smtClean="0">
                <a:solidFill>
                  <a:schemeClr val="tx2"/>
                </a:solidFill>
                <a:latin typeface="Calibri" charset="0"/>
                <a:ea typeface="Calibri" charset="0"/>
                <a:cs typeface="Calibri" charset="0"/>
              </a:rPr>
              <a:t>2015</a:t>
            </a:r>
            <a:r>
              <a:rPr lang="en-US" sz="4400" dirty="0" smtClean="0">
                <a:solidFill>
                  <a:schemeClr val="tx2"/>
                </a:solidFill>
                <a:latin typeface="Calibri" charset="0"/>
                <a:ea typeface="Calibri" charset="0"/>
                <a:cs typeface="Calibri" charset="0"/>
              </a:rPr>
              <a:t>. </a:t>
            </a:r>
            <a:r>
              <a:rPr lang="x-none" sz="4400" dirty="0" smtClean="0">
                <a:solidFill>
                  <a:schemeClr val="tx2"/>
                </a:solidFill>
                <a:latin typeface="Calibri" charset="0"/>
                <a:ea typeface="Calibri" charset="0"/>
                <a:cs typeface="Calibri" charset="0"/>
              </a:rPr>
              <a:t>The </a:t>
            </a:r>
            <a:r>
              <a:rPr lang="x-none" sz="4400" dirty="0">
                <a:solidFill>
                  <a:schemeClr val="tx2"/>
                </a:solidFill>
                <a:latin typeface="Calibri" charset="0"/>
                <a:ea typeface="Calibri" charset="0"/>
                <a:cs typeface="Calibri" charset="0"/>
              </a:rPr>
              <a:t>level of agreement between an </a:t>
            </a:r>
            <a:r>
              <a:rPr lang="x-none" sz="4400" b="1" dirty="0">
                <a:solidFill>
                  <a:schemeClr val="tx2"/>
                </a:solidFill>
                <a:latin typeface="Calibri" charset="0"/>
                <a:ea typeface="Calibri" charset="0"/>
                <a:cs typeface="Calibri" charset="0"/>
              </a:rPr>
              <a:t>office examination (OE) </a:t>
            </a:r>
            <a:r>
              <a:rPr lang="x-none" sz="4400" dirty="0">
                <a:solidFill>
                  <a:schemeClr val="tx2"/>
                </a:solidFill>
                <a:latin typeface="Calibri" charset="0"/>
                <a:ea typeface="Calibri" charset="0"/>
                <a:cs typeface="Calibri" charset="0"/>
              </a:rPr>
              <a:t>vs </a:t>
            </a:r>
            <a:r>
              <a:rPr lang="x-none" sz="4400" b="1" dirty="0">
                <a:solidFill>
                  <a:schemeClr val="tx2"/>
                </a:solidFill>
                <a:latin typeface="Calibri" charset="0"/>
                <a:ea typeface="Calibri" charset="0"/>
                <a:cs typeface="Calibri" charset="0"/>
              </a:rPr>
              <a:t>EMR</a:t>
            </a:r>
            <a:r>
              <a:rPr lang="x-none" sz="4400" dirty="0">
                <a:solidFill>
                  <a:schemeClr val="tx2"/>
                </a:solidFill>
                <a:latin typeface="Calibri" charset="0"/>
                <a:ea typeface="Calibri" charset="0"/>
                <a:cs typeface="Calibri" charset="0"/>
              </a:rPr>
              <a:t> in the diagnosis of common forms of childhood-onset nystagmus was assessed</a:t>
            </a:r>
            <a:r>
              <a:rPr lang="x-none" sz="4400" dirty="0" smtClean="0">
                <a:solidFill>
                  <a:schemeClr val="tx2"/>
                </a:solidFill>
                <a:latin typeface="Calibri" charset="0"/>
                <a:ea typeface="Calibri" charset="0"/>
                <a:cs typeface="Calibri" charset="0"/>
              </a:rPr>
              <a:t>.</a:t>
            </a:r>
            <a:r>
              <a:rPr lang="en-US" sz="4400" dirty="0" smtClean="0">
                <a:solidFill>
                  <a:schemeClr val="tx2"/>
                </a:solidFill>
                <a:latin typeface="Calibri" charset="0"/>
                <a:ea typeface="Calibri" charset="0"/>
                <a:cs typeface="Calibri" charset="0"/>
              </a:rPr>
              <a:t> A separate review of 88 consecutive EMRs was carried out to look at incidence of </a:t>
            </a:r>
            <a:r>
              <a:rPr lang="en-US" sz="4400" b="1" dirty="0" smtClean="0">
                <a:solidFill>
                  <a:schemeClr val="tx2"/>
                </a:solidFill>
                <a:latin typeface="Calibri" charset="0"/>
                <a:ea typeface="Calibri" charset="0"/>
                <a:cs typeface="Calibri" charset="0"/>
              </a:rPr>
              <a:t>Convergence Null for Distance (CND). </a:t>
            </a:r>
            <a:endParaRPr lang="x-none" sz="4400" b="1" dirty="0">
              <a:solidFill>
                <a:schemeClr val="tx2"/>
              </a:solidFill>
              <a:latin typeface="Calibri" charset="0"/>
              <a:ea typeface="Calibri" charset="0"/>
              <a:cs typeface="Calibri" charset="0"/>
            </a:endParaRPr>
          </a:p>
          <a:p>
            <a:pPr algn="just"/>
            <a:endParaRPr lang="en-US" sz="2400" dirty="0"/>
          </a:p>
        </p:txBody>
      </p:sp>
      <p:sp>
        <p:nvSpPr>
          <p:cNvPr id="13" name="Text Box 42"/>
          <p:cNvSpPr txBox="1">
            <a:spLocks noChangeArrowheads="1"/>
          </p:cNvSpPr>
          <p:nvPr/>
        </p:nvSpPr>
        <p:spPr bwMode="auto">
          <a:xfrm>
            <a:off x="8700677" y="12159166"/>
            <a:ext cx="12591851" cy="1011185"/>
          </a:xfrm>
          <a:prstGeom prst="rect">
            <a:avLst/>
          </a:prstGeom>
          <a:noFill/>
          <a:ln w="9525">
            <a:noFill/>
            <a:miter lim="800000"/>
            <a:headEnd/>
            <a:tailEnd/>
          </a:ln>
          <a:effectLst/>
        </p:spPr>
        <p:txBody>
          <a:bodyPr wrap="square" lIns="87005" tIns="43503" rIns="87005" bIns="43503">
            <a:spAutoFit/>
          </a:bodyPr>
          <a:lstStyle/>
          <a:p>
            <a:pPr defTabSz="4176550">
              <a:spcBef>
                <a:spcPct val="50000"/>
              </a:spcBef>
            </a:pPr>
            <a:r>
              <a:rPr lang="en-US" sz="6000" b="1" dirty="0" smtClean="0">
                <a:solidFill>
                  <a:srgbClr val="002164"/>
                </a:solidFill>
                <a:latin typeface="Calibri" charset="0"/>
                <a:ea typeface="Calibri" charset="0"/>
                <a:cs typeface="Calibri" charset="0"/>
              </a:rPr>
              <a:t>Results, cases and discussion</a:t>
            </a:r>
            <a:endParaRPr lang="en-US" sz="6000" b="1" dirty="0">
              <a:solidFill>
                <a:srgbClr val="002164"/>
              </a:solidFill>
              <a:latin typeface="Calibri" charset="0"/>
              <a:ea typeface="Calibri" charset="0"/>
              <a:cs typeface="Calibri" charset="0"/>
            </a:endParaRPr>
          </a:p>
        </p:txBody>
      </p:sp>
      <p:pic>
        <p:nvPicPr>
          <p:cNvPr id="18" name="Picture 17"/>
          <p:cNvPicPr>
            <a:picLocks noChangeAspect="1"/>
          </p:cNvPicPr>
          <p:nvPr/>
        </p:nvPicPr>
        <p:blipFill rotWithShape="1">
          <a:blip r:embed="rId4"/>
          <a:srcRect r="5353"/>
          <a:stretch/>
        </p:blipFill>
        <p:spPr>
          <a:xfrm>
            <a:off x="1192296" y="29513275"/>
            <a:ext cx="14329136" cy="8514116"/>
          </a:xfrm>
          <a:prstGeom prst="rect">
            <a:avLst/>
          </a:prstGeom>
        </p:spPr>
      </p:pic>
      <p:sp>
        <p:nvSpPr>
          <p:cNvPr id="38" name="Text Box 42"/>
          <p:cNvSpPr txBox="1">
            <a:spLocks noChangeArrowheads="1"/>
          </p:cNvSpPr>
          <p:nvPr/>
        </p:nvSpPr>
        <p:spPr bwMode="auto">
          <a:xfrm>
            <a:off x="11757656" y="37789946"/>
            <a:ext cx="6922605" cy="974556"/>
          </a:xfrm>
          <a:prstGeom prst="rect">
            <a:avLst/>
          </a:prstGeom>
          <a:noFill/>
          <a:ln w="9525">
            <a:noFill/>
            <a:miter lim="800000"/>
            <a:headEnd/>
            <a:tailEnd/>
          </a:ln>
          <a:effectLst/>
        </p:spPr>
        <p:txBody>
          <a:bodyPr wrap="square" lIns="87005" tIns="43503" rIns="87005" bIns="43503">
            <a:spAutoFit/>
          </a:bodyPr>
          <a:lstStyle/>
          <a:p>
            <a:pPr defTabSz="4176550">
              <a:spcBef>
                <a:spcPct val="50000"/>
              </a:spcBef>
            </a:pPr>
            <a:r>
              <a:rPr lang="en-US" sz="5700" b="1" dirty="0" smtClean="0">
                <a:solidFill>
                  <a:srgbClr val="002164"/>
                </a:solidFill>
                <a:latin typeface="Helvetica Neue" charset="0"/>
                <a:ea typeface="Helvetica Neue" charset="0"/>
                <a:cs typeface="Helvetica Neue" charset="0"/>
              </a:rPr>
              <a:t>Conclusion</a:t>
            </a:r>
            <a:endParaRPr lang="en-US" sz="5700" b="1" dirty="0">
              <a:solidFill>
                <a:srgbClr val="002164"/>
              </a:solidFill>
              <a:latin typeface="Helvetica Neue" charset="0"/>
              <a:ea typeface="Helvetica Neue" charset="0"/>
              <a:cs typeface="Helvetica Neue" charset="0"/>
            </a:endParaRPr>
          </a:p>
        </p:txBody>
      </p:sp>
      <p:sp>
        <p:nvSpPr>
          <p:cNvPr id="39" name="Text Box 42"/>
          <p:cNvSpPr txBox="1">
            <a:spLocks noChangeArrowheads="1"/>
          </p:cNvSpPr>
          <p:nvPr/>
        </p:nvSpPr>
        <p:spPr bwMode="auto">
          <a:xfrm>
            <a:off x="720168" y="38891350"/>
            <a:ext cx="29177837" cy="4304395"/>
          </a:xfrm>
          <a:prstGeom prst="rect">
            <a:avLst/>
          </a:prstGeom>
          <a:noFill/>
          <a:ln w="9525">
            <a:noFill/>
            <a:miter lim="800000"/>
            <a:headEnd/>
            <a:tailEnd/>
          </a:ln>
          <a:effectLst/>
        </p:spPr>
        <p:txBody>
          <a:bodyPr wrap="square" lIns="87005" tIns="43503" rIns="87005" bIns="43503">
            <a:spAutoFit/>
          </a:bodyPr>
          <a:lstStyle/>
          <a:p>
            <a:pPr marL="571500" indent="-571500" algn="just">
              <a:buFont typeface="Wingdings" charset="2"/>
              <a:buChar char="§"/>
            </a:pPr>
            <a:r>
              <a:rPr lang="en-US" sz="4200" b="1" i="1" dirty="0" smtClean="0">
                <a:solidFill>
                  <a:schemeClr val="accent6">
                    <a:lumMod val="75000"/>
                  </a:schemeClr>
                </a:solidFill>
                <a:latin typeface="Calibri" charset="0"/>
                <a:ea typeface="Calibri" charset="0"/>
                <a:cs typeface="Calibri" charset="0"/>
              </a:rPr>
              <a:t>When </a:t>
            </a:r>
            <a:r>
              <a:rPr lang="en-US" sz="4200" b="1" i="1" dirty="0">
                <a:solidFill>
                  <a:schemeClr val="accent6">
                    <a:lumMod val="75000"/>
                  </a:schemeClr>
                </a:solidFill>
                <a:latin typeface="Calibri" charset="0"/>
                <a:ea typeface="Calibri" charset="0"/>
                <a:cs typeface="Calibri" charset="0"/>
              </a:rPr>
              <a:t>you have classic features of INS with no strabismus, eccentric null with constant FT and </a:t>
            </a:r>
            <a:r>
              <a:rPr lang="en-US" sz="4200" b="1" i="1" dirty="0">
                <a:solidFill>
                  <a:srgbClr val="FF0000"/>
                </a:solidFill>
                <a:latin typeface="Calibri" charset="0"/>
                <a:ea typeface="Calibri" charset="0"/>
                <a:cs typeface="Calibri" charset="0"/>
              </a:rPr>
              <a:t>convergence null for both near and distance</a:t>
            </a:r>
            <a:r>
              <a:rPr lang="en-US" sz="4200" b="1" i="1" dirty="0">
                <a:solidFill>
                  <a:schemeClr val="accent6">
                    <a:lumMod val="75000"/>
                  </a:schemeClr>
                </a:solidFill>
                <a:latin typeface="Calibri" charset="0"/>
                <a:ea typeface="Calibri" charset="0"/>
                <a:cs typeface="Calibri" charset="0"/>
              </a:rPr>
              <a:t> → </a:t>
            </a:r>
            <a:r>
              <a:rPr lang="en-US" sz="4200" b="1" i="1" dirty="0">
                <a:solidFill>
                  <a:srgbClr val="FF0000"/>
                </a:solidFill>
                <a:latin typeface="Calibri" charset="0"/>
                <a:ea typeface="Calibri" charset="0"/>
                <a:cs typeface="Calibri" charset="0"/>
              </a:rPr>
              <a:t>EMR is probably not necessary</a:t>
            </a:r>
            <a:r>
              <a:rPr lang="en-US" sz="4200" b="1" i="1" dirty="0">
                <a:solidFill>
                  <a:schemeClr val="accent6">
                    <a:lumMod val="75000"/>
                  </a:schemeClr>
                </a:solidFill>
                <a:latin typeface="Calibri" charset="0"/>
                <a:ea typeface="Calibri" charset="0"/>
                <a:cs typeface="Calibri" charset="0"/>
              </a:rPr>
              <a:t> and will not change management, even if INS and APAN are incorrectly labelled. Management will consist of “artificial divergence” surgery to replicate the effect of prisms that induce the convergence null, once the prisms have been tried for a period of time, and found to be useful</a:t>
            </a:r>
            <a:r>
              <a:rPr lang="en-US" sz="4200" b="1" i="1" dirty="0" smtClean="0">
                <a:solidFill>
                  <a:schemeClr val="accent6">
                    <a:lumMod val="75000"/>
                  </a:schemeClr>
                </a:solidFill>
                <a:latin typeface="Calibri" charset="0"/>
                <a:ea typeface="Calibri" charset="0"/>
                <a:cs typeface="Calibri" charset="0"/>
              </a:rPr>
              <a:t>. </a:t>
            </a:r>
          </a:p>
          <a:p>
            <a:pPr marL="571500" indent="-571500" algn="just">
              <a:buFont typeface="Wingdings" charset="2"/>
              <a:buChar char="§"/>
            </a:pPr>
            <a:r>
              <a:rPr lang="en-US" sz="4200" b="1" i="1" dirty="0" smtClean="0">
                <a:solidFill>
                  <a:srgbClr val="FF0000"/>
                </a:solidFill>
                <a:latin typeface="Calibri" charset="0"/>
                <a:ea typeface="Calibri" charset="0"/>
                <a:cs typeface="Calibri" charset="0"/>
              </a:rPr>
              <a:t>When there is strabismus, EMR is better </a:t>
            </a:r>
            <a:r>
              <a:rPr lang="en-US" sz="4200" b="1" i="1" dirty="0" smtClean="0">
                <a:solidFill>
                  <a:srgbClr val="003064"/>
                </a:solidFill>
                <a:latin typeface="Calibri" charset="0"/>
                <a:ea typeface="Calibri" charset="0"/>
                <a:cs typeface="Calibri" charset="0"/>
              </a:rPr>
              <a:t>than office exam alone.</a:t>
            </a:r>
            <a:endParaRPr lang="en-US" sz="4200" b="1" i="1" dirty="0">
              <a:solidFill>
                <a:srgbClr val="003064"/>
              </a:solidFill>
              <a:latin typeface="Calibri" charset="0"/>
              <a:ea typeface="Calibri" charset="0"/>
              <a:cs typeface="Calibri" charset="0"/>
            </a:endParaRPr>
          </a:p>
          <a:p>
            <a:pPr algn="just"/>
            <a:endParaRPr lang="en-US" sz="4000" dirty="0">
              <a:solidFill>
                <a:schemeClr val="accent6">
                  <a:lumMod val="75000"/>
                </a:schemeClr>
              </a:solidFill>
              <a:latin typeface="Helvetica Neue" charset="0"/>
              <a:ea typeface="Helvetica Neue" charset="0"/>
              <a:cs typeface="Helvetica Neue" charset="0"/>
            </a:endParaRPr>
          </a:p>
          <a:p>
            <a:pPr algn="just"/>
            <a:endParaRPr lang="en-US" sz="2400" dirty="0"/>
          </a:p>
        </p:txBody>
      </p:sp>
      <p:pic>
        <p:nvPicPr>
          <p:cNvPr id="16" name="Picture 15"/>
          <p:cNvPicPr>
            <a:picLocks noChangeAspect="1"/>
          </p:cNvPicPr>
          <p:nvPr/>
        </p:nvPicPr>
        <p:blipFill rotWithShape="1">
          <a:blip r:embed="rId5"/>
          <a:srcRect r="16140"/>
          <a:stretch/>
        </p:blipFill>
        <p:spPr>
          <a:xfrm>
            <a:off x="19463997" y="13489811"/>
            <a:ext cx="10350069" cy="6021670"/>
          </a:xfrm>
          <a:prstGeom prst="rect">
            <a:avLst/>
          </a:prstGeom>
        </p:spPr>
      </p:pic>
      <p:pic>
        <p:nvPicPr>
          <p:cNvPr id="28" name="Picture 27"/>
          <p:cNvPicPr>
            <a:picLocks noChangeAspect="1"/>
          </p:cNvPicPr>
          <p:nvPr/>
        </p:nvPicPr>
        <p:blipFill>
          <a:blip r:embed="rId6"/>
          <a:stretch>
            <a:fillRect/>
          </a:stretch>
        </p:blipFill>
        <p:spPr>
          <a:xfrm>
            <a:off x="729784" y="19380107"/>
            <a:ext cx="12352285" cy="4877569"/>
          </a:xfrm>
          <a:prstGeom prst="rect">
            <a:avLst/>
          </a:prstGeom>
        </p:spPr>
      </p:pic>
      <p:pic>
        <p:nvPicPr>
          <p:cNvPr id="21" name="Picture 20"/>
          <p:cNvPicPr>
            <a:picLocks noChangeAspect="1"/>
          </p:cNvPicPr>
          <p:nvPr/>
        </p:nvPicPr>
        <p:blipFill>
          <a:blip r:embed="rId7"/>
          <a:stretch>
            <a:fillRect/>
          </a:stretch>
        </p:blipFill>
        <p:spPr>
          <a:xfrm>
            <a:off x="7118236" y="21091560"/>
            <a:ext cx="5653484" cy="2936100"/>
          </a:xfrm>
          <a:prstGeom prst="rect">
            <a:avLst/>
          </a:prstGeom>
        </p:spPr>
      </p:pic>
      <p:pic>
        <p:nvPicPr>
          <p:cNvPr id="9" name="Picture 8"/>
          <p:cNvPicPr>
            <a:picLocks noChangeAspect="1"/>
          </p:cNvPicPr>
          <p:nvPr/>
        </p:nvPicPr>
        <p:blipFill>
          <a:blip r:embed="rId8"/>
          <a:stretch>
            <a:fillRect/>
          </a:stretch>
        </p:blipFill>
        <p:spPr>
          <a:xfrm>
            <a:off x="12773802" y="19503303"/>
            <a:ext cx="11510480" cy="4873807"/>
          </a:xfrm>
          <a:prstGeom prst="rect">
            <a:avLst/>
          </a:prstGeom>
        </p:spPr>
      </p:pic>
      <p:pic>
        <p:nvPicPr>
          <p:cNvPr id="17" name="Picture 16"/>
          <p:cNvPicPr>
            <a:picLocks noChangeAspect="1"/>
          </p:cNvPicPr>
          <p:nvPr/>
        </p:nvPicPr>
        <p:blipFill>
          <a:blip r:embed="rId9"/>
          <a:stretch>
            <a:fillRect/>
          </a:stretch>
        </p:blipFill>
        <p:spPr>
          <a:xfrm>
            <a:off x="24001041" y="19804289"/>
            <a:ext cx="6038480" cy="4368099"/>
          </a:xfrm>
          <a:prstGeom prst="rect">
            <a:avLst/>
          </a:prstGeom>
        </p:spPr>
      </p:pic>
      <p:pic>
        <p:nvPicPr>
          <p:cNvPr id="19" name="Picture 18"/>
          <p:cNvPicPr>
            <a:picLocks noChangeAspect="1"/>
          </p:cNvPicPr>
          <p:nvPr/>
        </p:nvPicPr>
        <p:blipFill>
          <a:blip r:embed="rId10"/>
          <a:stretch>
            <a:fillRect/>
          </a:stretch>
        </p:blipFill>
        <p:spPr>
          <a:xfrm>
            <a:off x="792167" y="24409016"/>
            <a:ext cx="7912676" cy="5042533"/>
          </a:xfrm>
          <a:prstGeom prst="rect">
            <a:avLst/>
          </a:prstGeom>
        </p:spPr>
      </p:pic>
      <p:sp>
        <p:nvSpPr>
          <p:cNvPr id="24" name="TextBox 23"/>
          <p:cNvSpPr txBox="1"/>
          <p:nvPr/>
        </p:nvSpPr>
        <p:spPr>
          <a:xfrm rot="16200000">
            <a:off x="-2102065" y="17469600"/>
            <a:ext cx="484490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t>Cases with CND</a:t>
            </a:r>
            <a:endParaRPr lang="en-US" sz="4000" dirty="0"/>
          </a:p>
        </p:txBody>
      </p:sp>
      <p:pic>
        <p:nvPicPr>
          <p:cNvPr id="29" name="Picture 28"/>
          <p:cNvPicPr>
            <a:picLocks noChangeAspect="1"/>
          </p:cNvPicPr>
          <p:nvPr/>
        </p:nvPicPr>
        <p:blipFill>
          <a:blip r:embed="rId11"/>
          <a:stretch>
            <a:fillRect/>
          </a:stretch>
        </p:blipFill>
        <p:spPr>
          <a:xfrm>
            <a:off x="8704843" y="24499001"/>
            <a:ext cx="10989688" cy="4928416"/>
          </a:xfrm>
          <a:prstGeom prst="rect">
            <a:avLst/>
          </a:prstGeom>
        </p:spPr>
      </p:pic>
      <p:pic>
        <p:nvPicPr>
          <p:cNvPr id="20" name="Picture 19"/>
          <p:cNvPicPr>
            <a:picLocks noChangeAspect="1"/>
          </p:cNvPicPr>
          <p:nvPr/>
        </p:nvPicPr>
        <p:blipFill>
          <a:blip r:embed="rId12"/>
          <a:stretch>
            <a:fillRect/>
          </a:stretch>
        </p:blipFill>
        <p:spPr>
          <a:xfrm>
            <a:off x="20244844" y="24152096"/>
            <a:ext cx="9429681" cy="5237727"/>
          </a:xfrm>
          <a:prstGeom prst="rect">
            <a:avLst/>
          </a:prstGeom>
        </p:spPr>
      </p:pic>
      <p:pic>
        <p:nvPicPr>
          <p:cNvPr id="14" name="Picture 13"/>
          <p:cNvPicPr>
            <a:picLocks noChangeAspect="1"/>
          </p:cNvPicPr>
          <p:nvPr/>
        </p:nvPicPr>
        <p:blipFill>
          <a:blip r:embed="rId13"/>
          <a:stretch>
            <a:fillRect/>
          </a:stretch>
        </p:blipFill>
        <p:spPr>
          <a:xfrm>
            <a:off x="792166" y="13120127"/>
            <a:ext cx="7908511" cy="6166816"/>
          </a:xfrm>
          <a:prstGeom prst="rect">
            <a:avLst/>
          </a:prstGeom>
        </p:spPr>
      </p:pic>
      <p:pic>
        <p:nvPicPr>
          <p:cNvPr id="15" name="Picture 14"/>
          <p:cNvPicPr>
            <a:picLocks noChangeAspect="1"/>
          </p:cNvPicPr>
          <p:nvPr/>
        </p:nvPicPr>
        <p:blipFill>
          <a:blip r:embed="rId14"/>
          <a:stretch>
            <a:fillRect/>
          </a:stretch>
        </p:blipFill>
        <p:spPr>
          <a:xfrm>
            <a:off x="8155768" y="13694409"/>
            <a:ext cx="11356749" cy="3655310"/>
          </a:xfrm>
          <a:prstGeom prst="rect">
            <a:avLst/>
          </a:prstGeom>
        </p:spPr>
      </p:pic>
      <p:cxnSp>
        <p:nvCxnSpPr>
          <p:cNvPr id="23" name="Straight Connector 22"/>
          <p:cNvCxnSpPr/>
          <p:nvPr/>
        </p:nvCxnSpPr>
        <p:spPr bwMode="auto">
          <a:xfrm>
            <a:off x="729784" y="29451549"/>
            <a:ext cx="29403292"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rot="16200000">
            <a:off x="-2656419" y="32636499"/>
            <a:ext cx="595361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t>Cases </a:t>
            </a:r>
            <a:r>
              <a:rPr lang="en-US" sz="4000" smtClean="0"/>
              <a:t>with strabismus</a:t>
            </a:r>
            <a:endParaRPr lang="en-US" sz="4000" dirty="0"/>
          </a:p>
        </p:txBody>
      </p:sp>
      <p:pic>
        <p:nvPicPr>
          <p:cNvPr id="26" name="Picture 25"/>
          <p:cNvPicPr>
            <a:picLocks noChangeAspect="1"/>
          </p:cNvPicPr>
          <p:nvPr/>
        </p:nvPicPr>
        <p:blipFill>
          <a:blip r:embed="rId15"/>
          <a:stretch>
            <a:fillRect/>
          </a:stretch>
        </p:blipFill>
        <p:spPr>
          <a:xfrm>
            <a:off x="16758551" y="29570983"/>
            <a:ext cx="13081000" cy="8305800"/>
          </a:xfrm>
          <a:prstGeom prst="rect">
            <a:avLst/>
          </a:prstGeom>
        </p:spPr>
      </p:pic>
    </p:spTree>
    <p:extLst>
      <p:ext uri="{BB962C8B-B14F-4D97-AF65-F5344CB8AC3E}">
        <p14:creationId xmlns:p14="http://schemas.microsoft.com/office/powerpoint/2010/main" val="18391437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18122</TotalTime>
  <Words>248</Words>
  <Application>Microsoft Macintosh PowerPoint</Application>
  <PresentationFormat>Custom</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lionel kowal</cp:lastModifiedBy>
  <cp:revision>366</cp:revision>
  <cp:lastPrinted>2017-10-24T08:35:32Z</cp:lastPrinted>
  <dcterms:created xsi:type="dcterms:W3CDTF">2008-12-04T00:20:37Z</dcterms:created>
  <dcterms:modified xsi:type="dcterms:W3CDTF">2017-10-30T20:07:17Z</dcterms:modified>
  <cp:category>Research Poster</cp:category>
</cp:coreProperties>
</file>