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117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35026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870052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05077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740103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175129" algn="l" defTabSz="870052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610155" algn="l" defTabSz="870052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045181" algn="l" defTabSz="870052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480206" algn="l" defTabSz="870052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9">
          <p15:clr>
            <a:srgbClr val="A4A3A4"/>
          </p15:clr>
        </p15:guide>
        <p15:guide id="2" orient="horz" pos="26266">
          <p15:clr>
            <a:srgbClr val="A4A3A4"/>
          </p15:clr>
        </p15:guide>
        <p15:guide id="3" orient="horz" pos="2794">
          <p15:clr>
            <a:srgbClr val="A4A3A4"/>
          </p15:clr>
        </p15:guide>
        <p15:guide id="4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00"/>
    <a:srgbClr val="32BE3E"/>
    <a:srgbClr val="67AF6F"/>
    <a:srgbClr val="003399"/>
    <a:srgbClr val="002164"/>
    <a:srgbClr val="003064"/>
    <a:srgbClr val="0046D2"/>
    <a:srgbClr val="EAEAEA"/>
    <a:srgbClr val="A7C4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371"/>
    <p:restoredTop sz="86450"/>
  </p:normalViewPr>
  <p:slideViewPr>
    <p:cSldViewPr snapToGrid="0">
      <p:cViewPr>
        <p:scale>
          <a:sx n="50" d="100"/>
          <a:sy n="50" d="100"/>
        </p:scale>
        <p:origin x="144" y="-8528"/>
      </p:cViewPr>
      <p:guideLst>
        <p:guide orient="horz" pos="6289"/>
        <p:guide orient="horz" pos="26266"/>
        <p:guide orient="horz" pos="2794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98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3650" y="0"/>
            <a:ext cx="29098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AD313-EBD3-1048-9FF4-1FEA738AFF37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098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3650" y="8775700"/>
            <a:ext cx="29098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8BA99-C042-234C-BF7E-F73B5A96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5BAB7-E9F9-435A-B8BD-F70ADBBCB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502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70052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507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4010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5129" algn="l" defTabSz="8700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0155" algn="l" defTabSz="8700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5181" algn="l" defTabSz="8700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80206" algn="l" defTabSz="8700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7B9C-DA46-4FE0-B590-97F24EE1DB0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session.com/" TargetMode="External"/><Relationship Id="rId4" Type="http://schemas.openxmlformats.org/officeDocument/2006/relationships/hyperlink" Target="http://www.megaprint.com/" TargetMode="External"/><Relationship Id="rId5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 userDrawn="1"/>
        </p:nvSpPr>
        <p:spPr>
          <a:xfrm rot="16200000">
            <a:off x="24785986" y="42195975"/>
            <a:ext cx="313261" cy="103244"/>
          </a:xfrm>
          <a:prstGeom prst="rect">
            <a:avLst/>
          </a:prstGeom>
          <a:noFill/>
        </p:spPr>
        <p:txBody>
          <a:bodyPr wrap="none" lIns="87005" tIns="43503" rIns="87005" bIns="43503" rtlCol="0">
            <a:spAutoFit/>
          </a:bodyPr>
          <a:lstStyle/>
          <a:p>
            <a:r>
              <a:rPr lang="en-US" sz="100" dirty="0" smtClean="0">
                <a:hlinkClick r:id="rId3"/>
              </a:rPr>
              <a:t>www.postersession.com</a:t>
            </a:r>
            <a:endParaRPr lang="en-US" sz="100" dirty="0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24748711" y="42192029"/>
            <a:ext cx="388353" cy="103244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marL="0" marR="0" indent="0" algn="ctr" defTabSz="870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" dirty="0" smtClean="0">
                <a:effectLst/>
                <a:hlinkClick r:id="rId3"/>
              </a:rPr>
              <a:t>www.postersession.com</a:t>
            </a:r>
            <a:endParaRPr lang="en-US" sz="100" dirty="0" smtClean="0">
              <a:effectLst/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727"/>
          <a:stretch>
            <a:fillRect/>
          </a:stretch>
        </p:blipFill>
        <p:spPr bwMode="auto">
          <a:xfrm>
            <a:off x="22904336" y="42152508"/>
            <a:ext cx="3809222" cy="20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26713557" y="42077562"/>
            <a:ext cx="2238981" cy="318688"/>
          </a:xfrm>
          <a:prstGeom prst="rect">
            <a:avLst/>
          </a:prstGeom>
          <a:noFill/>
        </p:spPr>
        <p:txBody>
          <a:bodyPr wrap="none" lIns="87005" tIns="43503" rIns="87005" bIns="4350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500" dirty="0" smtClean="0">
                <a:solidFill>
                  <a:schemeClr val="bg1"/>
                </a:solidFill>
              </a:rPr>
              <a:t>www.postersession.com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35026"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870052"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05077"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740103" algn="ctr" defTabSz="41765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395" indent="-1566395" algn="l" defTabSz="4176550" rtl="0" fontAlgn="base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92597" indent="-1305077" algn="l" defTabSz="4176550" rtl="0" fontAlgn="base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20310" indent="-1043760" algn="l" defTabSz="4176550" rtl="0" fontAlgn="base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307829" indent="-1043760" algn="l" defTabSz="4176550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860" indent="-1043760" algn="l" defTabSz="41765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31886" indent="-1043760" algn="l" defTabSz="41765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266911" indent="-1043760" algn="l" defTabSz="41765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01937" indent="-1043760" algn="l" defTabSz="41765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136963" indent="-1043760" algn="l" defTabSz="41765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026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052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077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0103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5129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155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5181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0206" algn="l" defTabSz="87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f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50110" y="5145875"/>
            <a:ext cx="29594015" cy="37258872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7005" tIns="43503" rIns="87005" bIns="43503" anchor="ctr"/>
          <a:lstStyle/>
          <a:p>
            <a:pPr algn="l"/>
            <a:endParaRPr lang="en-US" sz="1600" dirty="0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1870632" y="5395440"/>
            <a:ext cx="6148096" cy="8265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defTabSz="4176550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</a:rPr>
              <a:t>Introduction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5" name="Text Box 42"/>
          <p:cNvSpPr txBox="1">
            <a:spLocks noChangeArrowheads="1"/>
          </p:cNvSpPr>
          <p:nvPr/>
        </p:nvSpPr>
        <p:spPr bwMode="auto">
          <a:xfrm>
            <a:off x="939747" y="26620419"/>
            <a:ext cx="13468349" cy="6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3200" dirty="0" smtClean="0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3061679" y="37573304"/>
            <a:ext cx="3765998" cy="5802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defTabSz="4176550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5242" y="233890"/>
            <a:ext cx="29594015" cy="4637394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176550">
              <a:spcBef>
                <a:spcPts val="1800"/>
              </a:spcBef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85242" y="460048"/>
            <a:ext cx="28611631" cy="11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defTabSz="4176550">
              <a:spcBef>
                <a:spcPts val="1800"/>
              </a:spcBef>
            </a:pPr>
            <a:r>
              <a:rPr lang="en-US" sz="7200" b="1" dirty="0" smtClean="0">
                <a:latin typeface="+mj-lt"/>
                <a:ea typeface="Times New Roman" charset="0"/>
                <a:cs typeface="Times New Roman" charset="0"/>
              </a:rPr>
              <a:t>The Clinical Spectrum of Lateral Rectus Heterotopy</a:t>
            </a:r>
            <a:endParaRPr lang="en-US" sz="7200" b="1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937800" y="1898180"/>
            <a:ext cx="28013757" cy="353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defTabSz="4176550">
              <a:spcBef>
                <a:spcPts val="1800"/>
              </a:spcBef>
            </a:pPr>
            <a:r>
              <a:rPr lang="en-US" sz="4800" b="1" dirty="0">
                <a:solidFill>
                  <a:schemeClr val="tx2"/>
                </a:solidFill>
              </a:rPr>
              <a:t>Shivanand Sheth</a:t>
            </a:r>
            <a:r>
              <a:rPr lang="en-US" sz="4800" b="1" baseline="30000" dirty="0">
                <a:solidFill>
                  <a:schemeClr val="tx2"/>
                </a:solidFill>
              </a:rPr>
              <a:t>1,2</a:t>
            </a:r>
            <a:r>
              <a:rPr lang="en-US" sz="4800" b="1" dirty="0">
                <a:solidFill>
                  <a:schemeClr val="tx2"/>
                </a:solidFill>
              </a:rPr>
              <a:t>, Lionel Kowal</a:t>
            </a:r>
            <a:r>
              <a:rPr lang="en-US" sz="4800" b="1" baseline="30000" dirty="0">
                <a:solidFill>
                  <a:schemeClr val="tx2"/>
                </a:solidFill>
              </a:rPr>
              <a:t>1</a:t>
            </a:r>
          </a:p>
          <a:p>
            <a:pPr defTabSz="4176550"/>
            <a:endParaRPr lang="en-US" sz="4800" b="1" baseline="30000" dirty="0">
              <a:solidFill>
                <a:schemeClr val="tx2"/>
              </a:solidFill>
            </a:endParaRPr>
          </a:p>
          <a:p>
            <a:pPr defTabSz="4176550"/>
            <a:r>
              <a:rPr lang="en-US" sz="4800" baseline="30000" dirty="0">
                <a:solidFill>
                  <a:schemeClr val="tx2"/>
                </a:solidFill>
              </a:rPr>
              <a:t>1</a:t>
            </a:r>
            <a:r>
              <a:rPr lang="en-US" sz="4800" dirty="0">
                <a:solidFill>
                  <a:schemeClr val="tx2"/>
                </a:solidFill>
              </a:rPr>
              <a:t>The Royal Victorian Eye and Ear Hospital, Melbourne</a:t>
            </a:r>
          </a:p>
          <a:p>
            <a:pPr defTabSz="4176550"/>
            <a:r>
              <a:rPr lang="en-US" sz="4800" baseline="30000" dirty="0">
                <a:solidFill>
                  <a:schemeClr val="tx2"/>
                </a:solidFill>
              </a:rPr>
              <a:t>2</a:t>
            </a:r>
            <a:r>
              <a:rPr lang="en-US" sz="4800" dirty="0">
                <a:solidFill>
                  <a:schemeClr val="tx2"/>
                </a:solidFill>
              </a:rPr>
              <a:t>The Royal Children's’ Hospital, Melbourne</a:t>
            </a:r>
          </a:p>
          <a:p>
            <a:pPr algn="just"/>
            <a:endParaRPr lang="en-GB" sz="4800" dirty="0">
              <a:latin typeface="+mn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29510"/>
              </p:ext>
            </p:extLst>
          </p:nvPr>
        </p:nvGraphicFramePr>
        <p:xfrm>
          <a:off x="929926" y="12077800"/>
          <a:ext cx="28272482" cy="21007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6241"/>
                <a:gridCol w="14136241"/>
              </a:tblGrid>
              <a:tr h="88516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Congenital LR Heterotopy</a:t>
                      </a: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*More likely to have successful sensory adaptation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Acquired LR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> Heterotopy</a:t>
                      </a:r>
                    </a:p>
                    <a:p>
                      <a:pPr algn="ctr"/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*More likely to have diplopia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308037">
                <a:tc>
                  <a:txBody>
                    <a:bodyPr/>
                    <a:lstStyle/>
                    <a:p>
                      <a:pPr marL="571500" indent="-571500" algn="l">
                        <a:buFont typeface="Arial" charset="0"/>
                        <a:buChar char="•"/>
                      </a:pPr>
                      <a:r>
                        <a:rPr lang="en-US" sz="3600" b="1" dirty="0" smtClean="0"/>
                        <a:t>Isolated LR Heterotopy</a:t>
                      </a:r>
                      <a:r>
                        <a:rPr lang="en-US" sz="3600" b="1" baseline="30000" dirty="0" smtClean="0"/>
                        <a:t>1</a:t>
                      </a:r>
                      <a:endParaRPr lang="en-US" sz="3600" dirty="0" smtClean="0"/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No</a:t>
                      </a:r>
                      <a:r>
                        <a:rPr lang="en-US" sz="2800" baseline="0" dirty="0" smtClean="0"/>
                        <a:t> or minimal heterotopy of other </a:t>
                      </a:r>
                      <a:r>
                        <a:rPr lang="en-US" sz="2800" dirty="0" smtClean="0"/>
                        <a:t>extraocular muscles</a:t>
                      </a:r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Patient</a:t>
                      </a:r>
                      <a:r>
                        <a:rPr lang="en-US" sz="2800" baseline="0" dirty="0" smtClean="0"/>
                        <a:t> n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0" dirty="0" smtClean="0"/>
                        <a:t>t syndromic / No </a:t>
                      </a:r>
                      <a:r>
                        <a:rPr lang="en-US" sz="2800" baseline="0" dirty="0" err="1" smtClean="0"/>
                        <a:t>craniosynostosis</a:t>
                      </a:r>
                      <a:endParaRPr lang="en-US" sz="2800" baseline="0" dirty="0" smtClean="0"/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r>
                        <a:rPr lang="en-US" sz="2800" baseline="0" dirty="0" smtClean="0"/>
                        <a:t>Can present with A or V-Pattern strabismus </a:t>
                      </a:r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r>
                        <a:rPr lang="en-US" sz="2800" baseline="0" dirty="0" smtClean="0"/>
                        <a:t>Can be incidentally detected on radiology or intraoperatively without clinical expression</a:t>
                      </a:r>
                    </a:p>
                    <a:p>
                      <a:pPr algn="just"/>
                      <a:endParaRPr lang="en-GB" dirty="0" smtClean="0"/>
                    </a:p>
                    <a:p>
                      <a:pPr algn="just"/>
                      <a:endParaRPr lang="en-US" dirty="0" smtClean="0"/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3600" b="1" dirty="0" smtClean="0"/>
                        <a:t>Sagging Eye Syndrome </a:t>
                      </a:r>
                      <a:r>
                        <a:rPr lang="en-US" sz="3600" b="1" baseline="30000" dirty="0" smtClean="0"/>
                        <a:t>2,3</a:t>
                      </a:r>
                    </a:p>
                    <a:p>
                      <a:pPr marL="720776" lvl="1" indent="-285750" algn="l">
                        <a:buFont typeface="Arial" charset="0"/>
                        <a:buChar char="•"/>
                      </a:pPr>
                      <a:r>
                        <a:rPr lang="en-US" sz="2800" b="0" baseline="0" dirty="0" smtClean="0"/>
                        <a:t>Age related connective tissue changes leading to disruption of the lateral rectus </a:t>
                      </a:r>
                      <a:r>
                        <a:rPr lang="mr-IN" sz="2800" b="0" baseline="0" dirty="0" smtClean="0"/>
                        <a:t>–</a:t>
                      </a:r>
                      <a:r>
                        <a:rPr lang="en-US" sz="2800" b="0" baseline="0" dirty="0" smtClean="0"/>
                        <a:t> superior rectus band leading to a sag of lateral rectus</a:t>
                      </a:r>
                      <a:endParaRPr lang="en-US" sz="2800" b="0" dirty="0" smtClean="0"/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20083"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3600" b="1" baseline="0" dirty="0" smtClean="0"/>
                        <a:t>LR heterotopy with rotated orbits</a:t>
                      </a:r>
                      <a:r>
                        <a:rPr lang="en-US" sz="3600" b="1" baseline="30000" dirty="0" smtClean="0"/>
                        <a:t>1</a:t>
                      </a:r>
                      <a:endParaRPr lang="en-US" sz="3600" b="1" baseline="0" dirty="0" smtClean="0"/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r>
                        <a:rPr lang="en-US" sz="2800" baseline="0" dirty="0" smtClean="0"/>
                        <a:t>With heterotopy of other extraocular muscles</a:t>
                      </a:r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Not syndromic / No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craniosynostosis</a:t>
                      </a:r>
                      <a:endParaRPr lang="en-US" sz="2800" baseline="0" dirty="0" smtClean="0"/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 algn="l">
                        <a:buFont typeface="Arial" charset="0"/>
                        <a:buChar char="•"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3600" b="1" dirty="0" smtClean="0"/>
                        <a:t>Heavy Eye syndrome </a:t>
                      </a:r>
                      <a:r>
                        <a:rPr lang="en-US" sz="3600" b="1" baseline="30000" dirty="0" smtClean="0"/>
                        <a:t>3,4,5</a:t>
                      </a:r>
                      <a:endParaRPr lang="en-US" sz="3600" b="1" dirty="0" smtClean="0"/>
                    </a:p>
                    <a:p>
                      <a:pPr marL="742950" lvl="1" indent="-285750" algn="just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High axial</a:t>
                      </a:r>
                      <a:r>
                        <a:rPr lang="en-US" sz="2800" baseline="0" dirty="0" smtClean="0"/>
                        <a:t> myopia causing the eye to elongate and </a:t>
                      </a:r>
                      <a:r>
                        <a:rPr lang="en-US" sz="2800" baseline="0" dirty="0" smtClean="0"/>
                        <a:t>expand and/or herniate </a:t>
                      </a:r>
                      <a:r>
                        <a:rPr lang="en-US" sz="2800" baseline="0" dirty="0" smtClean="0"/>
                        <a:t>in the </a:t>
                      </a:r>
                      <a:r>
                        <a:rPr lang="en-US" sz="2800" baseline="0" dirty="0" err="1" smtClean="0"/>
                        <a:t>supero</a:t>
                      </a:r>
                      <a:r>
                        <a:rPr lang="en-US" sz="2800" baseline="0" dirty="0" smtClean="0"/>
                        <a:t>-temporal quadrant displacing lateral rectus inferiorly and superior rectus nasally.</a:t>
                      </a: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buFont typeface="Arial" charset="0"/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40671"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32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LR Heterotopy as a feature of </a:t>
                      </a:r>
                      <a:r>
                        <a:rPr lang="en-US" sz="3200" b="1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lang="en-US" sz="32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raniosynostosis</a:t>
                      </a:r>
                      <a:r>
                        <a:rPr lang="en-US" sz="32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lang="en-US" sz="32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plagiocephaly</a:t>
                      </a:r>
                      <a:r>
                        <a:rPr lang="en-US" sz="32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3200" b="1" baseline="30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6,7</a:t>
                      </a:r>
                      <a:endParaRPr lang="en-US" sz="3200" b="1" baseline="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indent="-285750" algn="l" defTabSz="870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2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LR Heterotopy can also occur </a:t>
                      </a:r>
                      <a:r>
                        <a:rPr lang="en-US" sz="32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after </a:t>
                      </a:r>
                      <a:r>
                        <a:rPr lang="en-US" sz="32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Fronto</a:t>
                      </a:r>
                      <a:r>
                        <a:rPr lang="en-US" sz="32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-orbital advancement surgery for coronal synostosis</a:t>
                      </a:r>
                      <a:r>
                        <a:rPr lang="en-US" sz="3200" b="1" baseline="30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en-US" sz="3200" b="1" baseline="30000" dirty="0" smtClean="0"/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en-US" sz="3200" b="1" baseline="30000" dirty="0" smtClean="0"/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en-US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3600" b="1" dirty="0" smtClean="0"/>
                        <a:t>Iatrogenic</a:t>
                      </a:r>
                      <a:r>
                        <a:rPr lang="en-US" sz="3600" b="1" baseline="0" dirty="0" smtClean="0"/>
                        <a:t>:</a:t>
                      </a:r>
                    </a:p>
                    <a:p>
                      <a:pPr marL="720776" lvl="1" indent="-285750" algn="just">
                        <a:buFont typeface="Arial" charset="0"/>
                        <a:buChar char="•"/>
                      </a:pPr>
                      <a:r>
                        <a:rPr lang="en-US" sz="2800" b="0" baseline="0" dirty="0" smtClean="0"/>
                        <a:t>After Transposition of lateral recti during strabismus surgery</a:t>
                      </a:r>
                    </a:p>
                    <a:p>
                      <a:pPr marL="720776" lvl="1" indent="-285750" algn="just">
                        <a:buFont typeface="Arial" charset="0"/>
                        <a:buChar char="•"/>
                      </a:pPr>
                      <a:r>
                        <a:rPr lang="en-US" sz="2800" b="0" baseline="0" dirty="0" smtClean="0"/>
                        <a:t>After large over-recessions of Lateral recti</a:t>
                      </a:r>
                    </a:p>
                    <a:p>
                      <a:pPr marL="720776" lvl="1" indent="-285750" algn="just">
                        <a:buFont typeface="Arial" charset="0"/>
                        <a:buChar char="•"/>
                      </a:pPr>
                      <a:r>
                        <a:rPr lang="en-US" sz="2800" b="0" baseline="0" dirty="0" smtClean="0"/>
                        <a:t>Tight lateral rectus can have a downward slant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937800" y="34800036"/>
            <a:ext cx="28346390" cy="230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algn="just"/>
            <a:r>
              <a:rPr lang="en-GB" sz="3600" dirty="0" smtClean="0"/>
              <a:t>Congenital </a:t>
            </a:r>
            <a:r>
              <a:rPr lang="en-GB" sz="3600" dirty="0"/>
              <a:t>causes </a:t>
            </a:r>
            <a:r>
              <a:rPr lang="en-GB" sz="3600" dirty="0" smtClean="0"/>
              <a:t>of lateral rectus heterotopy include </a:t>
            </a:r>
            <a:r>
              <a:rPr lang="en-GB" sz="3600" dirty="0"/>
              <a:t>isolated </a:t>
            </a:r>
            <a:r>
              <a:rPr lang="en-GB" sz="3600" dirty="0" smtClean="0"/>
              <a:t>heterotopy </a:t>
            </a:r>
            <a:r>
              <a:rPr lang="en-GB" sz="3600" dirty="0"/>
              <a:t>or can occur in combination with extorted </a:t>
            </a:r>
            <a:r>
              <a:rPr lang="en-GB" sz="3600" dirty="0" smtClean="0"/>
              <a:t>orbits with or without </a:t>
            </a:r>
            <a:r>
              <a:rPr lang="en-GB" sz="3600" dirty="0" err="1" smtClean="0"/>
              <a:t>craniosynostosis</a:t>
            </a:r>
            <a:r>
              <a:rPr lang="en-GB" sz="3600" dirty="0"/>
              <a:t>. Acquired causes include heavy eye syndrome and sagging eye syndrome, or a combination of the </a:t>
            </a:r>
            <a:r>
              <a:rPr lang="en-GB" sz="3600" dirty="0" smtClean="0"/>
              <a:t>two </a:t>
            </a:r>
            <a:r>
              <a:rPr lang="en-GB" sz="3600" baseline="30000" dirty="0" smtClean="0"/>
              <a:t>3</a:t>
            </a:r>
            <a:r>
              <a:rPr lang="en-GB" sz="3600" dirty="0" smtClean="0"/>
              <a:t>. </a:t>
            </a:r>
            <a:r>
              <a:rPr lang="en-GB" sz="3600" dirty="0"/>
              <a:t>Iatrogenic causes include surgical transposition of lateral </a:t>
            </a:r>
            <a:r>
              <a:rPr lang="en-GB" sz="3600" dirty="0" smtClean="0"/>
              <a:t>rectus muscles and craniofacial surgery for </a:t>
            </a:r>
            <a:r>
              <a:rPr lang="en-GB" sz="3600" dirty="0" err="1" smtClean="0"/>
              <a:t>craniosynostosis</a:t>
            </a:r>
            <a:r>
              <a:rPr lang="en-GB" sz="3600" dirty="0" smtClean="0"/>
              <a:t>. Magnetic Resonance Imaging can be useful to demonstrate heterotopy in these cases.</a:t>
            </a:r>
            <a:endParaRPr lang="en-GB" sz="3600" dirty="0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0658242" y="33675182"/>
            <a:ext cx="8695295" cy="8265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defTabSz="4176550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</a:rPr>
              <a:t>Discussion and Conclusion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059286" y="38493344"/>
            <a:ext cx="27770784" cy="28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GB" sz="2000" dirty="0" err="1" smtClean="0">
                <a:ea typeface="Arial" charset="0"/>
                <a:cs typeface="Arial" charset="0"/>
              </a:rPr>
              <a:t>Demer</a:t>
            </a:r>
            <a:r>
              <a:rPr lang="en-GB" sz="2000" dirty="0" smtClean="0">
                <a:ea typeface="Arial" charset="0"/>
                <a:cs typeface="Arial" charset="0"/>
              </a:rPr>
              <a:t> JL, Clark RA, </a:t>
            </a:r>
            <a:r>
              <a:rPr lang="en-GB" sz="2000" dirty="0" err="1" smtClean="0">
                <a:ea typeface="Arial" charset="0"/>
                <a:cs typeface="Arial" charset="0"/>
              </a:rPr>
              <a:t>Kono</a:t>
            </a:r>
            <a:r>
              <a:rPr lang="en-GB" sz="2000" dirty="0" smtClean="0">
                <a:ea typeface="Arial" charset="0"/>
                <a:cs typeface="Arial" charset="0"/>
              </a:rPr>
              <a:t> R, Wright W, Velez F, Rosenbaum AL. A 12-year, prospective study of extraocular muscle imaging in complex strabismus. J AAPOS 2002; 6(6): 337–347.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GB" sz="2000" dirty="0" smtClean="0">
                <a:ea typeface="Arial" charset="0"/>
                <a:cs typeface="Arial" charset="0"/>
              </a:rPr>
              <a:t>Chaudhuri Z, </a:t>
            </a:r>
            <a:r>
              <a:rPr lang="en-GB" sz="2000" dirty="0" err="1" smtClean="0">
                <a:ea typeface="Arial" charset="0"/>
                <a:cs typeface="Arial" charset="0"/>
              </a:rPr>
              <a:t>Demer</a:t>
            </a:r>
            <a:r>
              <a:rPr lang="en-GB" sz="2000" dirty="0" smtClean="0">
                <a:ea typeface="Arial" charset="0"/>
                <a:cs typeface="Arial" charset="0"/>
              </a:rPr>
              <a:t> JL. Sagging eye syndrome: Connective tissue involution as a cause of horizontal and vertical strabismus in older patients. JAMA Ophthalmology 2013;131(5): 619–625.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GB" sz="2000" dirty="0" smtClean="0">
                <a:ea typeface="Arial" charset="0"/>
                <a:cs typeface="Arial" charset="0"/>
              </a:rPr>
              <a:t>Tan RJ, </a:t>
            </a:r>
            <a:r>
              <a:rPr lang="en-GB" sz="2000" dirty="0" err="1" smtClean="0">
                <a:ea typeface="Arial" charset="0"/>
                <a:cs typeface="Arial" charset="0"/>
              </a:rPr>
              <a:t>Demer</a:t>
            </a:r>
            <a:r>
              <a:rPr lang="en-GB" sz="2000" dirty="0" smtClean="0">
                <a:ea typeface="Arial" charset="0"/>
                <a:cs typeface="Arial" charset="0"/>
              </a:rPr>
              <a:t>, JL. Heavy eye syndrome versus sagging eye syndrome in high myopia. J AAPOS</a:t>
            </a:r>
            <a:r>
              <a:rPr lang="en-GB" sz="2000" i="1" dirty="0" smtClean="0">
                <a:ea typeface="Arial" charset="0"/>
                <a:cs typeface="Arial" charset="0"/>
              </a:rPr>
              <a:t> 2015; 19</a:t>
            </a:r>
            <a:r>
              <a:rPr lang="en-GB" sz="2000" dirty="0" smtClean="0">
                <a:ea typeface="Arial" charset="0"/>
                <a:cs typeface="Arial" charset="0"/>
              </a:rPr>
              <a:t>(6): 500–506.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000" dirty="0" smtClean="0">
                <a:ea typeface="Arial" charset="0"/>
                <a:cs typeface="Arial" charset="0"/>
              </a:rPr>
              <a:t>Yokoyama T, </a:t>
            </a:r>
            <a:r>
              <a:rPr lang="en-GB" sz="2000" dirty="0" err="1" smtClean="0">
                <a:ea typeface="Arial" charset="0"/>
                <a:cs typeface="Arial" charset="0"/>
              </a:rPr>
              <a:t>Ataka</a:t>
            </a:r>
            <a:r>
              <a:rPr lang="en-GB" sz="2000" dirty="0" smtClean="0">
                <a:ea typeface="Arial" charset="0"/>
                <a:cs typeface="Arial" charset="0"/>
              </a:rPr>
              <a:t> S, </a:t>
            </a:r>
            <a:r>
              <a:rPr lang="en-GB" sz="2000" dirty="0" err="1" smtClean="0">
                <a:ea typeface="Arial" charset="0"/>
                <a:cs typeface="Arial" charset="0"/>
              </a:rPr>
              <a:t>Tabuchi</a:t>
            </a:r>
            <a:r>
              <a:rPr lang="en-GB" sz="2000" dirty="0" smtClean="0">
                <a:ea typeface="Arial" charset="0"/>
                <a:cs typeface="Arial" charset="0"/>
              </a:rPr>
              <a:t> H, </a:t>
            </a:r>
            <a:r>
              <a:rPr lang="en-GB" sz="2000" dirty="0" err="1" smtClean="0">
                <a:ea typeface="Arial" charset="0"/>
                <a:cs typeface="Arial" charset="0"/>
              </a:rPr>
              <a:t>Shiraki</a:t>
            </a:r>
            <a:r>
              <a:rPr lang="en-GB" sz="2000" dirty="0" smtClean="0">
                <a:ea typeface="Arial" charset="0"/>
                <a:cs typeface="Arial" charset="0"/>
              </a:rPr>
              <a:t> K, Miki T. Treatment of progressive </a:t>
            </a:r>
            <a:r>
              <a:rPr lang="en-GB" sz="2000" dirty="0" err="1" smtClean="0">
                <a:ea typeface="Arial" charset="0"/>
                <a:cs typeface="Arial" charset="0"/>
              </a:rPr>
              <a:t>esotropia</a:t>
            </a:r>
            <a:r>
              <a:rPr lang="en-GB" sz="2000" dirty="0" smtClean="0">
                <a:ea typeface="Arial" charset="0"/>
                <a:cs typeface="Arial" charset="0"/>
              </a:rPr>
              <a:t> caused by high myopia - A new surgical procedure based on its pathogenesis. In: transactions: 27th meeting of the </a:t>
            </a:r>
            <a:r>
              <a:rPr lang="en-GB" sz="2000" dirty="0" err="1" smtClean="0">
                <a:ea typeface="Arial" charset="0"/>
                <a:cs typeface="Arial" charset="0"/>
              </a:rPr>
              <a:t>european</a:t>
            </a:r>
            <a:r>
              <a:rPr lang="en-GB" sz="2000" dirty="0" smtClean="0">
                <a:ea typeface="Arial" charset="0"/>
                <a:cs typeface="Arial" charset="0"/>
              </a:rPr>
              <a:t> </a:t>
            </a:r>
            <a:r>
              <a:rPr lang="en-GB" sz="2000" dirty="0" err="1" smtClean="0">
                <a:ea typeface="Arial" charset="0"/>
                <a:cs typeface="Arial" charset="0"/>
              </a:rPr>
              <a:t>strabismological</a:t>
            </a:r>
            <a:r>
              <a:rPr lang="en-GB" sz="2000" dirty="0" smtClean="0">
                <a:ea typeface="Arial" charset="0"/>
                <a:cs typeface="Arial" charset="0"/>
              </a:rPr>
              <a:t> association. 2001. p. 145–8.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000" dirty="0" smtClean="0">
                <a:ea typeface="Arial" charset="0"/>
                <a:cs typeface="Arial" charset="0"/>
              </a:rPr>
              <a:t>Patel SH, </a:t>
            </a:r>
            <a:r>
              <a:rPr lang="en-GB" sz="2000" dirty="0" err="1" smtClean="0">
                <a:ea typeface="Arial" charset="0"/>
                <a:cs typeface="Arial" charset="0"/>
              </a:rPr>
              <a:t>Cunnane</a:t>
            </a:r>
            <a:r>
              <a:rPr lang="en-GB" sz="2000" dirty="0" smtClean="0">
                <a:ea typeface="Arial" charset="0"/>
                <a:cs typeface="Arial" charset="0"/>
              </a:rPr>
              <a:t> ME, </a:t>
            </a:r>
            <a:r>
              <a:rPr lang="en-GB" sz="2000" dirty="0" err="1" smtClean="0">
                <a:ea typeface="Arial" charset="0"/>
                <a:cs typeface="Arial" charset="0"/>
              </a:rPr>
              <a:t>Juliano</a:t>
            </a:r>
            <a:r>
              <a:rPr lang="en-GB" sz="2000" dirty="0" smtClean="0">
                <a:ea typeface="Arial" charset="0"/>
                <a:cs typeface="Arial" charset="0"/>
              </a:rPr>
              <a:t> AF, </a:t>
            </a:r>
            <a:r>
              <a:rPr lang="en-GB" sz="2000" dirty="0" err="1" smtClean="0">
                <a:ea typeface="Arial" charset="0"/>
                <a:cs typeface="Arial" charset="0"/>
              </a:rPr>
              <a:t>Vangel</a:t>
            </a:r>
            <a:r>
              <a:rPr lang="en-GB" sz="2000" dirty="0" smtClean="0">
                <a:ea typeface="Arial" charset="0"/>
                <a:cs typeface="Arial" charset="0"/>
              </a:rPr>
              <a:t> MG, </a:t>
            </a:r>
            <a:r>
              <a:rPr lang="en-GB" sz="2000" dirty="0" err="1" smtClean="0">
                <a:ea typeface="Arial" charset="0"/>
                <a:cs typeface="Arial" charset="0"/>
              </a:rPr>
              <a:t>Kazlas</a:t>
            </a:r>
            <a:r>
              <a:rPr lang="en-GB" sz="2000" dirty="0" smtClean="0">
                <a:ea typeface="Arial" charset="0"/>
                <a:cs typeface="Arial" charset="0"/>
              </a:rPr>
              <a:t> MA, </a:t>
            </a:r>
            <a:r>
              <a:rPr lang="en-GB" sz="2000" dirty="0" err="1" smtClean="0">
                <a:ea typeface="Arial" charset="0"/>
                <a:cs typeface="Arial" charset="0"/>
              </a:rPr>
              <a:t>Moonis</a:t>
            </a:r>
            <a:r>
              <a:rPr lang="en-GB" sz="2000" dirty="0" smtClean="0">
                <a:ea typeface="Arial" charset="0"/>
                <a:cs typeface="Arial" charset="0"/>
              </a:rPr>
              <a:t> G. Imaging appearance of the lateral rectus-superior rectus band in 100 consecutive patients without strabismus. Am J </a:t>
            </a:r>
            <a:r>
              <a:rPr lang="en-GB" sz="2000" dirty="0" err="1" smtClean="0">
                <a:ea typeface="Arial" charset="0"/>
                <a:cs typeface="Arial" charset="0"/>
              </a:rPr>
              <a:t>Neuroradiol</a:t>
            </a:r>
            <a:r>
              <a:rPr lang="en-GB" sz="2000" dirty="0" smtClean="0">
                <a:ea typeface="Arial" charset="0"/>
                <a:cs typeface="Arial" charset="0"/>
              </a:rPr>
              <a:t>. 2014;35(9):1830–5.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000" dirty="0" smtClean="0">
                <a:ea typeface="Arial" charset="0"/>
                <a:cs typeface="Arial" charset="0"/>
              </a:rPr>
              <a:t>Saunders RA, Holgate RC. Rectus muscle position in V-pattern strabismus - A study with coronal computed tomography scanning. </a:t>
            </a:r>
            <a:r>
              <a:rPr lang="en-GB" sz="2000" dirty="0" err="1" smtClean="0">
                <a:ea typeface="Arial" charset="0"/>
                <a:cs typeface="Arial" charset="0"/>
              </a:rPr>
              <a:t>Graefe’s</a:t>
            </a:r>
            <a:r>
              <a:rPr lang="en-GB" sz="2000" dirty="0" smtClean="0">
                <a:ea typeface="Arial" charset="0"/>
                <a:cs typeface="Arial" charset="0"/>
              </a:rPr>
              <a:t> Arch </a:t>
            </a:r>
            <a:r>
              <a:rPr lang="en-GB" sz="2000" dirty="0" err="1" smtClean="0">
                <a:ea typeface="Arial" charset="0"/>
                <a:cs typeface="Arial" charset="0"/>
              </a:rPr>
              <a:t>Clin</a:t>
            </a:r>
            <a:r>
              <a:rPr lang="en-GB" sz="2000" dirty="0" smtClean="0">
                <a:ea typeface="Arial" charset="0"/>
                <a:cs typeface="Arial" charset="0"/>
              </a:rPr>
              <a:t> </a:t>
            </a:r>
            <a:r>
              <a:rPr lang="en-GB" sz="2000" dirty="0" err="1" smtClean="0">
                <a:ea typeface="Arial" charset="0"/>
                <a:cs typeface="Arial" charset="0"/>
              </a:rPr>
              <a:t>Exp</a:t>
            </a:r>
            <a:r>
              <a:rPr lang="en-GB" sz="2000" dirty="0" smtClean="0">
                <a:ea typeface="Arial" charset="0"/>
                <a:cs typeface="Arial" charset="0"/>
              </a:rPr>
              <a:t> </a:t>
            </a:r>
            <a:r>
              <a:rPr lang="en-GB" sz="2000" dirty="0" err="1" smtClean="0">
                <a:ea typeface="Arial" charset="0"/>
                <a:cs typeface="Arial" charset="0"/>
              </a:rPr>
              <a:t>Ophthalmol</a:t>
            </a:r>
            <a:r>
              <a:rPr lang="en-GB" sz="2000" dirty="0" smtClean="0">
                <a:ea typeface="Arial" charset="0"/>
                <a:cs typeface="Arial" charset="0"/>
              </a:rPr>
              <a:t>. 1988;226(2):183–6.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000" dirty="0" smtClean="0">
                <a:ea typeface="Arial" charset="0"/>
                <a:cs typeface="Arial" charset="0"/>
              </a:rPr>
              <a:t>Tan KP, Sargent MA, </a:t>
            </a:r>
            <a:r>
              <a:rPr lang="en-GB" sz="2000" dirty="0" err="1" smtClean="0">
                <a:ea typeface="Arial" charset="0"/>
                <a:cs typeface="Arial" charset="0"/>
              </a:rPr>
              <a:t>Poskitt</a:t>
            </a:r>
            <a:r>
              <a:rPr lang="en-GB" sz="2000" dirty="0" smtClean="0">
                <a:ea typeface="Arial" charset="0"/>
                <a:cs typeface="Arial" charset="0"/>
              </a:rPr>
              <a:t> KJ, Lyons CJ. Ocular </a:t>
            </a:r>
            <a:r>
              <a:rPr lang="en-GB" sz="2000" dirty="0" err="1" smtClean="0">
                <a:ea typeface="Arial" charset="0"/>
                <a:cs typeface="Arial" charset="0"/>
              </a:rPr>
              <a:t>overelevation</a:t>
            </a:r>
            <a:r>
              <a:rPr lang="en-GB" sz="2000" dirty="0" smtClean="0">
                <a:ea typeface="Arial" charset="0"/>
                <a:cs typeface="Arial" charset="0"/>
              </a:rPr>
              <a:t> in adduction in </a:t>
            </a:r>
            <a:r>
              <a:rPr lang="en-GB" sz="2000" dirty="0" err="1" smtClean="0">
                <a:ea typeface="Arial" charset="0"/>
                <a:cs typeface="Arial" charset="0"/>
              </a:rPr>
              <a:t>craniosynostosis</a:t>
            </a:r>
            <a:r>
              <a:rPr lang="en-GB" sz="2000" dirty="0" smtClean="0">
                <a:ea typeface="Arial" charset="0"/>
                <a:cs typeface="Arial" charset="0"/>
              </a:rPr>
              <a:t>: is it the result of </a:t>
            </a:r>
            <a:r>
              <a:rPr lang="en-GB" sz="2000" dirty="0" err="1" smtClean="0">
                <a:ea typeface="Arial" charset="0"/>
                <a:cs typeface="Arial" charset="0"/>
              </a:rPr>
              <a:t>excyclorotation</a:t>
            </a:r>
            <a:r>
              <a:rPr lang="en-GB" sz="2000" dirty="0" smtClean="0">
                <a:ea typeface="Arial" charset="0"/>
                <a:cs typeface="Arial" charset="0"/>
              </a:rPr>
              <a:t> of the extraocular muscles? J AAPOS 2005; 9(6): 550–557.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GB" sz="2000" dirty="0" smtClean="0">
                <a:ea typeface="Arial" charset="0"/>
                <a:cs typeface="Arial" charset="0"/>
              </a:rPr>
              <a:t>MacKinnon S, Rogers GF, </a:t>
            </a:r>
            <a:r>
              <a:rPr lang="en-GB" sz="2000" dirty="0" err="1" smtClean="0">
                <a:ea typeface="Arial" charset="0"/>
                <a:cs typeface="Arial" charset="0"/>
              </a:rPr>
              <a:t>Gregas</a:t>
            </a:r>
            <a:r>
              <a:rPr lang="en-GB" sz="2000" dirty="0" smtClean="0">
                <a:ea typeface="Arial" charset="0"/>
                <a:cs typeface="Arial" charset="0"/>
              </a:rPr>
              <a:t> M, Proctor MR, </a:t>
            </a:r>
            <a:r>
              <a:rPr lang="en-GB" sz="2000" dirty="0" err="1" smtClean="0">
                <a:ea typeface="Arial" charset="0"/>
                <a:cs typeface="Arial" charset="0"/>
              </a:rPr>
              <a:t>Mulliken</a:t>
            </a:r>
            <a:r>
              <a:rPr lang="en-GB" sz="2000" dirty="0" smtClean="0">
                <a:ea typeface="Arial" charset="0"/>
                <a:cs typeface="Arial" charset="0"/>
              </a:rPr>
              <a:t> JB, </a:t>
            </a:r>
            <a:r>
              <a:rPr lang="en-GB" sz="2000" dirty="0" err="1" smtClean="0">
                <a:ea typeface="Arial" charset="0"/>
                <a:cs typeface="Arial" charset="0"/>
              </a:rPr>
              <a:t>Dagi</a:t>
            </a:r>
            <a:r>
              <a:rPr lang="en-GB" sz="2000" dirty="0" smtClean="0">
                <a:ea typeface="Arial" charset="0"/>
                <a:cs typeface="Arial" charset="0"/>
              </a:rPr>
              <a:t> LR. Treatment of unilateral coronal synostosis by endoscopic strip </a:t>
            </a:r>
            <a:r>
              <a:rPr lang="en-GB" sz="2000" dirty="0" err="1" smtClean="0">
                <a:ea typeface="Arial" charset="0"/>
                <a:cs typeface="Arial" charset="0"/>
              </a:rPr>
              <a:t>craniectomy</a:t>
            </a:r>
            <a:r>
              <a:rPr lang="en-GB" sz="2000" dirty="0" smtClean="0">
                <a:ea typeface="Arial" charset="0"/>
                <a:cs typeface="Arial" charset="0"/>
              </a:rPr>
              <a:t> or </a:t>
            </a:r>
            <a:r>
              <a:rPr lang="en-GB" sz="2000" dirty="0" err="1" smtClean="0">
                <a:ea typeface="Arial" charset="0"/>
                <a:cs typeface="Arial" charset="0"/>
              </a:rPr>
              <a:t>fronto</a:t>
            </a:r>
            <a:r>
              <a:rPr lang="en-GB" sz="2000" dirty="0" smtClean="0">
                <a:ea typeface="Arial" charset="0"/>
                <a:cs typeface="Arial" charset="0"/>
              </a:rPr>
              <a:t>-orbital advancement: Ophthalmologic findings. J AAPOS 2009 Apr;13(2):155–60. </a:t>
            </a:r>
            <a:endParaRPr lang="en-GB" sz="2000" dirty="0">
              <a:ea typeface="Arial" charset="0"/>
              <a:cs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2833" t="5134" r="20319" b="8165"/>
          <a:stretch/>
        </p:blipFill>
        <p:spPr>
          <a:xfrm>
            <a:off x="1418240" y="21243122"/>
            <a:ext cx="6392904" cy="319919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03127" y="24612960"/>
            <a:ext cx="622313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/>
              <a:t>Incyclo</a:t>
            </a:r>
            <a:r>
              <a:rPr lang="en-US" sz="1600" dirty="0" smtClean="0"/>
              <a:t>-rotated right </a:t>
            </a:r>
            <a:r>
              <a:rPr lang="en-US" sz="1600" dirty="0"/>
              <a:t>o</a:t>
            </a:r>
            <a:r>
              <a:rPr lang="en-US" sz="1600" dirty="0" smtClean="0"/>
              <a:t>rbit with superior </a:t>
            </a:r>
            <a:r>
              <a:rPr lang="en-US" sz="1600" dirty="0"/>
              <a:t>h</a:t>
            </a:r>
            <a:r>
              <a:rPr lang="en-US" sz="1600" dirty="0" smtClean="0"/>
              <a:t>eterotopy of right lateral rectus, temporal shift of right inferior rectus and nasal shift of right superior rectus</a:t>
            </a:r>
            <a:endParaRPr lang="en-US" sz="16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r="9871" b="51843"/>
          <a:stretch/>
        </p:blipFill>
        <p:spPr>
          <a:xfrm>
            <a:off x="15363493" y="15581995"/>
            <a:ext cx="6372184" cy="2825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50021" r="6354"/>
          <a:stretch/>
        </p:blipFill>
        <p:spPr>
          <a:xfrm>
            <a:off x="22313133" y="15596157"/>
            <a:ext cx="6723357" cy="275292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477297" y="18770853"/>
            <a:ext cx="62441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Sagging left </a:t>
            </a:r>
            <a:r>
              <a:rPr lang="en-US" sz="1600" dirty="0"/>
              <a:t>l</a:t>
            </a:r>
            <a:r>
              <a:rPr lang="en-US" sz="1600" dirty="0" smtClean="0"/>
              <a:t>ateral rectus muscle (arrow). Red line joins the </a:t>
            </a:r>
            <a:r>
              <a:rPr lang="en-US" sz="1600" dirty="0" err="1" smtClean="0"/>
              <a:t>centre</a:t>
            </a:r>
            <a:r>
              <a:rPr lang="en-US" sz="1600" dirty="0" smtClean="0"/>
              <a:t> of both medial recti muscles.</a:t>
            </a:r>
            <a:endParaRPr lang="en-US" sz="16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8638884" y="21197536"/>
            <a:ext cx="407145" cy="572398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830345" y="6412158"/>
            <a:ext cx="28372063" cy="174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algn="just"/>
            <a:r>
              <a:rPr lang="en-GB" sz="3600" dirty="0">
                <a:latin typeface="+mn-lt"/>
              </a:rPr>
              <a:t>Lateral rectus heterotopy is an evolving clinical </a:t>
            </a:r>
            <a:r>
              <a:rPr lang="mr-IN" sz="3600" dirty="0">
                <a:latin typeface="+mn-lt"/>
              </a:rPr>
              <a:t>–</a:t>
            </a:r>
            <a:r>
              <a:rPr lang="en-GB" sz="3600" dirty="0">
                <a:latin typeface="+mn-lt"/>
              </a:rPr>
              <a:t> radiological relationship. It can be an isolated radiological finding with no clinical </a:t>
            </a:r>
            <a:r>
              <a:rPr lang="en-GB" sz="3600" dirty="0" smtClean="0">
                <a:latin typeface="+mn-lt"/>
              </a:rPr>
              <a:t>expression. It  can also cause or contribute to strabismus, including pattern strabismus.</a:t>
            </a:r>
            <a:r>
              <a:rPr lang="en-GB" sz="3600" baseline="30000" dirty="0" smtClean="0">
                <a:latin typeface="+mn-lt"/>
              </a:rPr>
              <a:t>1</a:t>
            </a:r>
            <a:r>
              <a:rPr lang="en-GB" sz="3600" dirty="0" smtClean="0">
                <a:latin typeface="+mn-lt"/>
              </a:rPr>
              <a:t> The purpose of this paper is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 smtClean="0">
                <a:latin typeface="+mn-lt"/>
              </a:rPr>
              <a:t>o </a:t>
            </a:r>
            <a:r>
              <a:rPr lang="en-AU" sz="3600" dirty="0">
                <a:latin typeface="+mn-lt"/>
              </a:rPr>
              <a:t>describe the varied clinical spectrum </a:t>
            </a:r>
            <a:r>
              <a:rPr lang="en-AU" sz="3600" dirty="0" smtClean="0">
                <a:latin typeface="+mn-lt"/>
              </a:rPr>
              <a:t>in which lateral rectus heterotopy</a:t>
            </a:r>
            <a:r>
              <a:rPr lang="en-AU" sz="3600" dirty="0">
                <a:latin typeface="+mn-lt"/>
              </a:rPr>
              <a:t> </a:t>
            </a:r>
            <a:r>
              <a:rPr lang="en-AU" sz="3600" dirty="0" smtClean="0">
                <a:latin typeface="+mn-lt"/>
              </a:rPr>
              <a:t>is seen on radiology and intraoperatively.</a:t>
            </a:r>
            <a:endParaRPr lang="en-GB" sz="3600" dirty="0">
              <a:latin typeface="+mn-lt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11870632" y="8275414"/>
            <a:ext cx="6148096" cy="8265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defTabSz="4176550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</a:rPr>
              <a:t>Methods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653179" y="9341075"/>
            <a:ext cx="29071426" cy="11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algn="just"/>
            <a:r>
              <a:rPr lang="en-GB" sz="3600" dirty="0">
                <a:latin typeface="+mn-lt"/>
              </a:rPr>
              <a:t>Literature was reviewed for reported associations of strabismus with lateral rectus </a:t>
            </a:r>
            <a:r>
              <a:rPr lang="en-GB" sz="3600" dirty="0" smtClean="0">
                <a:latin typeface="+mn-lt"/>
              </a:rPr>
              <a:t>heterotopy along with cases from the authors’ experience. The conditions associated with lateral rectus heterotopy were classified into congenital and acquired heterotopy.</a:t>
            </a:r>
            <a:endParaRPr lang="en-GB" sz="3600" dirty="0">
              <a:latin typeface="+mn-lt"/>
            </a:endParaRP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11931842" y="10974705"/>
            <a:ext cx="6148096" cy="8265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7005" tIns="43503" rIns="87005" bIns="43503">
            <a:spAutoFit/>
          </a:bodyPr>
          <a:lstStyle/>
          <a:p>
            <a:pPr defTabSz="4176550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</a:rPr>
              <a:t>Results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722038" y="24612959"/>
            <a:ext cx="124414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A patient with high axial myopia demonstrating enlarged elongated </a:t>
            </a:r>
            <a:r>
              <a:rPr lang="en-US" sz="1600" dirty="0" smtClean="0"/>
              <a:t>globes </a:t>
            </a:r>
            <a:r>
              <a:rPr lang="en-US" sz="1600" dirty="0" smtClean="0"/>
              <a:t>(left) with inferior heterotopy of lateral recti muscle (solid white arrow) and nasal </a:t>
            </a:r>
            <a:r>
              <a:rPr lang="en-US" sz="1600" dirty="0" smtClean="0"/>
              <a:t>displacement of superior recti (vertical grey arrows)</a:t>
            </a:r>
            <a:r>
              <a:rPr lang="en-US" sz="1600" dirty="0" smtClean="0"/>
              <a:t> </a:t>
            </a:r>
            <a:r>
              <a:rPr lang="en-US" sz="1600" dirty="0" smtClean="0"/>
              <a:t>with thinning of the lateral rectus-superior rectus bands (dashed white arrows) 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 (Image taken from reference 5)</a:t>
            </a:r>
            <a:endParaRPr lang="en-US" sz="1600" dirty="0"/>
          </a:p>
        </p:txBody>
      </p:sp>
      <p:pic>
        <p:nvPicPr>
          <p:cNvPr id="56" name="Picture 2" descr="G:\ריכוז תמונות של מנותחים מניתוח LRM\2013-06-04 חטיב סימא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5599" y="15086910"/>
            <a:ext cx="2502383" cy="4448681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2036519" y="16959022"/>
            <a:ext cx="1267945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emporal</a:t>
            </a:r>
            <a:endParaRPr lang="he-IL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21062" y="17948976"/>
            <a:ext cx="1005403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Inferior</a:t>
            </a:r>
            <a:endParaRPr lang="he-IL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412772" y="17130482"/>
            <a:ext cx="84039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Nasal</a:t>
            </a:r>
            <a:endParaRPr lang="he-IL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88024" y="3501008"/>
            <a:ext cx="216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*</a:t>
            </a:r>
            <a:endParaRPr lang="he-IL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8373227" y="18663632"/>
            <a:ext cx="58672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Intra-operative photo showing </a:t>
            </a:r>
            <a:r>
              <a:rPr lang="en-US" sz="1600" dirty="0" err="1" smtClean="0"/>
              <a:t>infero</a:t>
            </a:r>
            <a:r>
              <a:rPr lang="en-US" sz="1600" dirty="0" smtClean="0"/>
              <a:t>-temporal path of left </a:t>
            </a:r>
            <a:r>
              <a:rPr lang="en-US" sz="1600" dirty="0"/>
              <a:t>l</a:t>
            </a:r>
            <a:r>
              <a:rPr lang="en-US" sz="1600" dirty="0" smtClean="0"/>
              <a:t>ateral rectus (red arrow) in a patient with inferior heterotopy of Lateral rectus 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1998370" y="18647743"/>
            <a:ext cx="58968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S</a:t>
            </a:r>
            <a:r>
              <a:rPr lang="en-US" sz="1600" dirty="0" smtClean="0"/>
              <a:t>uperior heterotopy (red arrow) of the right lateral </a:t>
            </a:r>
            <a:r>
              <a:rPr lang="en-US" sz="1600" dirty="0" smtClean="0"/>
              <a:t>rectus </a:t>
            </a:r>
            <a:r>
              <a:rPr lang="en-US" sz="1600" dirty="0" smtClean="0"/>
              <a:t>associated with A-pattern strabismus with no heterotopy of other extraocular muscles 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(Image taken from reference 1)</a:t>
            </a:r>
            <a:endParaRPr lang="en-US" sz="16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57" y="27390803"/>
            <a:ext cx="2956839" cy="43123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998370" y="29874946"/>
            <a:ext cx="2334519" cy="75460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27511" r="2349" b="30633"/>
          <a:stretch/>
        </p:blipFill>
        <p:spPr>
          <a:xfrm>
            <a:off x="5130239" y="27697780"/>
            <a:ext cx="9110262" cy="401304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333748" y="32019016"/>
            <a:ext cx="111364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/>
              <a:t>Excyclo</a:t>
            </a:r>
            <a:r>
              <a:rPr lang="en-US" sz="1600" dirty="0" smtClean="0"/>
              <a:t>-rotated right </a:t>
            </a:r>
            <a:r>
              <a:rPr lang="en-US" sz="1600" dirty="0"/>
              <a:t>o</a:t>
            </a:r>
            <a:r>
              <a:rPr lang="en-US" sz="1600" dirty="0" smtClean="0"/>
              <a:t>rbit with inferior </a:t>
            </a:r>
            <a:r>
              <a:rPr lang="en-US" sz="1600" dirty="0"/>
              <a:t>h</a:t>
            </a:r>
            <a:r>
              <a:rPr lang="en-US" sz="1600" dirty="0" smtClean="0"/>
              <a:t>eterotopy of right lateral rectus path, nasal shift of right inferior rectus and temporal shift of right superior rectus in a patient with </a:t>
            </a:r>
            <a:r>
              <a:rPr lang="en-US" sz="1600" dirty="0" err="1" smtClean="0"/>
              <a:t>craniosynostosis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" b="49382"/>
          <a:stretch/>
        </p:blipFill>
        <p:spPr>
          <a:xfrm>
            <a:off x="2333748" y="16049876"/>
            <a:ext cx="5340600" cy="251406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149088" y="24620345"/>
            <a:ext cx="65075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/>
              <a:t>Excyclo</a:t>
            </a:r>
            <a:r>
              <a:rPr lang="en-US" sz="1600" dirty="0" smtClean="0"/>
              <a:t>-rotated right orbit with inferior </a:t>
            </a:r>
            <a:r>
              <a:rPr lang="en-US" sz="1600" dirty="0"/>
              <a:t>heterotopy of the </a:t>
            </a:r>
            <a:r>
              <a:rPr lang="en-US" sz="1600" dirty="0" smtClean="0"/>
              <a:t>right lateral rectus, nasal shift of right inferior rectus and temporal shift of right superior rectus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(Image </a:t>
            </a:r>
            <a:r>
              <a:rPr lang="en-US" sz="1600" dirty="0"/>
              <a:t>taken from reference 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83" name="Picture 82" descr="Screen Shot 2015-06-11 at 12.39.08 pm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30" r="15762"/>
          <a:stretch/>
        </p:blipFill>
        <p:spPr>
          <a:xfrm>
            <a:off x="22058502" y="27973415"/>
            <a:ext cx="6416054" cy="3327334"/>
          </a:xfrm>
          <a:prstGeom prst="rect">
            <a:avLst/>
          </a:prstGeom>
        </p:spPr>
      </p:pic>
      <p:cxnSp>
        <p:nvCxnSpPr>
          <p:cNvPr id="84" name="Straight Arrow Connector 83"/>
          <p:cNvCxnSpPr/>
          <p:nvPr/>
        </p:nvCxnSpPr>
        <p:spPr bwMode="auto">
          <a:xfrm flipH="1">
            <a:off x="11177005" y="16692340"/>
            <a:ext cx="240925" cy="433508"/>
          </a:xfrm>
          <a:prstGeom prst="straightConnector1">
            <a:avLst/>
          </a:prstGeom>
          <a:solidFill>
            <a:schemeClr val="bg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flipH="1">
            <a:off x="27786176" y="28418728"/>
            <a:ext cx="369328" cy="766205"/>
          </a:xfrm>
          <a:prstGeom prst="straightConnector1">
            <a:avLst/>
          </a:prstGeom>
          <a:solidFill>
            <a:schemeClr val="bg1"/>
          </a:solidFill>
          <a:ln w="920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4" name="Picture 93" descr="Clinical-13006635-MSS_490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8262" y="27912140"/>
            <a:ext cx="5362388" cy="356820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7206577" y="31710829"/>
            <a:ext cx="96395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Iatrogenic superior heterotopy of left lateral rectus muscle (red arrow) in a girl with left monocular elevation deficit who had a Knapp’s procedure with transposition of left medial and lateral recti superiorly. (red line shows left medial and lateral recti muscles higher than the right counterparts)</a:t>
            </a:r>
            <a:endParaRPr lang="en-US" sz="1600" dirty="0"/>
          </a:p>
        </p:txBody>
      </p:sp>
      <p:cxnSp>
        <p:nvCxnSpPr>
          <p:cNvPr id="90" name="Straight Connector 89"/>
          <p:cNvCxnSpPr/>
          <p:nvPr/>
        </p:nvCxnSpPr>
        <p:spPr bwMode="auto">
          <a:xfrm flipV="1">
            <a:off x="22575071" y="29767179"/>
            <a:ext cx="5886308" cy="2087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2896180" y="17398075"/>
            <a:ext cx="1536056" cy="1424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2644733" y="16661934"/>
            <a:ext cx="170058" cy="379359"/>
          </a:xfrm>
          <a:prstGeom prst="straightConnector1">
            <a:avLst/>
          </a:prstGeom>
          <a:solidFill>
            <a:schemeClr val="bg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6858000" y="28418728"/>
            <a:ext cx="953144" cy="287490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 flipH="1">
            <a:off x="5982738" y="29359930"/>
            <a:ext cx="2656146" cy="6945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 flipH="1">
            <a:off x="2814792" y="21352082"/>
            <a:ext cx="629620" cy="261196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flipH="1" flipV="1">
            <a:off x="1706493" y="22398794"/>
            <a:ext cx="2559777" cy="48623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3611502" y="16479209"/>
            <a:ext cx="2" cy="163143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5" name="Picture 184"/>
          <p:cNvPicPr>
            <a:picLocks noChangeAspect="1"/>
          </p:cNvPicPr>
          <p:nvPr/>
        </p:nvPicPr>
        <p:blipFill rotWithShape="1">
          <a:blip r:embed="rId11"/>
          <a:srcRect t="6590" r="50841" b="16935"/>
          <a:stretch/>
        </p:blipFill>
        <p:spPr>
          <a:xfrm>
            <a:off x="16035385" y="21584226"/>
            <a:ext cx="4792615" cy="2924318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22958250" y="18692972"/>
            <a:ext cx="53981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+mn-lt"/>
              </a:rPr>
              <a:t>Dehiscence of left lateral rectus </a:t>
            </a:r>
            <a:r>
              <a:rPr lang="mr-IN" sz="1600" dirty="0" smtClean="0">
                <a:latin typeface="+mn-lt"/>
              </a:rPr>
              <a:t>–</a:t>
            </a:r>
            <a:r>
              <a:rPr lang="en-US" sz="1600" dirty="0" smtClean="0">
                <a:latin typeface="+mn-lt"/>
              </a:rPr>
              <a:t> superior rectus band (arrow)</a:t>
            </a:r>
            <a:endParaRPr lang="en-US" sz="1600" dirty="0">
              <a:latin typeface="+mn-lt"/>
            </a:endParaRPr>
          </a:p>
        </p:txBody>
      </p:sp>
      <p:pic>
        <p:nvPicPr>
          <p:cNvPr id="60" name="Picture 59" descr="RVEEH 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734" y="2473087"/>
            <a:ext cx="5568102" cy="20251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1" y="21218522"/>
            <a:ext cx="5847100" cy="327625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1"/>
          <a:srcRect l="50957" t="6590" b="16935"/>
          <a:stretch/>
        </p:blipFill>
        <p:spPr>
          <a:xfrm>
            <a:off x="22773121" y="21584234"/>
            <a:ext cx="4633479" cy="283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15611</TotalTime>
  <Words>905</Words>
  <Application>Microsoft Macintosh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Unicode MS</vt:lpstr>
      <vt:lpstr>Times New Roman</vt:lpstr>
      <vt:lpstr>Arial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Vertical Poster</dc:title>
  <dc:creator>Ethan Shulda</dc:creator>
  <dc:description>©MegaPrint Inc. 2009</dc:description>
  <cp:lastModifiedBy>Shivanand Sheth</cp:lastModifiedBy>
  <cp:revision>433</cp:revision>
  <cp:lastPrinted>2016-11-01T06:13:07Z</cp:lastPrinted>
  <dcterms:created xsi:type="dcterms:W3CDTF">2008-12-04T00:20:37Z</dcterms:created>
  <dcterms:modified xsi:type="dcterms:W3CDTF">2017-10-21T10:13:25Z</dcterms:modified>
  <cp:category>Research Poster</cp:category>
</cp:coreProperties>
</file>