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3"/>
  </p:notesMasterIdLst>
  <p:sldIdLst>
    <p:sldId id="256" r:id="rId2"/>
    <p:sldId id="285" r:id="rId3"/>
    <p:sldId id="326" r:id="rId4"/>
    <p:sldId id="284" r:id="rId5"/>
    <p:sldId id="327" r:id="rId6"/>
    <p:sldId id="286" r:id="rId7"/>
    <p:sldId id="323" r:id="rId8"/>
    <p:sldId id="324" r:id="rId9"/>
    <p:sldId id="325" r:id="rId10"/>
    <p:sldId id="331" r:id="rId11"/>
    <p:sldId id="257" r:id="rId12"/>
    <p:sldId id="330" r:id="rId13"/>
    <p:sldId id="322" r:id="rId14"/>
    <p:sldId id="258" r:id="rId15"/>
    <p:sldId id="309" r:id="rId16"/>
    <p:sldId id="314" r:id="rId17"/>
    <p:sldId id="299" r:id="rId18"/>
    <p:sldId id="298" r:id="rId19"/>
    <p:sldId id="297" r:id="rId20"/>
    <p:sldId id="301" r:id="rId21"/>
    <p:sldId id="303" r:id="rId22"/>
    <p:sldId id="259" r:id="rId23"/>
    <p:sldId id="288" r:id="rId24"/>
    <p:sldId id="290" r:id="rId25"/>
    <p:sldId id="291" r:id="rId26"/>
    <p:sldId id="292" r:id="rId27"/>
    <p:sldId id="293" r:id="rId28"/>
    <p:sldId id="320" r:id="rId29"/>
    <p:sldId id="262" r:id="rId30"/>
    <p:sldId id="265" r:id="rId31"/>
    <p:sldId id="266" r:id="rId32"/>
    <p:sldId id="267" r:id="rId33"/>
    <p:sldId id="269" r:id="rId34"/>
    <p:sldId id="271" r:id="rId35"/>
    <p:sldId id="273" r:id="rId36"/>
    <p:sldId id="275" r:id="rId37"/>
    <p:sldId id="276" r:id="rId38"/>
    <p:sldId id="279" r:id="rId39"/>
    <p:sldId id="280" r:id="rId40"/>
    <p:sldId id="281" r:id="rId41"/>
    <p:sldId id="316" r:id="rId42"/>
    <p:sldId id="317" r:id="rId43"/>
    <p:sldId id="328" r:id="rId44"/>
    <p:sldId id="329" r:id="rId45"/>
    <p:sldId id="321" r:id="rId46"/>
    <p:sldId id="294" r:id="rId47"/>
    <p:sldId id="296" r:id="rId48"/>
    <p:sldId id="295" r:id="rId49"/>
    <p:sldId id="260" r:id="rId50"/>
    <p:sldId id="332" r:id="rId51"/>
    <p:sldId id="33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11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8EA7E-238F-824E-B5D4-09387AC6E806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6862-FEC2-2044-BCCB-72A55167F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6862-FEC2-2044-BCCB-72A55167FC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05088-46AF-294F-BC9C-8DA2B23909AF}" type="slidenum">
              <a:rPr lang="en-US"/>
              <a:pPr/>
              <a:t>6</a:t>
            </a:fld>
            <a:endParaRPr lang="he-IL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6862-FEC2-2044-BCCB-72A55167FC0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FAA2DE-8EB3-6D4F-8779-5CCC628E20C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4C8CBD-78A1-7C49-A850-D3C137B6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“Surgery of Duane’s syndrome; Transposition or recession”.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Kowal, L     Australia</a:t>
            </a:r>
          </a:p>
          <a:p>
            <a:r>
              <a:rPr lang="en-US" dirty="0" err="1" smtClean="0"/>
              <a:t>Morad</a:t>
            </a:r>
            <a:r>
              <a:rPr lang="en-US" dirty="0" smtClean="0"/>
              <a:t>, Y    Israel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options for L DS1 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SR-IR </a:t>
            </a:r>
            <a:r>
              <a:rPr lang="en-US" b="1" dirty="0" smtClean="0"/>
              <a:t>transposition</a:t>
            </a:r>
            <a:r>
              <a:rPr lang="en-US" dirty="0" smtClean="0"/>
              <a:t> [various techniques]: </a:t>
            </a:r>
            <a:r>
              <a:rPr lang="en-US" i="1" dirty="0" smtClean="0"/>
              <a:t>to improve aBduction, reduce ET &amp; face turn</a:t>
            </a:r>
          </a:p>
          <a:p>
            <a:r>
              <a:rPr lang="en-US" dirty="0" smtClean="0"/>
              <a:t>6. SR- only </a:t>
            </a:r>
            <a:r>
              <a:rPr lang="en-US" b="1" dirty="0" smtClean="0"/>
              <a:t>transposition</a:t>
            </a:r>
            <a:r>
              <a:rPr lang="en-US" dirty="0" smtClean="0"/>
              <a:t> and LMR Rc: </a:t>
            </a:r>
            <a:r>
              <a:rPr lang="en-US" i="1" dirty="0" smtClean="0"/>
              <a:t>to improve aBduction, reduce ET &amp; face turn</a:t>
            </a:r>
          </a:p>
          <a:p>
            <a:r>
              <a:rPr lang="en-US" dirty="0" smtClean="0"/>
              <a:t>7. LMR Rc and 50+% </a:t>
            </a:r>
            <a:r>
              <a:rPr lang="en-US" b="1" dirty="0" err="1" smtClean="0"/>
              <a:t>transpsoition</a:t>
            </a:r>
            <a:r>
              <a:rPr lang="en-US" dirty="0" smtClean="0"/>
              <a:t>: </a:t>
            </a:r>
            <a:r>
              <a:rPr lang="en-US" i="1" dirty="0" smtClean="0"/>
              <a:t>to improve aBduction, reduce ET &amp; face turn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seminal papers</a:t>
            </a:r>
            <a:br>
              <a:rPr lang="en-US" dirty="0" smtClean="0"/>
            </a:br>
            <a:r>
              <a:rPr lang="en-US" dirty="0" smtClean="0"/>
              <a:t>LMR Recess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Large LMR recession can result in uncorrectable XT</a:t>
            </a:r>
          </a:p>
          <a:p>
            <a:pPr>
              <a:buNone/>
            </a:pPr>
            <a:r>
              <a:rPr lang="en-US" sz="1800" dirty="0" smtClean="0"/>
              <a:t>#1: 7mm recess. Early overcorrection. 6m ‘FGT pulling of LLR on attempted </a:t>
            </a:r>
            <a:r>
              <a:rPr lang="en-US" sz="1800" dirty="0" err="1" smtClean="0"/>
              <a:t>aDduction</a:t>
            </a:r>
            <a:r>
              <a:rPr lang="en-US" sz="1800" dirty="0" smtClean="0"/>
              <a:t>’. LMR advance 4mm ineffective</a:t>
            </a:r>
          </a:p>
          <a:p>
            <a:pPr>
              <a:buNone/>
            </a:pPr>
            <a:r>
              <a:rPr lang="en-US" sz="1800" dirty="0" smtClean="0"/>
              <a:t>#2: 5.5mm recess. Good early result, then late recurrence. LMR re-Rc 2mm. Large overcorrection. Further surgery: incompletely improved</a:t>
            </a:r>
          </a:p>
          <a:p>
            <a:pPr>
              <a:buNone/>
            </a:pPr>
            <a:r>
              <a:rPr lang="en-US" sz="1800" dirty="0" smtClean="0"/>
              <a:t>#3: 8mm recess. Large overcorrection. Further surgery: incompletely improved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595" dirty="0" smtClean="0"/>
              <a:t>Message: </a:t>
            </a:r>
          </a:p>
          <a:p>
            <a:pPr>
              <a:buNone/>
            </a:pPr>
            <a:r>
              <a:rPr lang="en-US" sz="2595" dirty="0" smtClean="0"/>
              <a:t>Do not do large LMR Rc in DS1</a:t>
            </a:r>
          </a:p>
          <a:p>
            <a:pPr>
              <a:buNone/>
            </a:pPr>
            <a:r>
              <a:rPr lang="en-US" sz="2595" dirty="0" smtClean="0"/>
              <a:t>Re-recession also perilous</a:t>
            </a:r>
          </a:p>
          <a:p>
            <a:pPr>
              <a:buNone/>
            </a:pPr>
            <a:r>
              <a:rPr lang="en-US" sz="2595" dirty="0" smtClean="0"/>
              <a:t>My recommended max is 4mm, prefer 3.5mm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600" dirty="0" err="1" smtClean="0"/>
              <a:t>Shiratori</a:t>
            </a:r>
            <a:r>
              <a:rPr lang="en-US" sz="1600" dirty="0" smtClean="0"/>
              <a:t> et al	JPOS  1999;36:98-100</a:t>
            </a:r>
          </a:p>
          <a:p>
            <a:pPr>
              <a:buNone/>
            </a:pPr>
            <a:r>
              <a:rPr lang="en-US" sz="1600" dirty="0" smtClean="0"/>
              <a:t>Nelson	Arch </a:t>
            </a:r>
            <a:r>
              <a:rPr lang="en-US" sz="1600" dirty="0" err="1" smtClean="0"/>
              <a:t>Ophth</a:t>
            </a:r>
            <a:r>
              <a:rPr lang="en-US" sz="1600" dirty="0" smtClean="0"/>
              <a:t> 1986;104: 859-862 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723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2000" i="1" dirty="0" smtClean="0"/>
              <a:t>An Analysis of 5 Duane’s Retraction Syndrome Patients With Preoperative </a:t>
            </a:r>
            <a:r>
              <a:rPr lang="en-US" sz="2000" b="1" i="1" dirty="0" smtClean="0"/>
              <a:t>Abnormal Face Turn Reversal and/or Worsening</a:t>
            </a:r>
            <a:r>
              <a:rPr lang="en-US" sz="2000" i="1" dirty="0" smtClean="0"/>
              <a:t> after Standard Horizontal Eye Muscle Surgery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Arif</a:t>
            </a:r>
            <a:r>
              <a:rPr lang="en-US" sz="2000" dirty="0" smtClean="0"/>
              <a:t> Khan  </a:t>
            </a:r>
            <a:r>
              <a:rPr lang="en-US" sz="2000" dirty="0" err="1" smtClean="0"/>
              <a:t>bvq</a:t>
            </a:r>
            <a:r>
              <a:rPr lang="en-US" sz="2000" dirty="0" smtClean="0"/>
              <a:t> 2012 </a:t>
            </a:r>
            <a:r>
              <a:rPr lang="en-US" sz="2222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khan drs 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18" y="1937723"/>
            <a:ext cx="7245048" cy="4600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6683" y="3513575"/>
            <a:ext cx="128281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MR recess </a:t>
            </a:r>
          </a:p>
          <a:p>
            <a:r>
              <a:rPr lang="en-US" dirty="0" smtClean="0"/>
              <a:t>5-6.5mm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Unilateral rectus muscle recession in the treatment of Duane syndrome </a:t>
            </a:r>
            <a:br>
              <a:rPr lang="en-US" sz="2000" dirty="0" smtClean="0"/>
            </a:br>
            <a:r>
              <a:rPr lang="en-US" sz="2000" dirty="0" err="1" smtClean="0"/>
              <a:t>Natan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Traboulsi</a:t>
            </a:r>
            <a:r>
              <a:rPr lang="en-US" sz="2000" dirty="0" smtClean="0"/>
              <a:t> J AAPOS 2012;16:145-149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Av recession of 6.3 mm, followed  </a:t>
            </a:r>
            <a:r>
              <a:rPr lang="en-US" sz="2800" dirty="0" err="1" smtClean="0"/>
              <a:t>av</a:t>
            </a:r>
            <a:r>
              <a:rPr lang="en-US" sz="2800" dirty="0" smtClean="0"/>
              <a:t> 4 </a:t>
            </a:r>
            <a:r>
              <a:rPr lang="en-US" sz="2800" dirty="0" err="1" smtClean="0"/>
              <a:t>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27 pts: 93% post- operative head turn of &lt;10° in primary,  85% deviation &lt;10Δ. </a:t>
            </a:r>
          </a:p>
          <a:p>
            <a:r>
              <a:rPr lang="en-US" sz="2800" dirty="0" smtClean="0"/>
              <a:t>Excellent outcome :</a:t>
            </a:r>
            <a:r>
              <a:rPr lang="en-US" sz="2800" dirty="0" smtClean="0"/>
              <a:t> all of </a:t>
            </a:r>
            <a:r>
              <a:rPr lang="en-US" sz="2800" dirty="0" err="1" smtClean="0"/>
              <a:t>stereoacuity</a:t>
            </a:r>
            <a:r>
              <a:rPr lang="en-US" sz="2800" dirty="0" smtClean="0"/>
              <a:t>  </a:t>
            </a:r>
            <a:r>
              <a:rPr lang="en-US" sz="2800" dirty="0" smtClean="0"/>
              <a:t>&lt;100”, head turn &lt;10° ,</a:t>
            </a:r>
            <a:r>
              <a:rPr lang="en-US" sz="2800" dirty="0" smtClean="0"/>
              <a:t> strabismus </a:t>
            </a:r>
            <a:r>
              <a:rPr lang="en-US" sz="2800" dirty="0" smtClean="0"/>
              <a:t>&lt;10Δ was achieved by 63% of pts. </a:t>
            </a:r>
          </a:p>
          <a:p>
            <a:r>
              <a:rPr lang="en-US" sz="2800" dirty="0" smtClean="0"/>
              <a:t>Not seeking to enlarge binocular field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22" b="1" i="1" u="sng" dirty="0" smtClean="0"/>
              <a:t>Seminal paper</a:t>
            </a:r>
            <a:r>
              <a:rPr lang="en-US" sz="2222" b="1" dirty="0" smtClean="0"/>
              <a:t/>
            </a:r>
            <a:br>
              <a:rPr lang="en-US" sz="2222" b="1" dirty="0" smtClean="0"/>
            </a:br>
            <a:r>
              <a:rPr lang="en-US" sz="2222" b="1" dirty="0" smtClean="0"/>
              <a:t>Vertical Rectus Muscle Augmented Transposition in Duane Syndrome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UCLA paper on how / when to use SR/ IR transposition </a:t>
            </a:r>
          </a:p>
          <a:p>
            <a:r>
              <a:rPr lang="en-US" sz="3200" dirty="0" smtClean="0"/>
              <a:t>Many subsequent ‘fine tuning’ papers from Coats &amp; others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1100" dirty="0" smtClean="0">
                <a:solidFill>
                  <a:schemeClr val="accent2"/>
                </a:solidFill>
              </a:rPr>
              <a:t>Velez, Foster, Rosenbaum</a:t>
            </a:r>
            <a:br>
              <a:rPr lang="en-US" sz="1100" dirty="0" smtClean="0">
                <a:solidFill>
                  <a:schemeClr val="accent2"/>
                </a:solidFill>
              </a:rPr>
            </a:br>
            <a:r>
              <a:rPr lang="en-US" sz="1100" dirty="0" smtClean="0">
                <a:solidFill>
                  <a:schemeClr val="accent2"/>
                </a:solidFill>
              </a:rPr>
              <a:t>J AAPOS. 2001;5:105-13</a:t>
            </a:r>
          </a:p>
          <a:p>
            <a:pPr>
              <a:buNone/>
            </a:pPr>
            <a:endParaRPr lang="en-US" sz="11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AU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54 patients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Group A: 32 patients augmented transposition</a:t>
            </a:r>
          </a:p>
          <a:p>
            <a:pPr lvl="2">
              <a:lnSpc>
                <a:spcPct val="80000"/>
              </a:lnSpc>
            </a:pPr>
            <a:r>
              <a:rPr lang="en-US" sz="1500" dirty="0"/>
              <a:t>14 small deviation ; 18 large deviation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Group B: 22 patients transposition without posterior lateral fixation suture</a:t>
            </a:r>
          </a:p>
          <a:p>
            <a:pPr lvl="2">
              <a:lnSpc>
                <a:spcPct val="80000"/>
              </a:lnSpc>
            </a:pPr>
            <a:r>
              <a:rPr lang="en-US" sz="1500" dirty="0"/>
              <a:t>13 small deviation; 9 large deviation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Face turn: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Augmented: </a:t>
            </a:r>
            <a:r>
              <a:rPr lang="en-US" sz="1800" dirty="0" smtClean="0"/>
              <a:t>22±10 </a:t>
            </a:r>
            <a:r>
              <a:rPr lang="en-US" sz="1800" dirty="0"/>
              <a:t>to </a:t>
            </a:r>
            <a:r>
              <a:rPr lang="en-US" sz="1800" dirty="0" smtClean="0"/>
              <a:t>3.6±4 °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Non-augmented: </a:t>
            </a:r>
            <a:r>
              <a:rPr lang="en-US" sz="1800" dirty="0" smtClean="0"/>
              <a:t>19±7 </a:t>
            </a:r>
            <a:r>
              <a:rPr lang="en-US" sz="1800" dirty="0"/>
              <a:t>to </a:t>
            </a:r>
            <a:r>
              <a:rPr lang="en-US" sz="1800" dirty="0" smtClean="0"/>
              <a:t>7±7.5 °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Improvement in face turn was sig better in augmented group</a:t>
            </a:r>
          </a:p>
          <a:p>
            <a:pPr lvl="2">
              <a:lnSpc>
                <a:spcPct val="80000"/>
              </a:lnSpc>
            </a:pPr>
            <a:r>
              <a:rPr lang="en-US" sz="1500" dirty="0"/>
              <a:t>Possibly related to selection bias i.e. had more patients with worse turn therefore more scope for improvement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Mean angle of deviation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Augmented: </a:t>
            </a:r>
            <a:r>
              <a:rPr lang="en-US" sz="1800" dirty="0" smtClean="0"/>
              <a:t>21±9 </a:t>
            </a:r>
            <a:r>
              <a:rPr lang="en-US" sz="1800" dirty="0"/>
              <a:t>to </a:t>
            </a:r>
            <a:r>
              <a:rPr lang="en-US" sz="1800" dirty="0" smtClean="0"/>
              <a:t>4±5 </a:t>
            </a:r>
            <a:r>
              <a:rPr lang="en-US" sz="1800" dirty="0" err="1" smtClean="0"/>
              <a:t>Δ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/>
              <a:t>Non-augmented: </a:t>
            </a:r>
            <a:r>
              <a:rPr lang="en-US" sz="1800" dirty="0" smtClean="0"/>
              <a:t>18±10 </a:t>
            </a:r>
            <a:r>
              <a:rPr lang="en-US" sz="1800" dirty="0"/>
              <a:t>to</a:t>
            </a:r>
            <a:r>
              <a:rPr lang="en-US" sz="1800" dirty="0" smtClean="0"/>
              <a:t> 8±8 </a:t>
            </a:r>
            <a:r>
              <a:rPr lang="en-US" sz="1800" dirty="0" err="1" smtClean="0"/>
              <a:t>Δ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/>
              <a:t>Improvement in angle was not significantly different between the two groups</a:t>
            </a:r>
          </a:p>
          <a:p>
            <a:pPr lvl="2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A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Authors’ </a:t>
            </a:r>
            <a:r>
              <a:rPr lang="en-US" dirty="0"/>
              <a:t>Conclusion</a:t>
            </a:r>
            <a:endParaRPr lang="en-AU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Vertical rectus transposition surgery</a:t>
            </a:r>
            <a:r>
              <a:rPr lang="en-US" sz="3200" dirty="0" smtClean="0"/>
              <a:t> improves </a:t>
            </a:r>
            <a:r>
              <a:rPr lang="en-US" sz="3200" dirty="0"/>
              <a:t>abduction and </a:t>
            </a:r>
            <a:r>
              <a:rPr lang="en-US" sz="3200" dirty="0" smtClean="0"/>
              <a:t>expands </a:t>
            </a:r>
            <a:r>
              <a:rPr lang="en-US" sz="3200" dirty="0"/>
              <a:t>the size of the</a:t>
            </a:r>
            <a:r>
              <a:rPr lang="en-US" sz="3200" dirty="0" smtClean="0"/>
              <a:t> field of binocular </a:t>
            </a:r>
            <a:r>
              <a:rPr lang="en-US" sz="3200" dirty="0"/>
              <a:t>single </a:t>
            </a:r>
            <a:r>
              <a:rPr lang="en-US" sz="3200" dirty="0" smtClean="0"/>
              <a:t>vision</a:t>
            </a:r>
          </a:p>
          <a:p>
            <a:r>
              <a:rPr lang="en-US" sz="3200" dirty="0"/>
              <a:t>Augmentation by posterior lateral fixation sutures results in fewer under-corrections</a:t>
            </a:r>
            <a:r>
              <a:rPr lang="en-US" sz="3200" dirty="0" smtClean="0"/>
              <a:t> in pts with larger ET and larger face turns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Gobin</a:t>
            </a:r>
            <a:r>
              <a:rPr lang="en-AU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… </a:t>
            </a:r>
            <a:r>
              <a:rPr lang="en-US" dirty="0"/>
              <a:t>showed enlargement of the field of </a:t>
            </a:r>
            <a:r>
              <a:rPr lang="en-US" dirty="0" smtClean="0"/>
              <a:t>BSV in most of  </a:t>
            </a:r>
            <a:r>
              <a:rPr lang="en-US" dirty="0"/>
              <a:t>67 Duane cases using "standard" lateral transposition and MR </a:t>
            </a:r>
            <a:r>
              <a:rPr lang="en-US" dirty="0" smtClean="0"/>
              <a:t>recession @ same operation</a:t>
            </a:r>
          </a:p>
          <a:p>
            <a:pPr algn="l" rtl="0"/>
            <a:r>
              <a:rPr lang="en-US" dirty="0" smtClean="0"/>
              <a:t>Small </a:t>
            </a:r>
            <a:r>
              <a:rPr lang="en-US" dirty="0" err="1" smtClean="0"/>
              <a:t>aDduction</a:t>
            </a:r>
            <a:r>
              <a:rPr lang="en-US" dirty="0" smtClean="0"/>
              <a:t> deficit frequent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anterior segment </a:t>
            </a:r>
            <a:r>
              <a:rPr lang="en-US" dirty="0" smtClean="0"/>
              <a:t>ischemia</a:t>
            </a:r>
          </a:p>
          <a:p>
            <a:pPr algn="l" rtl="0"/>
            <a:r>
              <a:rPr lang="en-US" dirty="0" smtClean="0"/>
              <a:t>1974</a:t>
            </a:r>
            <a:r>
              <a:rPr lang="en-US" dirty="0"/>
              <a:t>, </a:t>
            </a:r>
            <a:r>
              <a:rPr lang="en-US" dirty="0" smtClean="0"/>
              <a:t>BJO</a:t>
            </a:r>
            <a:endParaRPr lang="he-I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8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expert opinions: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Cossari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Rosenbaum </a:t>
            </a:r>
            <a:r>
              <a:rPr lang="en-US" dirty="0"/>
              <a:t>reported an enlarged field of B</a:t>
            </a:r>
            <a:r>
              <a:rPr lang="en-US" dirty="0" smtClean="0"/>
              <a:t>SV </a:t>
            </a:r>
            <a:r>
              <a:rPr lang="en-US" dirty="0"/>
              <a:t>of 42-66° </a:t>
            </a:r>
            <a:r>
              <a:rPr lang="en-US" dirty="0" smtClean="0"/>
              <a:t>- which is significant for</a:t>
            </a:r>
            <a:r>
              <a:rPr lang="en-US" dirty="0" smtClean="0"/>
              <a:t> </a:t>
            </a:r>
            <a:r>
              <a:rPr lang="en-US" dirty="0" smtClean="0"/>
              <a:t>pts’ </a:t>
            </a:r>
            <a:r>
              <a:rPr lang="en-US" dirty="0" smtClean="0"/>
              <a:t> </a:t>
            </a:r>
            <a:r>
              <a:rPr lang="en-US" dirty="0" smtClean="0"/>
              <a:t>quality of life.</a:t>
            </a:r>
          </a:p>
          <a:p>
            <a:pPr algn="l" rtl="0"/>
            <a:r>
              <a:rPr lang="en-US" dirty="0" smtClean="0"/>
              <a:t>None </a:t>
            </a:r>
            <a:r>
              <a:rPr lang="en-US" dirty="0"/>
              <a:t>of my Rosenbaum </a:t>
            </a:r>
            <a:r>
              <a:rPr lang="en-US" dirty="0" smtClean="0"/>
              <a:t>transpositions (</a:t>
            </a:r>
            <a:r>
              <a:rPr lang="en-US" dirty="0"/>
              <a:t>whole muscle transposition + Foster </a:t>
            </a:r>
            <a:r>
              <a:rPr lang="en-US" dirty="0" smtClean="0"/>
              <a:t>sutures) </a:t>
            </a:r>
            <a:r>
              <a:rPr lang="en-US" dirty="0"/>
              <a:t>subsequently complained about overshoot issues, which I think is related to their ability to gain horizontal </a:t>
            </a:r>
            <a:r>
              <a:rPr lang="en-US" dirty="0" smtClean="0"/>
              <a:t>BSV </a:t>
            </a:r>
            <a:r>
              <a:rPr lang="en-US" dirty="0"/>
              <a:t>expansion in the </a:t>
            </a:r>
            <a:r>
              <a:rPr lang="en-US" dirty="0" err="1" smtClean="0"/>
              <a:t>aBducted</a:t>
            </a:r>
            <a:r>
              <a:rPr lang="en-US" dirty="0" smtClean="0"/>
              <a:t> </a:t>
            </a:r>
            <a:r>
              <a:rPr lang="en-US" dirty="0"/>
              <a:t>field without having to rely on the </a:t>
            </a:r>
            <a:r>
              <a:rPr lang="en-US" dirty="0" err="1" smtClean="0"/>
              <a:t>aDducted</a:t>
            </a:r>
            <a:r>
              <a:rPr lang="en-US" dirty="0" smtClean="0"/>
              <a:t> </a:t>
            </a:r>
            <a:r>
              <a:rPr lang="en-US" dirty="0"/>
              <a:t>field where the overshoots occur</a:t>
            </a:r>
            <a:r>
              <a:rPr lang="en-US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9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expert opinions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smtClean="0"/>
              <a:t>Irene Ludwig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Sx</a:t>
            </a:r>
            <a:r>
              <a:rPr lang="en-US" dirty="0" smtClean="0"/>
              <a:t>: VRT with </a:t>
            </a:r>
            <a:r>
              <a:rPr lang="en-US" dirty="0"/>
              <a:t>the full tendon temporal </a:t>
            </a:r>
            <a:r>
              <a:rPr lang="en-US" dirty="0" smtClean="0"/>
              <a:t>transposition, </a:t>
            </a:r>
            <a:r>
              <a:rPr lang="en-US" dirty="0"/>
              <a:t>together with Foster augmentation sutures. </a:t>
            </a:r>
            <a:endParaRPr lang="en-US" dirty="0" smtClean="0"/>
          </a:p>
          <a:p>
            <a:pPr algn="l" rtl="0"/>
            <a:r>
              <a:rPr lang="en-US" dirty="0" smtClean="0"/>
              <a:t>If one uses non-absorbable </a:t>
            </a:r>
            <a:r>
              <a:rPr lang="en-US" dirty="0" smtClean="0"/>
              <a:t>sutures</a:t>
            </a:r>
            <a:r>
              <a:rPr lang="en-US" dirty="0" smtClean="0"/>
              <a:t>, this </a:t>
            </a:r>
            <a:r>
              <a:rPr lang="en-US" dirty="0" smtClean="0"/>
              <a:t>avoids </a:t>
            </a:r>
            <a:r>
              <a:rPr lang="en-US" dirty="0"/>
              <a:t>the </a:t>
            </a:r>
            <a:r>
              <a:rPr lang="en-US" dirty="0" smtClean="0"/>
              <a:t>complications </a:t>
            </a:r>
            <a:r>
              <a:rPr lang="en-US" dirty="0"/>
              <a:t>of</a:t>
            </a:r>
            <a:r>
              <a:rPr lang="en-US" dirty="0" smtClean="0"/>
              <a:t> </a:t>
            </a:r>
            <a:r>
              <a:rPr lang="en-US" dirty="0" smtClean="0"/>
              <a:t>new </a:t>
            </a:r>
            <a:r>
              <a:rPr lang="en-US" dirty="0" smtClean="0"/>
              <a:t>vertical </a:t>
            </a:r>
            <a:r>
              <a:rPr lang="en-US" dirty="0"/>
              <a:t>misalignment. </a:t>
            </a:r>
            <a:endParaRPr lang="en-US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necessary 6 </a:t>
            </a:r>
            <a:r>
              <a:rPr lang="en-US" dirty="0" smtClean="0"/>
              <a:t>m </a:t>
            </a:r>
            <a:r>
              <a:rPr lang="en-US" dirty="0"/>
              <a:t>later, the </a:t>
            </a:r>
            <a:r>
              <a:rPr lang="en-US" dirty="0" smtClean="0"/>
              <a:t>MR </a:t>
            </a:r>
            <a:r>
              <a:rPr lang="en-US" dirty="0"/>
              <a:t>can be recessed. </a:t>
            </a:r>
            <a:endParaRPr lang="en-US" dirty="0" smtClean="0"/>
          </a:p>
          <a:p>
            <a:pPr algn="l" rtl="0"/>
            <a:r>
              <a:rPr lang="en-US" b="1" i="1" dirty="0" smtClean="0"/>
              <a:t>Allow the </a:t>
            </a:r>
            <a:r>
              <a:rPr lang="en-US" b="1" i="1" dirty="0" smtClean="0"/>
              <a:t>pt</a:t>
            </a:r>
            <a:r>
              <a:rPr lang="en-US" b="1" i="1" dirty="0" smtClean="0"/>
              <a:t> to </a:t>
            </a:r>
            <a:r>
              <a:rPr lang="en-US" b="1" i="1" dirty="0" smtClean="0"/>
              <a:t>choose between a large operation </a:t>
            </a:r>
            <a:r>
              <a:rPr lang="en-US" b="1" i="1" dirty="0"/>
              <a:t>which may allow some </a:t>
            </a:r>
            <a:r>
              <a:rPr lang="en-US" b="1" i="1" dirty="0" smtClean="0"/>
              <a:t>aBduction</a:t>
            </a:r>
            <a:r>
              <a:rPr lang="en-US" b="1" i="1" dirty="0"/>
              <a:t>, </a:t>
            </a:r>
            <a:r>
              <a:rPr lang="en-US" b="1" i="1" dirty="0" smtClean="0"/>
              <a:t>and </a:t>
            </a:r>
            <a:r>
              <a:rPr lang="en-US" b="1" i="1" dirty="0"/>
              <a:t>a </a:t>
            </a:r>
            <a:r>
              <a:rPr lang="en-US" b="1" i="1" dirty="0" smtClean="0"/>
              <a:t>simpler </a:t>
            </a:r>
            <a:r>
              <a:rPr lang="en-US" b="1" i="1" dirty="0"/>
              <a:t>procedure (recess the MR) which will correct the </a:t>
            </a:r>
            <a:r>
              <a:rPr lang="en-US" b="1" i="1" dirty="0" smtClean="0"/>
              <a:t>AHP </a:t>
            </a:r>
            <a:r>
              <a:rPr lang="en-US" b="1" i="1" dirty="0"/>
              <a:t>alone.</a:t>
            </a:r>
            <a:r>
              <a:rPr lang="en-US" b="1" i="1" dirty="0" smtClean="0"/>
              <a:t> </a:t>
            </a:r>
          </a:p>
          <a:p>
            <a:pPr algn="l" rtl="0"/>
            <a:r>
              <a:rPr lang="en-US" b="1" i="1" dirty="0" smtClean="0"/>
              <a:t>Most </a:t>
            </a:r>
            <a:r>
              <a:rPr lang="en-US" b="1" i="1" dirty="0"/>
              <a:t>go for the </a:t>
            </a:r>
            <a:r>
              <a:rPr lang="en-US" b="1" i="1" dirty="0" smtClean="0"/>
              <a:t>transpositions -  with a high </a:t>
            </a:r>
            <a:r>
              <a:rPr lang="en-US" b="1" i="1" dirty="0"/>
              <a:t>long term </a:t>
            </a:r>
            <a:r>
              <a:rPr lang="en-US" b="1" i="1" dirty="0" smtClean="0"/>
              <a:t>satisfaction rate</a:t>
            </a:r>
            <a:r>
              <a:rPr lang="en-US" dirty="0" smtClean="0"/>
              <a:t>. </a:t>
            </a:r>
            <a:endParaRPr lang="he-I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reference [still]</a:t>
            </a:r>
            <a:endParaRPr lang="en-US" dirty="0"/>
          </a:p>
        </p:txBody>
      </p:sp>
      <p:pic>
        <p:nvPicPr>
          <p:cNvPr id="4" name="Content Placeholder 3" descr="jampolsky1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7285" r="-57285"/>
          <a:stretch>
            <a:fillRect/>
          </a:stretch>
        </p:blipFill>
        <p:spPr>
          <a:xfrm>
            <a:off x="-2011665" y="1614006"/>
            <a:ext cx="8229600" cy="4525963"/>
          </a:xfrm>
        </p:spPr>
      </p:pic>
      <p:pic>
        <p:nvPicPr>
          <p:cNvPr id="5" name="Picture 4" descr="jampolsky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905" y="1417638"/>
            <a:ext cx="3669714" cy="4708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238" y="655561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on Google books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Management of vertical deviations after vertical rectus transposition surgery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Ruth, Velez, Rosenbaum</a:t>
            </a:r>
            <a:r>
              <a:rPr lang="en-US" sz="2400" dirty="0" smtClean="0">
                <a:solidFill>
                  <a:schemeClr val="accent2"/>
                </a:solidFill>
              </a:rPr>
              <a:t>    </a:t>
            </a:r>
            <a:r>
              <a:rPr lang="en-US" sz="2000" dirty="0" smtClean="0">
                <a:solidFill>
                  <a:schemeClr val="accent2"/>
                </a:solidFill>
              </a:rPr>
              <a:t>Journal of AAPOS. 2009;13:16-19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One </a:t>
            </a:r>
            <a:r>
              <a:rPr lang="en-US" sz="3600" dirty="0"/>
              <a:t>concern when performing VRT is the possibility that transposition of the superior or inferior rectus muscle can lead to </a:t>
            </a:r>
            <a:r>
              <a:rPr lang="en-US" sz="3600" b="1" dirty="0"/>
              <a:t>induced vertical deviation </a:t>
            </a:r>
            <a:r>
              <a:rPr lang="en-US" sz="3600" dirty="0"/>
              <a:t>(~13-30% of </a:t>
            </a:r>
            <a:r>
              <a:rPr lang="en-US" sz="3600" dirty="0" smtClean="0"/>
              <a:t>cases; </a:t>
            </a:r>
            <a:r>
              <a:rPr lang="en-US" sz="2000" dirty="0" smtClean="0"/>
              <a:t>LK &lt;5%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endParaRPr lang="en-US" sz="27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AU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7 patients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6 </a:t>
            </a:r>
            <a:r>
              <a:rPr lang="en-US" sz="2600" dirty="0" err="1"/>
              <a:t>hypotropias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1 </a:t>
            </a:r>
            <a:r>
              <a:rPr lang="en-US" sz="2600" dirty="0" err="1"/>
              <a:t>hypertropia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3000" dirty="0"/>
              <a:t>Before</a:t>
            </a:r>
            <a:r>
              <a:rPr lang="en-US" sz="3000" dirty="0" smtClean="0"/>
              <a:t> revision </a:t>
            </a:r>
            <a:r>
              <a:rPr lang="en-US" sz="3000" dirty="0"/>
              <a:t>surgery the </a:t>
            </a:r>
            <a:r>
              <a:rPr lang="en-US" sz="3000" dirty="0" smtClean="0"/>
              <a:t>mean acquired </a:t>
            </a:r>
            <a:r>
              <a:rPr lang="en-US" sz="3000" dirty="0"/>
              <a:t>tropic deviation was </a:t>
            </a:r>
            <a:r>
              <a:rPr lang="en-US" sz="3000" dirty="0" smtClean="0"/>
              <a:t>10Δ</a:t>
            </a: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/>
              <a:t>After</a:t>
            </a:r>
            <a:r>
              <a:rPr lang="en-US" sz="3000" dirty="0" smtClean="0"/>
              <a:t> revision </a:t>
            </a:r>
            <a:r>
              <a:rPr lang="en-US" sz="3000" dirty="0"/>
              <a:t>surgery: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M</a:t>
            </a:r>
            <a:r>
              <a:rPr lang="en-US" sz="2600" dirty="0" smtClean="0"/>
              <a:t>ean tropia 0 </a:t>
            </a:r>
            <a:r>
              <a:rPr lang="en-US" sz="2600" dirty="0" err="1" smtClean="0"/>
              <a:t>Δ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/>
              <a:t>Head turn</a:t>
            </a:r>
            <a:r>
              <a:rPr lang="en-US" sz="2600" dirty="0" smtClean="0"/>
              <a:t> improved </a:t>
            </a:r>
            <a:r>
              <a:rPr lang="en-US" sz="2600" dirty="0"/>
              <a:t>for all patients but one (a third procedure was performed)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Stereopsis was improved in 3 patients, unchanged in 1, and worsened in 3 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AU" sz="3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Seminal paper #3</a:t>
            </a:r>
            <a:endParaRPr lang="en-US" dirty="0"/>
          </a:p>
        </p:txBody>
      </p:sp>
      <p:pic>
        <p:nvPicPr>
          <p:cNvPr id="4" name="Content Placeholder 3" descr="hunter srt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5842" b="-35842"/>
          <a:stretch>
            <a:fillRect/>
          </a:stretch>
        </p:blipFill>
        <p:spPr>
          <a:xfrm>
            <a:off x="457200" y="9906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24042" y="5733300"/>
            <a:ext cx="471813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Innovator: Dr Earl Crouch</a:t>
            </a:r>
          </a:p>
          <a:p>
            <a:r>
              <a:rPr lang="en-US" b="1" dirty="0" smtClean="0"/>
              <a:t>Validated by this paper from Harvard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 of SR </a:t>
            </a:r>
            <a:r>
              <a:rPr lang="en-US" dirty="0" smtClean="0"/>
              <a:t>transposition &amp; LMR Rc</a:t>
            </a:r>
            <a:endParaRPr lang="en-US" dirty="0"/>
          </a:p>
        </p:txBody>
      </p:sp>
      <p:pic>
        <p:nvPicPr>
          <p:cNvPr id="6" name="Content Placeholder 5" descr="Screen Shot 2011-11-29 at 10.27.31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63" r="4563"/>
          <a:stretch>
            <a:fillRect/>
          </a:stretch>
        </p:blipFill>
        <p:spPr>
          <a:xfrm>
            <a:off x="82015" y="1665312"/>
            <a:ext cx="4413785" cy="5192688"/>
          </a:xfrm>
        </p:spPr>
      </p:pic>
      <p:pic>
        <p:nvPicPr>
          <p:cNvPr id="7" name="Content Placeholder 6" descr="Screen Shot 2011-11-29 at 10.27.43 AM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6411" b="-6411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38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NO</a:t>
            </a:r>
            <a:r>
              <a:rPr lang="en-US" sz="4000" dirty="0" smtClean="0"/>
              <a:t> pt with DS1 had an induced vertical deviation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might expect </a:t>
            </a:r>
            <a:r>
              <a:rPr lang="en-US" dirty="0" err="1" smtClean="0"/>
              <a:t>incyclotorsion</a:t>
            </a:r>
            <a:r>
              <a:rPr lang="en-US" dirty="0" smtClean="0"/>
              <a:t> as a </a:t>
            </a:r>
            <a:r>
              <a:rPr lang="en-US" dirty="0" smtClean="0"/>
              <a:t>result of SRT</a:t>
            </a:r>
          </a:p>
          <a:p>
            <a:r>
              <a:rPr lang="en-US" dirty="0" smtClean="0"/>
              <a:t>Assessed in n=6 postoperatively</a:t>
            </a:r>
          </a:p>
          <a:p>
            <a:pPr lvl="1"/>
            <a:r>
              <a:rPr lang="en-US" dirty="0" smtClean="0"/>
              <a:t>2 no torsion</a:t>
            </a:r>
          </a:p>
          <a:p>
            <a:pPr lvl="1"/>
            <a:r>
              <a:rPr lang="en-US" dirty="0" smtClean="0"/>
              <a:t>3 others had 2,2,5°</a:t>
            </a:r>
          </a:p>
          <a:p>
            <a:pPr lvl="1"/>
            <a:r>
              <a:rPr lang="en-US" dirty="0" smtClean="0"/>
              <a:t>1 had scleral augmentation suture pass that was removed immediately postop because of diplopia and torsion and ended with 2-3° </a:t>
            </a:r>
            <a:r>
              <a:rPr lang="en-US" dirty="0" err="1" smtClean="0"/>
              <a:t>excyclotorsion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886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86889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3681" y="130575"/>
            <a:ext cx="73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8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1-29 at 10.28.10 A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45" b="1245"/>
          <a:stretch>
            <a:fillRect/>
          </a:stretch>
        </p:blipFill>
        <p:spPr>
          <a:xfrm>
            <a:off x="828672" y="44624"/>
            <a:ext cx="7775776" cy="4287577"/>
          </a:xfrm>
        </p:spPr>
      </p:pic>
      <p:pic>
        <p:nvPicPr>
          <p:cNvPr id="6" name="Picture 5" descr="Screen Shot 2011-11-29 at 10.28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126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800" y="6527800"/>
            <a:ext cx="50690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slide from Boston Children’s paper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24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Morad’s</a:t>
            </a:r>
            <a:r>
              <a:rPr lang="en-US" dirty="0" smtClean="0"/>
              <a:t>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 smtClean="0"/>
              <a:t>=</a:t>
            </a: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IMG_0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97" y="692150"/>
            <a:ext cx="3744912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 descr="IMG_0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3716338"/>
            <a:ext cx="39243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 descr="IMG_04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3744913"/>
            <a:ext cx="3900488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7313" y="127000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MS 11m  old girl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388" y="1117600"/>
            <a:ext cx="2464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Bilateral </a:t>
            </a:r>
            <a:r>
              <a:rPr lang="en-US" dirty="0" err="1" smtClean="0"/>
              <a:t>Duanes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aBduction deficit -4 OU</a:t>
            </a:r>
          </a:p>
          <a:p>
            <a:r>
              <a:rPr lang="en-US" dirty="0" smtClean="0"/>
              <a:t>30Δ ET in primary</a:t>
            </a:r>
          </a:p>
          <a:p>
            <a:r>
              <a:rPr lang="en-US" dirty="0" smtClean="0"/>
              <a:t>Retraction on </a:t>
            </a:r>
            <a:r>
              <a:rPr lang="en-US" dirty="0" err="1" smtClean="0"/>
              <a:t>aDduction</a:t>
            </a:r>
            <a:endParaRPr lang="he-I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1-29 at 10.28.10 A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45" b="1245"/>
          <a:stretch>
            <a:fillRect/>
          </a:stretch>
        </p:blipFill>
        <p:spPr>
          <a:xfrm>
            <a:off x="828672" y="44624"/>
            <a:ext cx="7775776" cy="4287577"/>
          </a:xfrm>
        </p:spPr>
      </p:pic>
      <p:pic>
        <p:nvPicPr>
          <p:cNvPr id="6" name="Picture 5" descr="Screen Shot 2011-11-29 at 10.28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126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904" y="6527800"/>
            <a:ext cx="80003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slide from Boston Children’s paper  Archives </a:t>
            </a:r>
            <a:r>
              <a:rPr lang="en-US" b="1" dirty="0" err="1" smtClean="0"/>
              <a:t>Ophthal</a:t>
            </a:r>
            <a:r>
              <a:rPr lang="en-US" b="1" dirty="0" smtClean="0"/>
              <a:t> 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24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תמונה 4" descr="IMG_01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596187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5685" y="377004"/>
            <a:ext cx="7970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BMR 4mm [tight muscles], SR transposition to LR [</a:t>
            </a:r>
            <a:r>
              <a:rPr lang="en-US" b="1" dirty="0" err="1" smtClean="0"/>
              <a:t>Ethibond</a:t>
            </a:r>
            <a:r>
              <a:rPr lang="en-US" b="1" dirty="0" smtClean="0"/>
              <a:t> 5/0].</a:t>
            </a:r>
          </a:p>
          <a:p>
            <a:endParaRPr lang="en-US" b="1" dirty="0" smtClean="0"/>
          </a:p>
          <a:p>
            <a:r>
              <a:rPr lang="en-US" b="1" dirty="0" smtClean="0"/>
              <a:t>Result:  10Δ XT, LR -2 OU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תמונה 1" descr="IMG_05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836613"/>
            <a:ext cx="313848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תמונה 2" descr="IMG_05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9000"/>
            <a:ext cx="241617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תמונה 3" descr="IMG_05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0950" y="3429000"/>
            <a:ext cx="2562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850" y="1250066"/>
            <a:ext cx="2356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Result: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10Δ </a:t>
            </a:r>
            <a:r>
              <a:rPr lang="en-US" b="1" dirty="0" smtClean="0"/>
              <a:t>XT, LR -2 OU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#2:    AM </a:t>
            </a:r>
            <a:r>
              <a:rPr lang="en-US" dirty="0"/>
              <a:t>2</a:t>
            </a:r>
            <a:r>
              <a:rPr lang="en-US" dirty="0" smtClean="0"/>
              <a:t> yo </a:t>
            </a:r>
            <a:r>
              <a:rPr lang="en-US" dirty="0"/>
              <a:t>boy</a:t>
            </a:r>
            <a:endParaRPr lang="he-IL" dirty="0"/>
          </a:p>
        </p:txBody>
      </p:sp>
      <p:sp>
        <p:nvSpPr>
          <p:cNvPr id="8195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ET noticed at birth</a:t>
            </a:r>
          </a:p>
          <a:p>
            <a:pPr eaLnBrk="1" hangingPunct="1"/>
            <a:r>
              <a:rPr lang="en-US" dirty="0" smtClean="0"/>
              <a:t>L    -4 </a:t>
            </a:r>
            <a:r>
              <a:rPr lang="en-US" dirty="0"/>
              <a:t>aBduction</a:t>
            </a:r>
          </a:p>
          <a:p>
            <a:pPr eaLnBrk="1" hangingPunct="1"/>
            <a:r>
              <a:rPr lang="en-US" dirty="0" smtClean="0"/>
              <a:t>65Δ </a:t>
            </a:r>
            <a:r>
              <a:rPr lang="en-US" dirty="0"/>
              <a:t>ET in primary</a:t>
            </a:r>
          </a:p>
          <a:p>
            <a:pPr eaLnBrk="1" hangingPunct="1"/>
            <a:r>
              <a:rPr lang="en-US" dirty="0"/>
              <a:t>MRI</a:t>
            </a:r>
            <a:r>
              <a:rPr lang="en-US" dirty="0" smtClean="0"/>
              <a:t> normal</a:t>
            </a:r>
            <a:endParaRPr lang="he-IL" dirty="0"/>
          </a:p>
        </p:txBody>
      </p:sp>
      <p:pic>
        <p:nvPicPr>
          <p:cNvPr id="4" name="תמונה 3" descr="6th befo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852738"/>
            <a:ext cx="288448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תמונה 3" descr="6th after prima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882650"/>
            <a:ext cx="29241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תמונה 4" descr="6th after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3213100"/>
            <a:ext cx="26146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תמונה 5" descr="6th af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0488" y="3213100"/>
            <a:ext cx="266858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0"/>
            <a:ext cx="31420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Left eye: SR transposition to LR</a:t>
            </a:r>
          </a:p>
          <a:p>
            <a:r>
              <a:rPr lang="en-US" sz="2000" b="1" dirty="0" smtClean="0"/>
              <a:t>LR : atrophic</a:t>
            </a:r>
            <a:endParaRPr lang="he-IL" sz="2000" b="1" dirty="0" smtClean="0"/>
          </a:p>
          <a:p>
            <a:r>
              <a:rPr lang="en-US" sz="2400" b="1" dirty="0" smtClean="0"/>
              <a:t>BMR 6 mm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457200" y="-233346"/>
            <a:ext cx="7467600" cy="1143000"/>
          </a:xfrm>
        </p:spPr>
        <p:txBody>
          <a:bodyPr/>
          <a:lstStyle/>
          <a:p>
            <a:r>
              <a:rPr lang="en-US" dirty="0" smtClean="0"/>
              <a:t>#3:   AS 32 yo male</a:t>
            </a:r>
            <a:endParaRPr lang="en-US" dirty="0"/>
          </a:p>
        </p:txBody>
      </p:sp>
      <p:pic>
        <p:nvPicPr>
          <p:cNvPr id="12291" name="Picture 3" descr="C:\Documents and Settings\Admin\My Documents\Dropbox\presentations2008\SRT for DUANES\IMG_05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4635" t="8215" r="5418"/>
          <a:stretch>
            <a:fillRect/>
          </a:stretch>
        </p:blipFill>
        <p:spPr>
          <a:xfrm>
            <a:off x="250825" y="2060575"/>
            <a:ext cx="4105275" cy="4022725"/>
          </a:xfrm>
          <a:noFill/>
        </p:spPr>
      </p:pic>
      <p:pic>
        <p:nvPicPr>
          <p:cNvPr id="12292" name="Picture 4" descr="C:\Documents and Settings\Admin\My Documents\Dropbox\presentations2008\SRT for DUANES\IMG_0560.jpg"/>
          <p:cNvPicPr>
            <a:picLocks noChangeAspect="1" noChangeArrowheads="1"/>
          </p:cNvPicPr>
          <p:nvPr/>
        </p:nvPicPr>
        <p:blipFill>
          <a:blip r:embed="rId3"/>
          <a:srcRect l="25417" t="4329" r="3882" b="2670"/>
          <a:stretch>
            <a:fillRect/>
          </a:stretch>
        </p:blipFill>
        <p:spPr bwMode="auto">
          <a:xfrm>
            <a:off x="4787900" y="2133600"/>
            <a:ext cx="41052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41" y="1140336"/>
            <a:ext cx="85795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 </a:t>
            </a:r>
            <a:r>
              <a:rPr lang="en-US" sz="2400" b="1" dirty="0" err="1" smtClean="0"/>
              <a:t>Duanes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Abd</a:t>
            </a:r>
            <a:r>
              <a:rPr lang="en-US" sz="2400" b="1" dirty="0" smtClean="0"/>
              <a:t> def -4 OS, 18 </a:t>
            </a:r>
            <a:r>
              <a:rPr lang="en-US" sz="2400" b="1" dirty="0" err="1" smtClean="0"/>
              <a:t>Δ</a:t>
            </a:r>
            <a:r>
              <a:rPr lang="en-US" sz="2400" b="1" dirty="0" smtClean="0"/>
              <a:t> ET in primary, 15°head turn, Titmus 40”</a:t>
            </a:r>
            <a:endParaRPr lang="he-IL" sz="2400" b="1" dirty="0" smtClean="0"/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30300" y="6179370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LMR recess  4 mm,  SRT to LR        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No </a:t>
            </a:r>
            <a:r>
              <a:rPr lang="en-US" b="1" dirty="0" smtClean="0"/>
              <a:t>augmentation suture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week later..</a:t>
            </a:r>
            <a:endParaRPr lang="he-IL"/>
          </a:p>
        </p:txBody>
      </p:sp>
      <p:sp>
        <p:nvSpPr>
          <p:cNvPr id="6861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r>
              <a:rPr lang="en-US" dirty="0"/>
              <a:t>Intractable</a:t>
            </a:r>
            <a:r>
              <a:rPr lang="en-US" dirty="0" smtClean="0"/>
              <a:t> torsion</a:t>
            </a:r>
          </a:p>
          <a:p>
            <a:r>
              <a:rPr lang="en-US" dirty="0" smtClean="0"/>
              <a:t>SR transposition reversed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 smtClean="0"/>
              <a:t>: </a:t>
            </a:r>
            <a:r>
              <a:rPr lang="en-US" dirty="0" smtClean="0"/>
              <a:t>ortho </a:t>
            </a:r>
            <a:r>
              <a:rPr lang="en-US" dirty="0"/>
              <a:t>with -</a:t>
            </a:r>
            <a:r>
              <a:rPr lang="en-US" dirty="0" smtClean="0"/>
              <a:t>4 abduction </a:t>
            </a:r>
            <a:endParaRPr lang="he-IL" dirty="0"/>
          </a:p>
          <a:p>
            <a:endParaRPr lang="he-IL" dirty="0"/>
          </a:p>
        </p:txBody>
      </p:sp>
      <p:pic>
        <p:nvPicPr>
          <p:cNvPr id="68612" name="Picture 4" descr="C:\Documents and Settings\Admin\My Documents\Dropbox\presentations2008\SRT for DUANES\IMG_0558.jpg"/>
          <p:cNvPicPr>
            <a:picLocks noChangeAspect="1" noChangeArrowheads="1"/>
          </p:cNvPicPr>
          <p:nvPr/>
        </p:nvPicPr>
        <p:blipFill>
          <a:blip r:embed="rId2"/>
          <a:srcRect l="26790"/>
          <a:stretch>
            <a:fillRect/>
          </a:stretch>
        </p:blipFill>
        <p:spPr bwMode="auto">
          <a:xfrm>
            <a:off x="5292725" y="3357563"/>
            <a:ext cx="31623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תמונה 3" descr="IMG_0754.jpg"/>
          <p:cNvPicPr>
            <a:picLocks noChangeAspect="1"/>
          </p:cNvPicPr>
          <p:nvPr/>
        </p:nvPicPr>
        <p:blipFill>
          <a:blip r:embed="rId2"/>
          <a:srcRect l="44" t="8221" b="5461"/>
          <a:stretch>
            <a:fillRect/>
          </a:stretch>
        </p:blipFill>
        <p:spPr bwMode="auto">
          <a:xfrm>
            <a:off x="3409082" y="879475"/>
            <a:ext cx="4572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40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1666" y="406400"/>
            <a:ext cx="13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 2.5 yo girl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5003800"/>
            <a:ext cx="19287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Bilateral </a:t>
            </a:r>
            <a:r>
              <a:rPr lang="en-US" b="1" dirty="0" err="1" smtClean="0"/>
              <a:t>Duanes</a:t>
            </a:r>
            <a:endParaRPr lang="en-US" b="1" dirty="0" smtClean="0"/>
          </a:p>
          <a:p>
            <a:r>
              <a:rPr lang="en-US" b="1" dirty="0" err="1" smtClean="0"/>
              <a:t>Abd</a:t>
            </a:r>
            <a:r>
              <a:rPr lang="en-US" b="1" dirty="0" smtClean="0"/>
              <a:t> def -4 OU</a:t>
            </a:r>
          </a:p>
          <a:p>
            <a:r>
              <a:rPr lang="en-US" b="1" dirty="0" smtClean="0"/>
              <a:t>30 </a:t>
            </a:r>
            <a:r>
              <a:rPr lang="en-US" b="1" dirty="0" err="1" smtClean="0"/>
              <a:t>Δ</a:t>
            </a:r>
            <a:r>
              <a:rPr lang="en-US" b="1" dirty="0" smtClean="0"/>
              <a:t> ET in primary</a:t>
            </a:r>
          </a:p>
          <a:p>
            <a:endParaRPr lang="he-I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1" descr="IMG_0758.jpg"/>
          <p:cNvPicPr>
            <a:picLocks noChangeAspect="1"/>
          </p:cNvPicPr>
          <p:nvPr/>
        </p:nvPicPr>
        <p:blipFill>
          <a:blip r:embed="rId2"/>
          <a:srcRect l="1501" t="44698" r="5717"/>
          <a:stretch>
            <a:fillRect/>
          </a:stretch>
        </p:blipFill>
        <p:spPr bwMode="auto">
          <a:xfrm>
            <a:off x="250825" y="1916113"/>
            <a:ext cx="4511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תמונה 2" descr="IMG_0755.jpg"/>
          <p:cNvPicPr>
            <a:picLocks noChangeAspect="1"/>
          </p:cNvPicPr>
          <p:nvPr/>
        </p:nvPicPr>
        <p:blipFill>
          <a:blip r:embed="rId3"/>
          <a:srcRect l="4935" t="37799" r="30753" b="14165"/>
          <a:stretch>
            <a:fillRect/>
          </a:stretch>
        </p:blipFill>
        <p:spPr bwMode="auto">
          <a:xfrm>
            <a:off x="5759450" y="1989138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518348" y="255587"/>
            <a:ext cx="828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 2.5 yo girl </a:t>
            </a:r>
          </a:p>
          <a:p>
            <a:r>
              <a:rPr lang="en-US" b="1" dirty="0" smtClean="0"/>
              <a:t>Bilateral </a:t>
            </a:r>
            <a:r>
              <a:rPr lang="en-US" b="1" dirty="0" err="1" smtClean="0"/>
              <a:t>Duanes</a:t>
            </a:r>
            <a:r>
              <a:rPr lang="en-US" b="1" dirty="0" smtClean="0"/>
              <a:t>	</a:t>
            </a:r>
            <a:r>
              <a:rPr lang="en-US" b="1" dirty="0" err="1" smtClean="0"/>
              <a:t>Abd</a:t>
            </a:r>
            <a:r>
              <a:rPr lang="en-US" b="1" dirty="0" smtClean="0"/>
              <a:t> def -4 OU		30 </a:t>
            </a:r>
            <a:r>
              <a:rPr lang="en-US" b="1" dirty="0" err="1" smtClean="0"/>
              <a:t>Δ</a:t>
            </a:r>
            <a:r>
              <a:rPr lang="en-US" b="1" dirty="0" smtClean="0"/>
              <a:t> ET in primary</a:t>
            </a:r>
          </a:p>
          <a:p>
            <a:endParaRPr lang="he-IL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5639484"/>
            <a:ext cx="830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Surgery:  </a:t>
            </a:r>
          </a:p>
          <a:p>
            <a:r>
              <a:rPr lang="en-US" b="1" dirty="0" smtClean="0"/>
              <a:t>Extremely tight </a:t>
            </a:r>
            <a:r>
              <a:rPr lang="en-US" b="1" dirty="0" err="1" smtClean="0"/>
              <a:t>MR’s</a:t>
            </a:r>
            <a:r>
              <a:rPr lang="en-US" b="1" dirty="0" smtClean="0"/>
              <a:t>:  BMR 3.5, &amp;   SR transposition to LR + augmentation suture</a:t>
            </a:r>
            <a:endParaRPr lang="he-IL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תמונה 3" descr="IMG_0828.jpg"/>
          <p:cNvPicPr>
            <a:picLocks noChangeAspect="1"/>
          </p:cNvPicPr>
          <p:nvPr/>
        </p:nvPicPr>
        <p:blipFill>
          <a:blip r:embed="rId2"/>
          <a:srcRect b="7678"/>
          <a:stretch>
            <a:fillRect/>
          </a:stretch>
        </p:blipFill>
        <p:spPr bwMode="auto">
          <a:xfrm>
            <a:off x="3779170" y="404813"/>
            <a:ext cx="4892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7800" y="1206500"/>
            <a:ext cx="2121093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RESULT:</a:t>
            </a:r>
          </a:p>
          <a:p>
            <a:r>
              <a:rPr lang="en-US" sz="2400" b="1" dirty="0" smtClean="0"/>
              <a:t>XT 8 in primary</a:t>
            </a:r>
          </a:p>
          <a:p>
            <a:r>
              <a:rPr lang="en-US" sz="2400" b="1" dirty="0" err="1" smtClean="0"/>
              <a:t>Abd</a:t>
            </a:r>
            <a:r>
              <a:rPr lang="en-US" sz="2400" b="1" dirty="0" smtClean="0"/>
              <a:t> def -3  OU</a:t>
            </a:r>
            <a:endParaRPr lang="he-IL" sz="24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תמונה 1" descr="IMG_0829.jpg"/>
          <p:cNvPicPr>
            <a:picLocks noChangeAspect="1"/>
          </p:cNvPicPr>
          <p:nvPr/>
        </p:nvPicPr>
        <p:blipFill>
          <a:blip r:embed="rId2"/>
          <a:srcRect l="31630" t="46461" b="9439"/>
          <a:stretch>
            <a:fillRect/>
          </a:stretch>
        </p:blipFill>
        <p:spPr bwMode="auto">
          <a:xfrm>
            <a:off x="4475163" y="2205038"/>
            <a:ext cx="4668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תמונה 2" descr="IMG_0832.jpg"/>
          <p:cNvPicPr>
            <a:picLocks noChangeAspect="1"/>
          </p:cNvPicPr>
          <p:nvPr/>
        </p:nvPicPr>
        <p:blipFill>
          <a:blip r:embed="rId3"/>
          <a:srcRect l="3163" t="29137" r="17763" b="11014"/>
          <a:stretch>
            <a:fillRect/>
          </a:stretch>
        </p:blipFill>
        <p:spPr bwMode="auto">
          <a:xfrm>
            <a:off x="0" y="2060575"/>
            <a:ext cx="4464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54100" y="1092200"/>
            <a:ext cx="71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RESULT:		XT 8 in primary		</a:t>
            </a:r>
            <a:r>
              <a:rPr lang="en-US" b="1" dirty="0" err="1" smtClean="0"/>
              <a:t>Abd</a:t>
            </a:r>
            <a:r>
              <a:rPr lang="en-US" b="1" dirty="0" smtClean="0"/>
              <a:t> def -3  OU</a:t>
            </a:r>
            <a:endParaRPr lang="he-IL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L DS1     (1)   </a:t>
            </a:r>
            <a:br>
              <a:rPr lang="en-US" dirty="0" smtClean="0"/>
            </a:br>
            <a:r>
              <a:rPr lang="en-US" dirty="0" smtClean="0"/>
              <a:t>The  physiology is VERY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findings are a balance b/w</a:t>
            </a:r>
          </a:p>
          <a:p>
            <a:r>
              <a:rPr lang="en-US" dirty="0" smtClean="0"/>
              <a:t>R refraction: </a:t>
            </a:r>
            <a:r>
              <a:rPr lang="en-US" i="1" dirty="0" smtClean="0"/>
              <a:t>un-/under corrected + increases LMR  </a:t>
            </a:r>
            <a:r>
              <a:rPr lang="en-US" i="1" dirty="0" err="1" smtClean="0"/>
              <a:t>innervation</a:t>
            </a:r>
            <a:r>
              <a:rPr lang="en-US" i="1" dirty="0" smtClean="0"/>
              <a:t> 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accomm</a:t>
            </a:r>
            <a:r>
              <a:rPr lang="en-US" sz="2000" i="1" dirty="0" smtClean="0"/>
              <a:t> convergence</a:t>
            </a:r>
            <a:r>
              <a:rPr lang="en-US" i="1" dirty="0" smtClean="0"/>
              <a:t>]  &amp; then reduces LLR </a:t>
            </a:r>
            <a:r>
              <a:rPr lang="en-US" i="1" dirty="0" err="1" smtClean="0"/>
              <a:t>innervation</a:t>
            </a:r>
            <a:r>
              <a:rPr lang="en-US" i="1" dirty="0" smtClean="0"/>
              <a:t> </a:t>
            </a:r>
            <a:r>
              <a:rPr lang="en-US" sz="2000" i="1" dirty="0" smtClean="0"/>
              <a:t>[Sherrington]</a:t>
            </a:r>
            <a:endParaRPr lang="en-US" i="1" dirty="0" smtClean="0"/>
          </a:p>
          <a:p>
            <a:r>
              <a:rPr lang="en-US" dirty="0" smtClean="0"/>
              <a:t>RMR </a:t>
            </a:r>
            <a:r>
              <a:rPr lang="en-US" dirty="0" err="1" smtClean="0"/>
              <a:t>innervation</a:t>
            </a:r>
            <a:r>
              <a:rPr lang="en-US" dirty="0" smtClean="0"/>
              <a:t> on L gaze: </a:t>
            </a:r>
            <a:r>
              <a:rPr lang="en-US" i="1" dirty="0" smtClean="0"/>
              <a:t>increased LLR </a:t>
            </a:r>
            <a:r>
              <a:rPr lang="en-US" i="1" dirty="0" err="1" smtClean="0"/>
              <a:t>innervation</a:t>
            </a:r>
            <a:r>
              <a:rPr lang="en-US" i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Hering</a:t>
            </a:r>
            <a:r>
              <a:rPr lang="en-US" i="1" dirty="0" smtClean="0"/>
              <a:t>)  and reduced  LMR </a:t>
            </a:r>
            <a:r>
              <a:rPr lang="en-US" i="1" dirty="0" err="1" smtClean="0"/>
              <a:t>innervation</a:t>
            </a:r>
            <a:r>
              <a:rPr lang="en-US" i="1" dirty="0" smtClean="0"/>
              <a:t>  </a:t>
            </a:r>
            <a:r>
              <a:rPr lang="en-US" sz="2000" i="1" dirty="0" smtClean="0"/>
              <a:t>(Sherrington)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A recessed RMR will have </a:t>
            </a:r>
            <a:r>
              <a:rPr lang="en-US" i="1" dirty="0" smtClean="0"/>
              <a:t>increased </a:t>
            </a:r>
            <a:r>
              <a:rPr lang="en-US" i="1" dirty="0" err="1" smtClean="0"/>
              <a:t>innervation</a:t>
            </a:r>
            <a:r>
              <a:rPr lang="en-US" i="1" dirty="0" smtClean="0"/>
              <a:t>  in primary position </a:t>
            </a:r>
            <a:r>
              <a:rPr lang="en-US" sz="2000" i="1" dirty="0" smtClean="0"/>
              <a:t>(fixation duress) </a:t>
            </a:r>
            <a:r>
              <a:rPr lang="en-US" i="1" dirty="0" smtClean="0"/>
              <a:t>with increased effects on LLR and LMR </a:t>
            </a:r>
            <a:r>
              <a:rPr lang="en-US" dirty="0" smtClean="0"/>
              <a:t>as if on L gaze</a:t>
            </a:r>
            <a:endParaRPr lang="en-US" i="1" dirty="0" smtClean="0"/>
          </a:p>
          <a:p>
            <a:r>
              <a:rPr lang="en-US" dirty="0" smtClean="0"/>
              <a:t>LMR: </a:t>
            </a:r>
            <a:r>
              <a:rPr lang="en-US" i="1" dirty="0" smtClean="0"/>
              <a:t>change in L-T balance </a:t>
            </a:r>
            <a:r>
              <a:rPr lang="en-US" sz="2000" i="1" dirty="0" smtClean="0"/>
              <a:t>[increased tightness, shorter muscle] </a:t>
            </a:r>
            <a:r>
              <a:rPr lang="en-US" i="1" dirty="0" smtClean="0"/>
              <a:t>will produce a face turn to L,  and L aBduction deficit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</a:t>
            </a:r>
            <a:endParaRPr lang="he-IL"/>
          </a:p>
        </p:txBody>
      </p:sp>
      <p:sp>
        <p:nvSpPr>
          <p:cNvPr id="22531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SR Transposition to LR insertion is effective and </a:t>
            </a:r>
            <a:r>
              <a:rPr lang="en-US" dirty="0" smtClean="0"/>
              <a:t>safe in DS</a:t>
            </a:r>
          </a:p>
          <a:p>
            <a:r>
              <a:rPr lang="en-US" dirty="0"/>
              <a:t>Abduction improves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verticals</a:t>
            </a:r>
          </a:p>
          <a:p>
            <a:r>
              <a:rPr lang="en-US" b="1" dirty="0"/>
              <a:t>Fusing adults may have </a:t>
            </a:r>
            <a:r>
              <a:rPr lang="en-US" b="1" dirty="0" smtClean="0"/>
              <a:t>torsion, as in Boston </a:t>
            </a:r>
            <a:r>
              <a:rPr lang="en-US" b="1" dirty="0" smtClean="0"/>
              <a:t>series</a:t>
            </a:r>
            <a:endParaRPr lang="en-US" b="1" dirty="0" smtClean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Kekkunaya</a:t>
            </a:r>
            <a:r>
              <a:rPr lang="en-US" dirty="0" smtClean="0"/>
              <a:t>, Hyderabad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was worried when I did the case.</a:t>
            </a:r>
            <a:br>
              <a:rPr lang="en-US" dirty="0" smtClean="0"/>
            </a:br>
            <a:r>
              <a:rPr lang="en-US" dirty="0" smtClean="0"/>
              <a:t>But I was ok after the case went off well.</a:t>
            </a:r>
            <a:br>
              <a:rPr lang="en-US" dirty="0" smtClean="0"/>
            </a:br>
            <a:r>
              <a:rPr lang="en-US" dirty="0" smtClean="0"/>
              <a:t>I did the second and the third now.</a:t>
            </a:r>
            <a:br>
              <a:rPr lang="en-US" dirty="0" smtClean="0"/>
            </a:br>
            <a:r>
              <a:rPr lang="en-US" dirty="0" smtClean="0"/>
              <a:t>So n=3, follow up 2-6 months, so far so good (touch wood!)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 Lloyd Bender</a:t>
            </a:r>
            <a:br>
              <a:rPr lang="en-US" dirty="0" smtClean="0"/>
            </a:br>
            <a:r>
              <a:rPr lang="en-US" dirty="0" smtClean="0"/>
              <a:t>recently Melbourne, now 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I last saw her about 6 weeks post 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sx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.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Induced height had resolved as had face turn.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Probably no improvement in abduction deficit. 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place of the SRT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innovative way to handle the difficult problem of tight MR &amp; wanting to improve aBduction</a:t>
            </a:r>
          </a:p>
          <a:p>
            <a:r>
              <a:rPr lang="en-US" dirty="0" smtClean="0"/>
              <a:t>Small numbers of pts from a small number of particularly fine Drs</a:t>
            </a:r>
          </a:p>
          <a:p>
            <a:r>
              <a:rPr lang="en-US" dirty="0" smtClean="0"/>
              <a:t>Looks very promising even to the </a:t>
            </a:r>
            <a:r>
              <a:rPr lang="en-US" dirty="0" err="1" smtClean="0"/>
              <a:t>sceptic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Innovative = ground- breaking, inventive, pioneering, original, new, ….&amp; </a:t>
            </a:r>
            <a:r>
              <a:rPr lang="en-US" b="1" i="1" u="sng" dirty="0" smtClean="0"/>
              <a:t>untried</a:t>
            </a:r>
          </a:p>
          <a:p>
            <a:pPr>
              <a:buNone/>
            </a:pPr>
            <a:r>
              <a:rPr lang="en-US" sz="1800" dirty="0" smtClean="0"/>
              <a:t>[quoted </a:t>
            </a:r>
            <a:r>
              <a:rPr lang="en-US" sz="1800" dirty="0" smtClean="0"/>
              <a:t>inaccurately </a:t>
            </a:r>
            <a:r>
              <a:rPr lang="en-US" sz="1800" dirty="0" smtClean="0"/>
              <a:t>from Alex Levin]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possible place of the SRT for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DS who has had previous MR Rc</a:t>
            </a:r>
          </a:p>
          <a:p>
            <a:r>
              <a:rPr lang="en-US" dirty="0" smtClean="0"/>
              <a:t>Bilateral symmetric </a:t>
            </a:r>
            <a:r>
              <a:rPr lang="en-US" dirty="0" smtClean="0"/>
              <a:t>DS</a:t>
            </a:r>
          </a:p>
          <a:p>
            <a:r>
              <a:rPr lang="en-US" dirty="0" smtClean="0"/>
              <a:t>Child </a:t>
            </a:r>
            <a:endParaRPr lang="en-US" dirty="0" smtClean="0"/>
          </a:p>
          <a:p>
            <a:r>
              <a:rPr lang="en-US" dirty="0" smtClean="0"/>
              <a:t>Total 6</a:t>
            </a:r>
            <a:r>
              <a:rPr lang="en-US" baseline="30000" dirty="0" smtClean="0"/>
              <a:t>th</a:t>
            </a:r>
            <a:r>
              <a:rPr lang="en-US" dirty="0" smtClean="0"/>
              <a:t> with tight medial  (n=1)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…watch this space!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Overlooked?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Recess </a:t>
            </a:r>
            <a:r>
              <a:rPr lang="en-US" dirty="0" smtClean="0"/>
              <a:t>/ Resect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dirty="0" smtClean="0"/>
              <a:t>Small  R-R for pt with large aBduction deficits</a:t>
            </a:r>
          </a:p>
          <a:p>
            <a:pPr>
              <a:buNone/>
            </a:pPr>
            <a:r>
              <a:rPr lang="en-US" sz="3600" dirty="0" smtClean="0"/>
              <a:t>Matched near-perfectly with BMR group </a:t>
            </a:r>
          </a:p>
          <a:p>
            <a:pPr>
              <a:buNone/>
            </a:pPr>
            <a:r>
              <a:rPr lang="en-US" sz="3600" dirty="0" smtClean="0"/>
              <a:t>BMR group had better result for retraction, R-R better for </a:t>
            </a:r>
            <a:r>
              <a:rPr lang="en-US" sz="3600" dirty="0" err="1" smtClean="0"/>
              <a:t>aDduction</a:t>
            </a:r>
            <a:r>
              <a:rPr lang="en-US" sz="3600" dirty="0" smtClean="0"/>
              <a:t> deficit</a:t>
            </a:r>
          </a:p>
          <a:p>
            <a:pPr>
              <a:buNone/>
            </a:pPr>
            <a:r>
              <a:rPr lang="en-US" sz="3600" dirty="0" smtClean="0"/>
              <a:t>ABduction ≈ same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i="1" dirty="0" smtClean="0"/>
              <a:t>Unilateral Recession and Resection in Duane Syndrome </a:t>
            </a:r>
          </a:p>
          <a:p>
            <a:pPr>
              <a:buNone/>
            </a:pPr>
            <a:r>
              <a:rPr lang="en-US" sz="2000" i="1" dirty="0" err="1" smtClean="0"/>
              <a:t>Morad</a:t>
            </a:r>
            <a:r>
              <a:rPr lang="en-US" sz="2000" i="1" dirty="0" smtClean="0"/>
              <a:t>, Kraft &amp; Mims     J AAPOS 2001;5:158-62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Steve Kraft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AU" dirty="0" smtClean="0"/>
              <a:t>“I </a:t>
            </a:r>
            <a:r>
              <a:rPr lang="en-AU" dirty="0"/>
              <a:t>have found that the recess and resect procedure </a:t>
            </a:r>
            <a:r>
              <a:rPr lang="en-AU" u="sng" dirty="0"/>
              <a:t>in patients who meet the listed criteria</a:t>
            </a:r>
            <a:r>
              <a:rPr lang="en-AU" dirty="0"/>
              <a:t>, with no abduction beyond midline, do very well – with results that match and sometimes exceed the reported range of movements from transpositions (and with almost no risk of inducing vertical deviations). 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But I cannot comment on how the recess-resect compares to the recently described variation </a:t>
            </a:r>
            <a:r>
              <a:rPr lang="en-AU" dirty="0" smtClean="0"/>
              <a:t>of SRT </a:t>
            </a:r>
            <a:r>
              <a:rPr lang="en-AU" dirty="0"/>
              <a:t>– I have not had any experience with that option </a:t>
            </a:r>
            <a:r>
              <a:rPr lang="en-AU" dirty="0" smtClean="0"/>
              <a:t>yet”.</a:t>
            </a:r>
            <a:endParaRPr lang="en-AU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5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Scott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“For </a:t>
            </a:r>
            <a:r>
              <a:rPr lang="en-US" dirty="0"/>
              <a:t>the unilateral ET Duane that has minimal anomalous innervations and a bit of LR activity for lateral gaze, R/R works well.</a:t>
            </a:r>
            <a:br>
              <a:rPr lang="en-US" dirty="0"/>
            </a:br>
            <a:r>
              <a:rPr lang="en-US" dirty="0"/>
              <a:t>When </a:t>
            </a:r>
            <a:r>
              <a:rPr lang="en-US" dirty="0" err="1" smtClean="0"/>
              <a:t>aBduction</a:t>
            </a:r>
            <a:r>
              <a:rPr lang="en-US" dirty="0" smtClean="0"/>
              <a:t> </a:t>
            </a:r>
            <a:r>
              <a:rPr lang="en-US" dirty="0"/>
              <a:t>past the midline is absent due to MR restriction, </a:t>
            </a:r>
            <a:r>
              <a:rPr lang="en-US" dirty="0" err="1" smtClean="0"/>
              <a:t>aBduction</a:t>
            </a:r>
            <a:r>
              <a:rPr lang="en-US" dirty="0" smtClean="0"/>
              <a:t> </a:t>
            </a:r>
            <a:r>
              <a:rPr lang="en-US" dirty="0"/>
              <a:t>saccades can show the LR activity.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complete LR inactivity for </a:t>
            </a:r>
            <a:r>
              <a:rPr lang="en-US" dirty="0" err="1" smtClean="0"/>
              <a:t>aBduction</a:t>
            </a:r>
            <a:r>
              <a:rPr lang="en-US" dirty="0"/>
              <a:t>, transposition gives the larger single binocular field.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are the same rules as for C N VI palsies: R/R for partial paralysis; transpose for complete paralysis</a:t>
            </a:r>
            <a:r>
              <a:rPr lang="en-US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90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Steven M. Archer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“Why only if abduction is absent? </a:t>
            </a:r>
          </a:p>
          <a:p>
            <a:pPr algn="l" rtl="0"/>
            <a:r>
              <a:rPr lang="en-US" dirty="0" smtClean="0"/>
              <a:t>You need a fair amount of normal innervation of the LR for contralateral MR rec to do anything good; so in cases with decent </a:t>
            </a:r>
            <a:r>
              <a:rPr lang="en-US" dirty="0" err="1" smtClean="0"/>
              <a:t>aBduction</a:t>
            </a:r>
            <a:r>
              <a:rPr lang="en-US" dirty="0" smtClean="0"/>
              <a:t>, BMR at least isn't totally insane, but Rec - Res works great for these cases too”.</a:t>
            </a:r>
            <a:br>
              <a:rPr lang="en-US" dirty="0" smtClean="0"/>
            </a:br>
            <a:endParaRPr lang="he-I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“Surgery of Duane’s syndrome; Transposition or recession”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My conclusion: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Allow the pt to choose between a large operation which may allow some aBduction, and a simpler procedure (recess the MR) which will correct the AHP alone. </a:t>
            </a:r>
          </a:p>
          <a:p>
            <a:r>
              <a:rPr lang="en-US" b="1" i="1" dirty="0" smtClean="0"/>
              <a:t>Most go for the transpositions -  with a high long term satisfaction rate</a:t>
            </a:r>
            <a:r>
              <a:rPr lang="en-US" dirty="0" smtClean="0"/>
              <a:t>. </a:t>
            </a:r>
            <a:endParaRPr lang="he-IL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Irene Ludwig </a:t>
            </a:r>
            <a:endParaRPr lang="he-I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L DS1    (2)</a:t>
            </a:r>
            <a:br>
              <a:rPr lang="en-US" dirty="0" smtClean="0"/>
            </a:br>
            <a:r>
              <a:rPr lang="en-US" dirty="0" smtClean="0"/>
              <a:t>the physiology is VERY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LLR </a:t>
            </a:r>
            <a:r>
              <a:rPr lang="en-US" dirty="0" err="1" smtClean="0"/>
              <a:t>innervation</a:t>
            </a:r>
            <a:r>
              <a:rPr lang="en-US" dirty="0" smtClean="0"/>
              <a:t> is a balance b/w contributions of 3</a:t>
            </a:r>
            <a:r>
              <a:rPr lang="en-US" baseline="30000" dirty="0" smtClean="0"/>
              <a:t>rd</a:t>
            </a:r>
            <a:r>
              <a:rPr lang="en-US" dirty="0" smtClean="0"/>
              <a:t>  &amp; 6</a:t>
            </a:r>
            <a:r>
              <a:rPr lang="en-US" baseline="30000" dirty="0" smtClean="0"/>
              <a:t>th</a:t>
            </a:r>
            <a:r>
              <a:rPr lang="en-US" dirty="0" smtClean="0"/>
              <a:t>. Increased 3</a:t>
            </a:r>
            <a:r>
              <a:rPr lang="en-US" baseline="30000" dirty="0" smtClean="0"/>
              <a:t>rd</a:t>
            </a:r>
            <a:r>
              <a:rPr lang="en-US" dirty="0" smtClean="0"/>
              <a:t> contribution increases retraction. Decreased 6</a:t>
            </a:r>
            <a:r>
              <a:rPr lang="en-US" baseline="30000" dirty="0" smtClean="0"/>
              <a:t>th</a:t>
            </a:r>
            <a:r>
              <a:rPr lang="en-US" dirty="0" smtClean="0"/>
              <a:t> contribution increases aBduction deficit. </a:t>
            </a:r>
          </a:p>
          <a:p>
            <a:r>
              <a:rPr lang="en-US" dirty="0" smtClean="0"/>
              <a:t>LLR abduction deficit due in part to lack of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innervation</a:t>
            </a:r>
            <a:r>
              <a:rPr lang="en-US" dirty="0" smtClean="0"/>
              <a:t>, and in part to tight LMR</a:t>
            </a:r>
          </a:p>
          <a:p>
            <a:r>
              <a:rPr lang="en-US" dirty="0" smtClean="0"/>
              <a:t>LLR: change in L-T balance </a:t>
            </a:r>
            <a:r>
              <a:rPr lang="en-US" sz="2162" dirty="0" smtClean="0"/>
              <a:t>[increased tightness, shorter muscle]</a:t>
            </a:r>
            <a:r>
              <a:rPr lang="en-US" dirty="0" smtClean="0"/>
              <a:t> will increase retraction and produce </a:t>
            </a:r>
            <a:r>
              <a:rPr lang="en-US" dirty="0" err="1" smtClean="0"/>
              <a:t>aDduction</a:t>
            </a:r>
            <a:r>
              <a:rPr lang="en-US" dirty="0" smtClean="0"/>
              <a:t> deficit</a:t>
            </a:r>
          </a:p>
          <a:p>
            <a:r>
              <a:rPr lang="en-US" dirty="0" smtClean="0"/>
              <a:t>Transposition acts as a ‘rubber band’. When LMR relaxes, LE </a:t>
            </a:r>
            <a:r>
              <a:rPr lang="en-US" dirty="0" err="1" smtClean="0"/>
              <a:t>aBducts</a:t>
            </a:r>
            <a:r>
              <a:rPr lang="en-US" dirty="0" smtClean="0"/>
              <a:t> b/c of this rubber band effect. </a:t>
            </a:r>
            <a:r>
              <a:rPr lang="en-US" sz="2162" dirty="0" smtClean="0"/>
              <a:t>Augmentation of transposition [resection or post fixation sutures] probably augments the effect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sz="3111" dirty="0" smtClean="0"/>
              <a:t>Surgery of Duane’s syndrome; Transposition or recession” – how to handle the tight MR 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1. whole muscle transposition and delayed MR recess  </a:t>
            </a:r>
            <a:r>
              <a:rPr lang="en-US" sz="2800" dirty="0" smtClean="0"/>
              <a:t>[or vice versa]</a:t>
            </a:r>
            <a:endParaRPr lang="en-US" sz="4000" dirty="0" smtClean="0"/>
          </a:p>
          <a:p>
            <a:r>
              <a:rPr lang="en-US" sz="4000" dirty="0" smtClean="0"/>
              <a:t>2. MR Rc and 50% transpositions</a:t>
            </a:r>
          </a:p>
          <a:p>
            <a:r>
              <a:rPr lang="en-US" sz="4000" dirty="0" smtClean="0"/>
              <a:t>3. MR Rc &amp; </a:t>
            </a:r>
            <a:r>
              <a:rPr lang="en-US" sz="4000" dirty="0" smtClean="0"/>
              <a:t>SRT</a:t>
            </a:r>
          </a:p>
          <a:p>
            <a:pPr>
              <a:buNone/>
            </a:pPr>
            <a:r>
              <a:rPr lang="en-US" sz="4000" i="1" dirty="0" smtClean="0"/>
              <a:t>..all ± RMR Rc </a:t>
            </a:r>
            <a:endParaRPr lang="en-US" sz="4000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Clinical presentation depends on balance of abnormal </a:t>
            </a:r>
            <a:r>
              <a:rPr lang="en-US" sz="3200" dirty="0" err="1"/>
              <a:t>innervation</a:t>
            </a:r>
            <a:r>
              <a:rPr lang="en-US" sz="3200" dirty="0"/>
              <a:t> to LR</a:t>
            </a:r>
            <a:endParaRPr lang="he-IL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pPr algn="l" rtl="0"/>
            <a:r>
              <a:rPr lang="en-US" b="1" u="sng" dirty="0"/>
              <a:t>LR </a:t>
            </a:r>
            <a:r>
              <a:rPr lang="en-US" b="1" u="sng" dirty="0" err="1"/>
              <a:t>innervation</a:t>
            </a:r>
            <a:endParaRPr lang="en-US" b="1" u="sng" dirty="0"/>
          </a:p>
          <a:p>
            <a:pPr algn="l" rtl="0">
              <a:buFont typeface="Wingdings" charset="2"/>
              <a:buNone/>
            </a:pPr>
            <a:r>
              <a:rPr lang="en-US" dirty="0"/>
              <a:t> </a:t>
            </a:r>
            <a:r>
              <a:rPr lang="en-US" b="1" i="1" dirty="0"/>
              <a:t>3 N               6N</a:t>
            </a:r>
          </a:p>
          <a:p>
            <a:pPr algn="l" rtl="0">
              <a:buFont typeface="Wingdings" charset="2"/>
              <a:buNone/>
            </a:pPr>
            <a:r>
              <a:rPr lang="en-US" dirty="0"/>
              <a:t>  30%               70%</a:t>
            </a:r>
          </a:p>
          <a:p>
            <a:pPr algn="l" rtl="0">
              <a:buFont typeface="Wingdings" charset="2"/>
              <a:buNone/>
            </a:pPr>
            <a:endParaRPr lang="en-US" dirty="0"/>
          </a:p>
          <a:p>
            <a:pPr algn="l" rtl="0">
              <a:buFont typeface="Wingdings" charset="2"/>
              <a:buNone/>
            </a:pPr>
            <a:r>
              <a:rPr lang="en-US" dirty="0"/>
              <a:t>ET – less</a:t>
            </a:r>
          </a:p>
          <a:p>
            <a:pPr algn="l" rtl="0">
              <a:buFont typeface="Wingdings" charset="2"/>
              <a:buNone/>
            </a:pPr>
            <a:r>
              <a:rPr lang="en-US" dirty="0"/>
              <a:t>Some retraction on </a:t>
            </a:r>
            <a:r>
              <a:rPr lang="en-US" dirty="0" err="1"/>
              <a:t>ADduction</a:t>
            </a: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3810000" cy="4191000"/>
          </a:xfrm>
        </p:spPr>
        <p:txBody>
          <a:bodyPr/>
          <a:lstStyle/>
          <a:p>
            <a:pPr algn="l" rtl="0"/>
            <a:r>
              <a:rPr lang="en-US" b="1" u="sng" dirty="0"/>
              <a:t>LR </a:t>
            </a:r>
            <a:r>
              <a:rPr lang="en-US" b="1" u="sng" dirty="0" err="1"/>
              <a:t>innervation</a:t>
            </a:r>
            <a:endParaRPr lang="en-US" b="1" u="sng" dirty="0"/>
          </a:p>
          <a:p>
            <a:pPr algn="l" rtl="0">
              <a:buFont typeface="Wingdings" charset="2"/>
              <a:buNone/>
            </a:pPr>
            <a:r>
              <a:rPr lang="en-US" b="1" i="1" dirty="0"/>
              <a:t>   3N                      6N</a:t>
            </a:r>
          </a:p>
          <a:p>
            <a:pPr algn="l" rtl="0">
              <a:buFont typeface="Wingdings" charset="2"/>
              <a:buNone/>
            </a:pPr>
            <a:r>
              <a:rPr lang="en-US" dirty="0"/>
              <a:t>  70%                     30%</a:t>
            </a:r>
          </a:p>
          <a:p>
            <a:pPr algn="l" rtl="0">
              <a:buFont typeface="Wingdings" charset="2"/>
              <a:buNone/>
            </a:pPr>
            <a:endParaRPr lang="en-US" dirty="0"/>
          </a:p>
          <a:p>
            <a:pPr algn="l" rtl="0">
              <a:buFont typeface="Wingdings" charset="2"/>
              <a:buNone/>
            </a:pPr>
            <a:r>
              <a:rPr lang="en-US" dirty="0"/>
              <a:t>      ET more</a:t>
            </a:r>
          </a:p>
          <a:p>
            <a:pPr algn="l" rtl="0">
              <a:buFont typeface="Wingdings" charset="2"/>
              <a:buNone/>
            </a:pPr>
            <a:r>
              <a:rPr lang="en-US" dirty="0"/>
              <a:t>    More retraction  on      </a:t>
            </a:r>
            <a:r>
              <a:rPr lang="en-US" dirty="0" err="1"/>
              <a:t>ADduction</a:t>
            </a:r>
            <a:endParaRPr lang="he-IL" dirty="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209800" y="2286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248400" y="2209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12725" y="5638800"/>
            <a:ext cx="8931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b="1" dirty="0"/>
              <a:t>ABduction  restricted 	</a:t>
            </a:r>
            <a:r>
              <a:rPr lang="en-US" dirty="0"/>
              <a:t>                    LR </a:t>
            </a:r>
            <a:r>
              <a:rPr lang="en-US" dirty="0" err="1"/>
              <a:t>innervation</a:t>
            </a:r>
            <a:endParaRPr lang="en-US" dirty="0"/>
          </a:p>
          <a:p>
            <a:pPr algn="l" rtl="0"/>
            <a:r>
              <a:rPr lang="en-US" dirty="0"/>
              <a:t>                                                                     tight MR </a:t>
            </a:r>
            <a:r>
              <a:rPr lang="en-US" sz="2000" dirty="0"/>
              <a:t>‘chronic ET’</a:t>
            </a:r>
            <a:endParaRPr lang="en-US" dirty="0"/>
          </a:p>
          <a:p>
            <a:pPr algn="l" rtl="0"/>
            <a:r>
              <a:rPr lang="en-US" b="1" dirty="0" err="1"/>
              <a:t>ADduction</a:t>
            </a:r>
            <a:r>
              <a:rPr lang="en-US" b="1" dirty="0"/>
              <a:t> restricted 	</a:t>
            </a:r>
            <a:r>
              <a:rPr lang="en-US" dirty="0"/>
              <a:t>                    </a:t>
            </a:r>
            <a:r>
              <a:rPr lang="en-US" dirty="0" smtClean="0"/>
              <a:t>  tight </a:t>
            </a:r>
            <a:r>
              <a:rPr lang="en-US" dirty="0"/>
              <a:t>LR</a:t>
            </a:r>
            <a:endParaRPr lang="he-IL" dirty="0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928550" y="586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235110" y="643948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257800" y="571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2945400" y="5867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36251" y="6549380"/>
            <a:ext cx="348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slide by Dr Elina Landa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operate?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‘Old’ indications:</a:t>
            </a:r>
          </a:p>
          <a:p>
            <a:r>
              <a:rPr lang="en-US" sz="2800" dirty="0" smtClean="0"/>
              <a:t>1. to improve appearance  of ET</a:t>
            </a:r>
          </a:p>
          <a:p>
            <a:r>
              <a:rPr lang="en-US" sz="2800" dirty="0" smtClean="0"/>
              <a:t>2. to improve appearance  of face turn</a:t>
            </a:r>
          </a:p>
          <a:p>
            <a:r>
              <a:rPr lang="en-US" sz="2800" dirty="0" smtClean="0"/>
              <a:t>3. to improve appearance of retraction, </a:t>
            </a:r>
            <a:r>
              <a:rPr lang="en-US" sz="2800" dirty="0" err="1" smtClean="0"/>
              <a:t>upshoots</a:t>
            </a:r>
            <a:r>
              <a:rPr lang="en-US" sz="2800" dirty="0" smtClean="0"/>
              <a:t>,…</a:t>
            </a:r>
          </a:p>
          <a:p>
            <a:pPr>
              <a:buNone/>
            </a:pPr>
            <a:r>
              <a:rPr lang="en-US" sz="2800" u="sng" dirty="0" smtClean="0"/>
              <a:t>‘New’ indication:</a:t>
            </a:r>
          </a:p>
          <a:p>
            <a:r>
              <a:rPr lang="en-US" sz="2800" dirty="0" smtClean="0"/>
              <a:t>4. to improve field of binocular vision to L gaze without compromising field to R gaze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‘Old’:</a:t>
            </a:r>
          </a:p>
          <a:p>
            <a:r>
              <a:rPr lang="en-US" sz="2800" dirty="0" smtClean="0"/>
              <a:t>1. to improve appearance  of ET</a:t>
            </a:r>
          </a:p>
          <a:p>
            <a:r>
              <a:rPr lang="en-US" sz="2800" dirty="0" smtClean="0"/>
              <a:t>2. to improve appearance  of face turn</a:t>
            </a:r>
          </a:p>
          <a:p>
            <a:r>
              <a:rPr lang="en-US" sz="2400" dirty="0" smtClean="0"/>
              <a:t>3. to improve appearance of retraction, </a:t>
            </a:r>
            <a:r>
              <a:rPr lang="en-US" sz="2400" dirty="0" err="1" smtClean="0"/>
              <a:t>upshoots</a:t>
            </a:r>
            <a:r>
              <a:rPr lang="en-US" sz="2400" dirty="0" smtClean="0"/>
              <a:t>,…</a:t>
            </a:r>
          </a:p>
          <a:p>
            <a:pPr>
              <a:buNone/>
            </a:pPr>
            <a:r>
              <a:rPr lang="en-US" b="1" dirty="0" smtClean="0"/>
              <a:t>Sx: LMR Rc [+/- RMR Rc if ET large]</a:t>
            </a:r>
          </a:p>
          <a:p>
            <a:pPr>
              <a:buNone/>
            </a:pPr>
            <a:r>
              <a:rPr lang="en-US" dirty="0" smtClean="0"/>
              <a:t>‘New’</a:t>
            </a:r>
          </a:p>
          <a:p>
            <a:r>
              <a:rPr lang="en-US" sz="2800" dirty="0" smtClean="0"/>
              <a:t>4. </a:t>
            </a:r>
            <a:r>
              <a:rPr lang="en-US" sz="2800" i="1" dirty="0" smtClean="0"/>
              <a:t>to improve field of binocular vision to L without compromising field to R</a:t>
            </a:r>
          </a:p>
          <a:p>
            <a:pPr>
              <a:buNone/>
            </a:pPr>
            <a:r>
              <a:rPr lang="en-US" b="1" dirty="0" smtClean="0"/>
              <a:t>Sx: transposition, RMR Rc, L Rc-Rs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options for L DS1 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RMR Rc: </a:t>
            </a:r>
            <a:r>
              <a:rPr lang="en-US" dirty="0" smtClean="0"/>
              <a:t>to change 6</a:t>
            </a:r>
            <a:r>
              <a:rPr lang="en-US" baseline="30000" dirty="0" smtClean="0"/>
              <a:t>th</a:t>
            </a:r>
            <a:r>
              <a:rPr lang="en-US" dirty="0" smtClean="0"/>
              <a:t> component of </a:t>
            </a:r>
            <a:r>
              <a:rPr lang="en-US" dirty="0" err="1" smtClean="0"/>
              <a:t>innervation</a:t>
            </a:r>
            <a:r>
              <a:rPr lang="en-US" dirty="0" smtClean="0"/>
              <a:t> to LLR &amp; secondarily to inhibit LMR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LMR Rc: </a:t>
            </a:r>
            <a:r>
              <a:rPr lang="en-US" dirty="0" smtClean="0"/>
              <a:t>to fix ET and face turn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BMR:</a:t>
            </a:r>
            <a:r>
              <a:rPr lang="en-US" dirty="0" smtClean="0"/>
              <a:t> better effect on ET than LMR alone, some effect of RMR Rc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LMR Rc / LLR Rs: </a:t>
            </a:r>
            <a:r>
              <a:rPr lang="en-US" dirty="0" smtClean="0"/>
              <a:t>to fix ET, face turn &amp; improve aBduction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1144</TotalTime>
  <Words>2364</Words>
  <Application>Microsoft Macintosh PowerPoint</Application>
  <PresentationFormat>On-screen Show (4:3)</PresentationFormat>
  <Paragraphs>252</Paragraphs>
  <Slides>51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“Surgery of Duane’s syndrome; Transposition or recession”. </vt:lpstr>
      <vt:lpstr>Best reference [still]</vt:lpstr>
      <vt:lpstr>Slide 3</vt:lpstr>
      <vt:lpstr>Typical L DS1     (1)    The  physiology is VERY complicated</vt:lpstr>
      <vt:lpstr>Typical L DS1    (2) the physiology is VERY complicated</vt:lpstr>
      <vt:lpstr>Clinical presentation depends on balance of abnormal innervation to LR</vt:lpstr>
      <vt:lpstr>Why do we operate?</vt:lpstr>
      <vt:lpstr>What do we do?</vt:lpstr>
      <vt:lpstr>Surgical options for L DS1  (1)</vt:lpstr>
      <vt:lpstr>Surgical options for L DS1  (2)</vt:lpstr>
      <vt:lpstr>some seminal papers LMR Recess</vt:lpstr>
      <vt:lpstr>An Analysis of 5 Duane’s Retraction Syndrome Patients With Preoperative Abnormal Face Turn Reversal and/or Worsening after Standard Horizontal Eye Muscle Surgery Arif Khan  bvq 2012  </vt:lpstr>
      <vt:lpstr>Unilateral rectus muscle recession in the treatment of Duane syndrome  Natan &amp; Traboulsi J AAPOS 2012;16:145-149</vt:lpstr>
      <vt:lpstr>Seminal paper Vertical Rectus Muscle Augmented Transposition in Duane Syndrome </vt:lpstr>
      <vt:lpstr>Results</vt:lpstr>
      <vt:lpstr>Authors’ Conclusion</vt:lpstr>
      <vt:lpstr>Gobin </vt:lpstr>
      <vt:lpstr>Some expert opinions: Al Cossari</vt:lpstr>
      <vt:lpstr> Some expert opinions: Irene Ludwig</vt:lpstr>
      <vt:lpstr>Management of vertical deviations after vertical rectus transposition surgery Ruth, Velez, Rosenbaum    Journal of AAPOS. 2009;13:16-19</vt:lpstr>
      <vt:lpstr>Results</vt:lpstr>
      <vt:lpstr>Seminal paper #3</vt:lpstr>
      <vt:lpstr>Technique of SR transposition &amp; LMR Rc</vt:lpstr>
      <vt:lpstr>Slide 24</vt:lpstr>
      <vt:lpstr>Torsion</vt:lpstr>
      <vt:lpstr>Slide 26</vt:lpstr>
      <vt:lpstr>Slide 27</vt:lpstr>
      <vt:lpstr>Dr Morad’s experience</vt:lpstr>
      <vt:lpstr>Slide 29</vt:lpstr>
      <vt:lpstr>Slide 30</vt:lpstr>
      <vt:lpstr>Slide 31</vt:lpstr>
      <vt:lpstr>#2:    AM 2 yo boy</vt:lpstr>
      <vt:lpstr>Slide 33</vt:lpstr>
      <vt:lpstr>#3:   AS 32 yo male</vt:lpstr>
      <vt:lpstr>One week later..</vt:lpstr>
      <vt:lpstr>Slide 36</vt:lpstr>
      <vt:lpstr>Slide 37</vt:lpstr>
      <vt:lpstr>Slide 38</vt:lpstr>
      <vt:lpstr>Slide 39</vt:lpstr>
      <vt:lpstr>Conclusion </vt:lpstr>
      <vt:lpstr>Dr Kekkunaya, Hyderabad</vt:lpstr>
      <vt:lpstr>Dr Lloyd Bender recently Melbourne, now GOS</vt:lpstr>
      <vt:lpstr>The place of the SRT </vt:lpstr>
      <vt:lpstr>The possible place of the SRT for me </vt:lpstr>
      <vt:lpstr>Overlooked? Recess / Resect </vt:lpstr>
      <vt:lpstr>Steve Kraft </vt:lpstr>
      <vt:lpstr>Alan Scott </vt:lpstr>
      <vt:lpstr>Steven M. Archer</vt:lpstr>
      <vt:lpstr>“Surgery of Duane’s syndrome; Transposition or recession”. My conclusion: </vt:lpstr>
      <vt:lpstr>“Surgery of Duane’s syndrome; Transposition or recession” – how to handle the tight MR 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“Surgery of Duane’s syndrome; Transposition or recession”. </dc:title>
  <dc:creator>lionel kowal</dc:creator>
  <cp:lastModifiedBy>lionel kowal</cp:lastModifiedBy>
  <cp:revision>13</cp:revision>
  <dcterms:created xsi:type="dcterms:W3CDTF">2012-09-11T05:11:28Z</dcterms:created>
  <dcterms:modified xsi:type="dcterms:W3CDTF">2012-09-11T08:15:28Z</dcterms:modified>
</cp:coreProperties>
</file>