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5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3315D-A6CC-4092-8D53-EDDEE72E3A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859F1-3EDB-429E-A5CE-96643FE1A7F7}" type="slidenum">
              <a:rPr lang="en-US"/>
              <a:pPr/>
              <a:t>23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Anisometropia for longer results in deeper amblyopia</a:t>
            </a:r>
          </a:p>
          <a:p>
            <a:r>
              <a:rPr lang="en-GB"/>
              <a:t>Preschools kids with 1.00 D aniso   -   38% four or more line amblyopia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D58BF-BB1D-4157-ADBB-D4052F40E7D8}" type="slidenum">
              <a:rPr lang="en-US"/>
              <a:pPr/>
              <a:t>24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 not dismiss multiple disorders as vision good enough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E8FA-FD78-4CC8-8C6C-9973A3FC9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DF70-ABE0-4785-9166-C485278FC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9F80-AA4A-4790-88B9-6B9B76F0C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23B5-1EF5-44E4-8C94-0E128CC6F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2A8364-0ECD-470C-A19A-87BB75B9A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0ABD-FCD4-48CB-ABEE-B8A36962E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C197-9590-4E85-B33F-7C5A511C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6FE0-A4DA-43F6-9B24-C2AB1EF58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0323-5FA3-45D2-83A7-93106B4C1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27BC-B04B-489E-A224-6753E6B0D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A655-66B1-4226-B9FF-0F8EE4C35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1FC77C-0DE5-43F5-888B-C1A6D7945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Comparison of 2 Anaesthesia techniques for pediatric refractive surgery</a:t>
            </a:r>
            <a:endParaRPr 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365625"/>
            <a:ext cx="6400800" cy="1752600"/>
          </a:xfrm>
        </p:spPr>
        <p:txBody>
          <a:bodyPr/>
          <a:lstStyle/>
          <a:p>
            <a:r>
              <a:rPr lang="en-GB"/>
              <a:t>Magraby Eye and Ear Centre - OMAN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/>
              <a:t>PRK and LASIK in accommodative esotropia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University of L’Aquila, Italy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Methods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Prospective</a:t>
            </a:r>
          </a:p>
          <a:p>
            <a:r>
              <a:rPr lang="en-GB"/>
              <a:t>18 consecutive patients</a:t>
            </a:r>
          </a:p>
          <a:p>
            <a:r>
              <a:rPr lang="en-GB"/>
              <a:t>Mean age 32.4 (range 21 to 52)</a:t>
            </a:r>
          </a:p>
          <a:p>
            <a:r>
              <a:rPr lang="en-GB"/>
              <a:t>Accommodative eso (normal AC/A)</a:t>
            </a:r>
          </a:p>
          <a:p>
            <a:r>
              <a:rPr lang="en-GB"/>
              <a:t>No suppression</a:t>
            </a:r>
          </a:p>
          <a:p>
            <a:r>
              <a:rPr lang="en-GB"/>
              <a:t>8 – PRK (Group A)</a:t>
            </a:r>
          </a:p>
          <a:p>
            <a:r>
              <a:rPr lang="en-GB"/>
              <a:t>10 – LASIK (Group B)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Pre-op – Group A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                  Without correction</a:t>
            </a:r>
          </a:p>
          <a:p>
            <a:pPr>
              <a:lnSpc>
                <a:spcPct val="90000"/>
              </a:lnSpc>
            </a:pPr>
            <a:r>
              <a:rPr lang="en-GB" dirty="0"/>
              <a:t>ET’ </a:t>
            </a:r>
            <a:r>
              <a:rPr lang="en-GB" dirty="0" smtClean="0"/>
              <a:t>14.4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(10 to 19)</a:t>
            </a:r>
          </a:p>
          <a:p>
            <a:pPr>
              <a:lnSpc>
                <a:spcPct val="90000"/>
              </a:lnSpc>
            </a:pPr>
            <a:r>
              <a:rPr lang="en-GB" dirty="0"/>
              <a:t>ET </a:t>
            </a:r>
            <a:r>
              <a:rPr lang="en-GB" dirty="0" smtClean="0"/>
              <a:t>11.6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(8 to 14</a:t>
            </a:r>
            <a:r>
              <a:rPr lang="en-GB" dirty="0" smtClean="0"/>
              <a:t>)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                      With correction</a:t>
            </a:r>
          </a:p>
          <a:p>
            <a:pPr>
              <a:lnSpc>
                <a:spcPct val="90000"/>
              </a:lnSpc>
            </a:pPr>
            <a:r>
              <a:rPr lang="en-GB" dirty="0"/>
              <a:t>ET’ </a:t>
            </a:r>
            <a:r>
              <a:rPr lang="en-GB" dirty="0" smtClean="0"/>
              <a:t>5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(4 to 6)</a:t>
            </a:r>
          </a:p>
          <a:p>
            <a:pPr>
              <a:lnSpc>
                <a:spcPct val="90000"/>
              </a:lnSpc>
            </a:pPr>
            <a:r>
              <a:rPr lang="en-GB" dirty="0"/>
              <a:t>ET </a:t>
            </a:r>
            <a:r>
              <a:rPr lang="en-GB" dirty="0" smtClean="0"/>
              <a:t>2.4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(2 to 4)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Mean 71.2 sec/arc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30 days in CL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r>
              <a:rPr lang="en-GB" dirty="0"/>
              <a:t> – near</a:t>
            </a:r>
          </a:p>
          <a:p>
            <a:r>
              <a:rPr lang="en-GB" dirty="0" smtClean="0"/>
              <a:t>1.2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r>
              <a:rPr lang="en-GB" dirty="0"/>
              <a:t> – distance</a:t>
            </a:r>
          </a:p>
          <a:p>
            <a:endParaRPr lang="en-GB" dirty="0"/>
          </a:p>
          <a:p>
            <a:r>
              <a:rPr lang="en-GB" dirty="0"/>
              <a:t>Refraction +4.6 D (mean)  </a:t>
            </a:r>
          </a:p>
          <a:p>
            <a:pPr>
              <a:buFontTx/>
              <a:buNone/>
            </a:pPr>
            <a:r>
              <a:rPr lang="en-GB" dirty="0"/>
              <a:t>        (range +3.50 to +6.00)</a:t>
            </a:r>
          </a:p>
          <a:p>
            <a:pPr>
              <a:buFontTx/>
              <a:buNone/>
            </a:pPr>
            <a:endParaRPr lang="en-GB" dirty="0"/>
          </a:p>
          <a:p>
            <a:r>
              <a:rPr lang="en-GB" dirty="0"/>
              <a:t>Mean BSCVA – 20/20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Post –op results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                              1 Year</a:t>
            </a:r>
          </a:p>
          <a:p>
            <a:r>
              <a:rPr lang="en-GB" dirty="0"/>
              <a:t>ET’ </a:t>
            </a:r>
            <a:r>
              <a:rPr lang="en-GB" dirty="0" smtClean="0"/>
              <a:t>1.2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endParaRPr lang="en-GB" dirty="0"/>
          </a:p>
          <a:p>
            <a:r>
              <a:rPr lang="en-GB" dirty="0"/>
              <a:t>ET – </a:t>
            </a:r>
            <a:r>
              <a:rPr lang="en-GB" dirty="0" err="1"/>
              <a:t>orthophoric</a:t>
            </a:r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                              2 Years</a:t>
            </a:r>
          </a:p>
          <a:p>
            <a:r>
              <a:rPr lang="en-GB" dirty="0"/>
              <a:t>ET’ </a:t>
            </a:r>
            <a:r>
              <a:rPr lang="en-GB" dirty="0" smtClean="0"/>
              <a:t>2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endParaRPr lang="en-GB" dirty="0"/>
          </a:p>
          <a:p>
            <a:r>
              <a:rPr lang="en-GB" dirty="0"/>
              <a:t>ET </a:t>
            </a:r>
            <a:r>
              <a:rPr lang="en-GB" dirty="0" smtClean="0"/>
              <a:t>0.4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Pre-op Group B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Without correction</a:t>
            </a:r>
          </a:p>
          <a:p>
            <a:pPr>
              <a:lnSpc>
                <a:spcPct val="90000"/>
              </a:lnSpc>
            </a:pPr>
            <a:r>
              <a:rPr lang="en-GB" dirty="0"/>
              <a:t>ET’ </a:t>
            </a:r>
            <a:r>
              <a:rPr lang="en-GB" dirty="0" smtClean="0"/>
              <a:t>13.4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(8 to 21)</a:t>
            </a:r>
          </a:p>
          <a:p>
            <a:pPr>
              <a:lnSpc>
                <a:spcPct val="90000"/>
              </a:lnSpc>
            </a:pPr>
            <a:r>
              <a:rPr lang="en-GB" dirty="0"/>
              <a:t>ET </a:t>
            </a:r>
            <a:r>
              <a:rPr lang="en-GB" dirty="0" smtClean="0"/>
              <a:t>11.5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(6 to 19)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                      With correction</a:t>
            </a:r>
          </a:p>
          <a:p>
            <a:pPr>
              <a:lnSpc>
                <a:spcPct val="90000"/>
              </a:lnSpc>
            </a:pPr>
            <a:r>
              <a:rPr lang="en-GB" dirty="0"/>
              <a:t>ET’ </a:t>
            </a:r>
            <a:r>
              <a:rPr lang="en-GB" dirty="0" smtClean="0"/>
              <a:t>5.4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(2 to 8)</a:t>
            </a:r>
          </a:p>
          <a:p>
            <a:pPr>
              <a:lnSpc>
                <a:spcPct val="90000"/>
              </a:lnSpc>
            </a:pPr>
            <a:r>
              <a:rPr lang="en-GB" dirty="0"/>
              <a:t>ET </a:t>
            </a:r>
            <a:r>
              <a:rPr lang="en-GB" dirty="0" smtClean="0"/>
              <a:t>2.8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orthophoria</a:t>
            </a:r>
            <a:r>
              <a:rPr lang="en-GB" dirty="0"/>
              <a:t> to 6)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Mean 81 sec/arc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30 days in CL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2.5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r>
              <a:rPr lang="en-GB" dirty="0"/>
              <a:t> – near</a:t>
            </a:r>
          </a:p>
          <a:p>
            <a:r>
              <a:rPr lang="en-GB" dirty="0" smtClean="0"/>
              <a:t>1.1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r>
              <a:rPr lang="en-GB" dirty="0"/>
              <a:t> – distance</a:t>
            </a:r>
          </a:p>
          <a:p>
            <a:endParaRPr lang="en-GB" dirty="0"/>
          </a:p>
          <a:p>
            <a:r>
              <a:rPr lang="en-GB" dirty="0"/>
              <a:t>Refraction +6.46 D (mean)  </a:t>
            </a:r>
          </a:p>
          <a:p>
            <a:pPr>
              <a:buFontTx/>
              <a:buNone/>
            </a:pPr>
            <a:r>
              <a:rPr lang="en-GB" dirty="0"/>
              <a:t>        (range +5.00 to +8.50)</a:t>
            </a:r>
          </a:p>
          <a:p>
            <a:pPr>
              <a:buFontTx/>
              <a:buNone/>
            </a:pPr>
            <a:endParaRPr lang="en-GB" dirty="0"/>
          </a:p>
          <a:p>
            <a:r>
              <a:rPr lang="en-GB" dirty="0"/>
              <a:t>Mean BSCVA – 20/20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Post –op results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                              1 Year</a:t>
            </a:r>
          </a:p>
          <a:p>
            <a:r>
              <a:rPr lang="en-GB" dirty="0"/>
              <a:t>ET’ </a:t>
            </a:r>
            <a:r>
              <a:rPr lang="en-GB" dirty="0" smtClean="0"/>
              <a:t>1.7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endParaRPr lang="en-GB" dirty="0"/>
          </a:p>
          <a:p>
            <a:r>
              <a:rPr lang="en-GB" dirty="0"/>
              <a:t>ET </a:t>
            </a:r>
            <a:r>
              <a:rPr lang="en-GB" dirty="0" smtClean="0"/>
              <a:t>0.2</a:t>
            </a:r>
            <a:r>
              <a:rPr lang="en-GB" baseline="30000" dirty="0" smtClean="0"/>
              <a:t> ∆</a:t>
            </a:r>
            <a:r>
              <a:rPr lang="en-GB" dirty="0" smtClean="0"/>
              <a:t> </a:t>
            </a:r>
            <a:r>
              <a:rPr lang="en-GB" dirty="0" err="1"/>
              <a:t>esophoria</a:t>
            </a:r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                              2 Years</a:t>
            </a:r>
          </a:p>
          <a:p>
            <a:r>
              <a:rPr lang="en-GB" dirty="0"/>
              <a:t>No 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1 case of </a:t>
            </a:r>
            <a:r>
              <a:rPr lang="en-GB" dirty="0" smtClean="0"/>
              <a:t>regression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Recurrence of ET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Essentials to success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binocular </a:t>
            </a:r>
            <a:r>
              <a:rPr lang="en-GB" dirty="0" smtClean="0"/>
              <a:t>function</a:t>
            </a:r>
          </a:p>
          <a:p>
            <a:endParaRPr lang="en-GB" dirty="0"/>
          </a:p>
          <a:p>
            <a:r>
              <a:rPr lang="en-GB" dirty="0" smtClean="0"/>
              <a:t>Good acuity</a:t>
            </a:r>
          </a:p>
          <a:p>
            <a:endParaRPr lang="en-GB" dirty="0"/>
          </a:p>
          <a:p>
            <a:r>
              <a:rPr lang="en-GB" dirty="0"/>
              <a:t>Careful selection of </a:t>
            </a:r>
            <a:r>
              <a:rPr lang="en-GB" dirty="0" smtClean="0"/>
              <a:t>patients</a:t>
            </a:r>
          </a:p>
          <a:p>
            <a:endParaRPr lang="en-GB" dirty="0"/>
          </a:p>
          <a:p>
            <a:r>
              <a:rPr lang="en-GB" dirty="0"/>
              <a:t>? Timing of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Difficulties </a:t>
            </a:r>
            <a:r>
              <a:rPr lang="en-GB" dirty="0"/>
              <a:t>with children and </a:t>
            </a:r>
            <a:r>
              <a:rPr lang="en-GB" dirty="0" smtClean="0"/>
              <a:t>LA</a:t>
            </a:r>
          </a:p>
          <a:p>
            <a:endParaRPr lang="en-GB" dirty="0"/>
          </a:p>
          <a:p>
            <a:r>
              <a:rPr lang="en-GB" dirty="0"/>
              <a:t>Reports of NO2 interference with Laser function</a:t>
            </a:r>
          </a:p>
          <a:p>
            <a:endParaRPr lang="en-GB" dirty="0"/>
          </a:p>
          <a:p>
            <a:r>
              <a:rPr lang="en-GB" dirty="0"/>
              <a:t>Aim  – compare </a:t>
            </a:r>
            <a:r>
              <a:rPr lang="en-GB" dirty="0" err="1"/>
              <a:t>propfol</a:t>
            </a:r>
            <a:r>
              <a:rPr lang="en-GB" dirty="0"/>
              <a:t>/</a:t>
            </a:r>
            <a:r>
              <a:rPr lang="en-GB" dirty="0" err="1"/>
              <a:t>fentanyl</a:t>
            </a:r>
            <a:r>
              <a:rPr lang="en-GB" dirty="0"/>
              <a:t> and         </a:t>
            </a:r>
          </a:p>
          <a:p>
            <a:pPr>
              <a:buFontTx/>
              <a:buNone/>
            </a:pPr>
            <a:r>
              <a:rPr lang="en-GB" dirty="0"/>
              <a:t>              </a:t>
            </a:r>
            <a:r>
              <a:rPr lang="en-GB" dirty="0" err="1"/>
              <a:t>ketamine</a:t>
            </a:r>
            <a:r>
              <a:rPr lang="en-GB" dirty="0"/>
              <a:t>/</a:t>
            </a:r>
            <a:r>
              <a:rPr lang="en-GB" dirty="0" err="1"/>
              <a:t>midazolam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Possible application to older children and young adults?????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Refractive surgery for Children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Review by L.Tychsen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Corneal surface ablation</a:t>
            </a:r>
          </a:p>
          <a:p>
            <a:endParaRPr lang="en-GB"/>
          </a:p>
          <a:p>
            <a:r>
              <a:rPr lang="en-GB"/>
              <a:t>Phakic IOL</a:t>
            </a:r>
          </a:p>
          <a:p>
            <a:endParaRPr lang="en-GB"/>
          </a:p>
          <a:p>
            <a:r>
              <a:rPr lang="en-GB"/>
              <a:t>Clear Lens Exchange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Anisometropia</a:t>
            </a:r>
            <a:r>
              <a:rPr lang="en-GB" dirty="0"/>
              <a:t> – spectacle non-compliant</a:t>
            </a:r>
          </a:p>
          <a:p>
            <a:pPr>
              <a:buNone/>
            </a:pPr>
            <a:r>
              <a:rPr lang="en-GB" dirty="0"/>
              <a:t>   </a:t>
            </a:r>
            <a:r>
              <a:rPr lang="en-GB" dirty="0" smtClean="0"/>
              <a:t>     2.0 </a:t>
            </a:r>
            <a:r>
              <a:rPr lang="en-GB" dirty="0"/>
              <a:t>D  - </a:t>
            </a:r>
            <a:r>
              <a:rPr lang="en-GB" dirty="0" err="1"/>
              <a:t>hypermetropes</a:t>
            </a:r>
            <a:endParaRPr lang="en-GB" dirty="0"/>
          </a:p>
          <a:p>
            <a:pPr>
              <a:buNone/>
            </a:pPr>
            <a:r>
              <a:rPr lang="en-GB" dirty="0"/>
              <a:t>   </a:t>
            </a:r>
            <a:r>
              <a:rPr lang="en-GB" dirty="0" smtClean="0"/>
              <a:t>     3.0 </a:t>
            </a:r>
            <a:r>
              <a:rPr lang="en-GB" dirty="0"/>
              <a:t>to 4.0 D  - </a:t>
            </a:r>
            <a:r>
              <a:rPr lang="en-GB" dirty="0" err="1"/>
              <a:t>myopes</a:t>
            </a:r>
            <a:endParaRPr lang="en-GB" dirty="0"/>
          </a:p>
          <a:p>
            <a:endParaRPr lang="en-GB" dirty="0"/>
          </a:p>
          <a:p>
            <a:r>
              <a:rPr lang="en-GB" dirty="0"/>
              <a:t>Intolerance of specs or </a:t>
            </a:r>
            <a:r>
              <a:rPr lang="en-GB" dirty="0" smtClean="0"/>
              <a:t>CL</a:t>
            </a:r>
          </a:p>
          <a:p>
            <a:endParaRPr lang="en-GB" dirty="0"/>
          </a:p>
          <a:p>
            <a:r>
              <a:rPr lang="en-GB" dirty="0" err="1"/>
              <a:t>Neuro</a:t>
            </a:r>
            <a:r>
              <a:rPr lang="en-GB" dirty="0"/>
              <a:t>-behavioural disorders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Iso-ametropia</a:t>
            </a:r>
          </a:p>
          <a:p>
            <a:r>
              <a:rPr lang="en-GB"/>
              <a:t>Spectacle non-compliant</a:t>
            </a:r>
          </a:p>
          <a:p>
            <a:r>
              <a:rPr lang="en-GB"/>
              <a:t>Amblyopia approaching 50%</a:t>
            </a:r>
          </a:p>
          <a:p>
            <a:endParaRPr lang="en-GB"/>
          </a:p>
          <a:p>
            <a:r>
              <a:rPr lang="en-GB"/>
              <a:t>Neuro-behavioural disorders</a:t>
            </a:r>
          </a:p>
          <a:p>
            <a:r>
              <a:rPr lang="en-GB"/>
              <a:t>Visual autism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Other special needs</a:t>
            </a:r>
          </a:p>
          <a:p>
            <a:pPr>
              <a:buFontTx/>
              <a:buNone/>
            </a:pPr>
            <a:r>
              <a:rPr lang="en-GB"/>
              <a:t>      Craniofacial deformities</a:t>
            </a:r>
          </a:p>
          <a:p>
            <a:endParaRPr lang="en-GB"/>
          </a:p>
          <a:p>
            <a:r>
              <a:rPr lang="en-GB"/>
              <a:t>High hyperopia and esotropia</a:t>
            </a:r>
          </a:p>
          <a:p>
            <a:pPr>
              <a:buFontTx/>
              <a:buNone/>
            </a:pPr>
            <a:r>
              <a:rPr lang="en-GB"/>
              <a:t>      Poor spectacle compliance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Baseline</a:t>
            </a:r>
          </a:p>
          <a:p>
            <a:pPr>
              <a:buFontTx/>
              <a:buNone/>
            </a:pPr>
            <a:r>
              <a:rPr lang="en-GB"/>
              <a:t>     Repeated examinations</a:t>
            </a:r>
          </a:p>
          <a:p>
            <a:pPr>
              <a:buFontTx/>
              <a:buNone/>
            </a:pPr>
            <a:r>
              <a:rPr lang="en-GB"/>
              <a:t>     EUA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Surface ablation  +6.0 to -10.0 D</a:t>
            </a:r>
          </a:p>
          <a:p>
            <a:r>
              <a:rPr lang="en-GB"/>
              <a:t>ACD </a:t>
            </a:r>
            <a:r>
              <a:rPr lang="en-GB">
                <a:cs typeface="Arial" charset="0"/>
              </a:rPr>
              <a:t>≥ 3.2 mm  Phakic IOL</a:t>
            </a:r>
          </a:p>
          <a:p>
            <a:r>
              <a:rPr lang="en-GB">
                <a:cs typeface="Arial" charset="0"/>
              </a:rPr>
              <a:t>Remainder  - Clear lens extraction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Surface ablation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Volatile induction</a:t>
            </a:r>
          </a:p>
          <a:p>
            <a:r>
              <a:rPr lang="en-GB"/>
              <a:t>Intravenous anaesthetic</a:t>
            </a:r>
          </a:p>
          <a:p>
            <a:r>
              <a:rPr lang="en-GB"/>
              <a:t>EUA</a:t>
            </a:r>
          </a:p>
          <a:p>
            <a:r>
              <a:rPr lang="en-GB"/>
              <a:t>LASEK or PTK/PRK</a:t>
            </a:r>
          </a:p>
          <a:p>
            <a:r>
              <a:rPr lang="en-GB"/>
              <a:t>BCL and goggles</a:t>
            </a:r>
          </a:p>
          <a:p>
            <a:r>
              <a:rPr lang="en-GB"/>
              <a:t>Epithelial healing as in adults </a:t>
            </a:r>
          </a:p>
          <a:p>
            <a:r>
              <a:rPr lang="en-GB"/>
              <a:t>Better tolerated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Phakic IOL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Artisan iris enclaved</a:t>
            </a:r>
          </a:p>
          <a:p>
            <a:r>
              <a:rPr lang="en-GB"/>
              <a:t>Bilateral sequential – 1 month interval</a:t>
            </a:r>
          </a:p>
          <a:p>
            <a:r>
              <a:rPr lang="en-GB"/>
              <a:t>Absorbable sutures</a:t>
            </a:r>
          </a:p>
          <a:p>
            <a:r>
              <a:rPr lang="en-GB"/>
              <a:t>Limbal relaxing incisions</a:t>
            </a:r>
          </a:p>
          <a:p>
            <a:r>
              <a:rPr lang="en-GB"/>
              <a:t>Arm band restraints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Refractive lens exchange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Above 20.0 D </a:t>
            </a:r>
          </a:p>
          <a:p>
            <a:r>
              <a:rPr lang="en-GB"/>
              <a:t>ACD </a:t>
            </a:r>
            <a:r>
              <a:rPr lang="en-GB">
                <a:cs typeface="Arial" charset="0"/>
              </a:rPr>
              <a:t>≤ 3.2 mm</a:t>
            </a:r>
          </a:p>
          <a:p>
            <a:r>
              <a:rPr lang="en-GB">
                <a:cs typeface="Arial" charset="0"/>
              </a:rPr>
              <a:t>Lensectomy</a:t>
            </a:r>
          </a:p>
          <a:p>
            <a:r>
              <a:rPr lang="en-GB">
                <a:cs typeface="Arial" charset="0"/>
              </a:rPr>
              <a:t>Posterior capsulectomy</a:t>
            </a:r>
          </a:p>
          <a:p>
            <a:r>
              <a:rPr lang="en-GB">
                <a:cs typeface="Arial" charset="0"/>
              </a:rPr>
              <a:t>Anterior vitrectomy</a:t>
            </a:r>
          </a:p>
          <a:p>
            <a:r>
              <a:rPr lang="en-GB">
                <a:cs typeface="Arial" charset="0"/>
              </a:rPr>
              <a:t>Acrylic IOL</a:t>
            </a:r>
          </a:p>
          <a:p>
            <a:r>
              <a:rPr lang="en-GB">
                <a:cs typeface="Arial" charset="0"/>
              </a:rPr>
              <a:t>AL ≥ 29 mm  -  Prophylactic laser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Prospective</a:t>
            </a:r>
            <a:endParaRPr lang="en-GB" dirty="0"/>
          </a:p>
          <a:p>
            <a:r>
              <a:rPr lang="en-GB" dirty="0"/>
              <a:t>30 patients</a:t>
            </a:r>
          </a:p>
          <a:p>
            <a:r>
              <a:rPr lang="en-GB" dirty="0"/>
              <a:t>Randomized to 2 groups</a:t>
            </a:r>
          </a:p>
          <a:p>
            <a:r>
              <a:rPr lang="en-GB" dirty="0"/>
              <a:t>Age 3 to 12 years</a:t>
            </a:r>
          </a:p>
          <a:p>
            <a:r>
              <a:rPr lang="en-GB" dirty="0" err="1"/>
              <a:t>Aniso</a:t>
            </a:r>
            <a:r>
              <a:rPr lang="en-GB" dirty="0"/>
              <a:t>/</a:t>
            </a:r>
            <a:r>
              <a:rPr lang="en-GB" dirty="0" err="1"/>
              <a:t>Amblyopia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Efficacy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Improvement in UCVA</a:t>
            </a:r>
          </a:p>
          <a:p>
            <a:endParaRPr lang="en-GB"/>
          </a:p>
          <a:p>
            <a:r>
              <a:rPr lang="en-GB"/>
              <a:t>Best with bilateral ametropia</a:t>
            </a:r>
          </a:p>
          <a:p>
            <a:endParaRPr lang="en-GB"/>
          </a:p>
          <a:p>
            <a:r>
              <a:rPr lang="en-GB"/>
              <a:t>Modest with anisometropia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Results - Surface ablation</a:t>
            </a:r>
            <a:br>
              <a:rPr lang="en-GB" sz="4000"/>
            </a:br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Ametropia avg 7.1 D</a:t>
            </a:r>
          </a:p>
          <a:p>
            <a:endParaRPr lang="en-GB"/>
          </a:p>
          <a:p>
            <a:r>
              <a:rPr lang="en-GB"/>
              <a:t>UCVA 20/180  to 20/60 (mean)</a:t>
            </a:r>
          </a:p>
          <a:p>
            <a:endParaRPr lang="en-GB"/>
          </a:p>
          <a:p>
            <a:r>
              <a:rPr lang="en-GB"/>
              <a:t>If glasses worn  - BCVA 2-fold improvement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 – Phakic IOL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Ametropia – mean 15.0 D</a:t>
            </a:r>
          </a:p>
          <a:p>
            <a:endParaRPr lang="en-GB"/>
          </a:p>
          <a:p>
            <a:r>
              <a:rPr lang="en-GB"/>
              <a:t>UCVA 20/3400 to 20/57 (mean)</a:t>
            </a:r>
          </a:p>
          <a:p>
            <a:endParaRPr lang="en-GB"/>
          </a:p>
          <a:p>
            <a:r>
              <a:rPr lang="en-GB"/>
              <a:t>Similar results with CLE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Surface ablation and Anisometropia</a:t>
            </a: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90% within 1.5 D of emmetropia</a:t>
            </a:r>
          </a:p>
          <a:p>
            <a:endParaRPr lang="en-GB"/>
          </a:p>
          <a:p>
            <a:r>
              <a:rPr lang="en-GB"/>
              <a:t>Variable improvement in UCVA and BCVA</a:t>
            </a:r>
          </a:p>
          <a:p>
            <a:endParaRPr lang="en-GB"/>
          </a:p>
          <a:p>
            <a:r>
              <a:rPr lang="en-GB"/>
              <a:t>No reported loss of acuity</a:t>
            </a:r>
          </a:p>
          <a:p>
            <a:endParaRPr lang="en-GB"/>
          </a:p>
          <a:p>
            <a:r>
              <a:rPr lang="en-GB"/>
              <a:t>50% improvement in fusion and stereopsis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Complications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Low</a:t>
            </a:r>
          </a:p>
          <a:p>
            <a:endParaRPr lang="en-GB"/>
          </a:p>
          <a:p>
            <a:r>
              <a:rPr lang="en-GB"/>
              <a:t>Several years follow up</a:t>
            </a:r>
          </a:p>
          <a:p>
            <a:endParaRPr lang="en-GB"/>
          </a:p>
          <a:p>
            <a:r>
              <a:rPr lang="en-GB"/>
              <a:t>Small numbers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Surface ablation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260 eyes   - 1998 to 2008</a:t>
            </a:r>
          </a:p>
          <a:p>
            <a:r>
              <a:rPr lang="en-GB"/>
              <a:t>Negligible rate of sight-threatening complications</a:t>
            </a:r>
          </a:p>
          <a:p>
            <a:r>
              <a:rPr lang="en-GB"/>
              <a:t>LASIK – flap complications</a:t>
            </a:r>
          </a:p>
          <a:p>
            <a:r>
              <a:rPr lang="en-GB"/>
              <a:t>LASEK – thicker residual stroma</a:t>
            </a:r>
          </a:p>
          <a:p>
            <a:r>
              <a:rPr lang="en-GB"/>
              <a:t>Regression  - 1.0 D/year   </a:t>
            </a:r>
          </a:p>
          <a:p>
            <a:r>
              <a:rPr lang="en-GB"/>
              <a:t>? Over-correction for myopes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Phakic IOL	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 regression</a:t>
            </a:r>
          </a:p>
          <a:p>
            <a:endParaRPr lang="en-GB"/>
          </a:p>
          <a:p>
            <a:r>
              <a:rPr lang="en-GB"/>
              <a:t>Corneal endothelium? Low rate of loss</a:t>
            </a:r>
          </a:p>
          <a:p>
            <a:endParaRPr lang="en-GB"/>
          </a:p>
          <a:p>
            <a:r>
              <a:rPr lang="en-GB"/>
              <a:t>? Posterior chamber IOLs</a:t>
            </a:r>
          </a:p>
          <a:p>
            <a:endParaRPr lang="en-GB"/>
          </a:p>
          <a:p>
            <a:r>
              <a:rPr lang="en-GB"/>
              <a:t>? Glaucoma/ Cataract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Clear lens extraction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Accomodation</a:t>
            </a:r>
          </a:p>
          <a:p>
            <a:r>
              <a:rPr lang="en-GB"/>
              <a:t>Multifocal IOLS?</a:t>
            </a:r>
          </a:p>
          <a:p>
            <a:r>
              <a:rPr lang="en-GB"/>
              <a:t>RD risk – 3% long term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Substantial benefits for selected patients</a:t>
            </a:r>
          </a:p>
          <a:p>
            <a:endParaRPr lang="en-GB"/>
          </a:p>
          <a:p>
            <a:r>
              <a:rPr lang="en-GB"/>
              <a:t>Need more information/scrutiny/disclosure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NBM </a:t>
            </a:r>
            <a:r>
              <a:rPr lang="en-GB" dirty="0" smtClean="0"/>
              <a:t>overnight</a:t>
            </a:r>
          </a:p>
          <a:p>
            <a:endParaRPr lang="en-GB" dirty="0"/>
          </a:p>
          <a:p>
            <a:r>
              <a:rPr lang="en-GB" dirty="0"/>
              <a:t>Clear fluids till 4 hours before</a:t>
            </a:r>
          </a:p>
          <a:p>
            <a:endParaRPr lang="en-GB" dirty="0"/>
          </a:p>
          <a:p>
            <a:r>
              <a:rPr lang="en-GB" dirty="0"/>
              <a:t>LASIK or LASEK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Monitoring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Heart </a:t>
            </a:r>
            <a:r>
              <a:rPr lang="en-GB" dirty="0"/>
              <a:t>rate</a:t>
            </a:r>
          </a:p>
          <a:p>
            <a:endParaRPr lang="en-GB" dirty="0"/>
          </a:p>
          <a:p>
            <a:r>
              <a:rPr lang="en-GB" dirty="0"/>
              <a:t>MABP</a:t>
            </a:r>
          </a:p>
          <a:p>
            <a:endParaRPr lang="en-GB" dirty="0"/>
          </a:p>
          <a:p>
            <a:r>
              <a:rPr lang="en-GB" dirty="0"/>
              <a:t>SaO2</a:t>
            </a:r>
          </a:p>
          <a:p>
            <a:pPr>
              <a:buFontTx/>
              <a:buNone/>
            </a:pPr>
            <a:r>
              <a:rPr lang="en-GB" dirty="0"/>
              <a:t>        O2 by nasal </a:t>
            </a:r>
            <a:r>
              <a:rPr lang="en-GB" dirty="0" err="1"/>
              <a:t>cannula</a:t>
            </a:r>
            <a:r>
              <a:rPr lang="en-GB" dirty="0"/>
              <a:t> if SaO2 </a:t>
            </a:r>
            <a:r>
              <a:rPr lang="en-GB" dirty="0">
                <a:cs typeface="Arial" charset="0"/>
              </a:rPr>
              <a:t>≤ 90%</a:t>
            </a:r>
          </a:p>
          <a:p>
            <a:endParaRPr lang="en-GB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Matched </a:t>
            </a:r>
            <a:r>
              <a:rPr lang="en-GB" dirty="0"/>
              <a:t>for: age</a:t>
            </a:r>
          </a:p>
          <a:p>
            <a:pPr>
              <a:buFontTx/>
              <a:buNone/>
            </a:pPr>
            <a:r>
              <a:rPr lang="en-GB" dirty="0"/>
              <a:t>                        weight</a:t>
            </a:r>
          </a:p>
          <a:p>
            <a:pPr>
              <a:buFontTx/>
              <a:buNone/>
            </a:pPr>
            <a:r>
              <a:rPr lang="en-GB" dirty="0"/>
              <a:t>                        duration of </a:t>
            </a:r>
            <a:r>
              <a:rPr lang="en-GB" dirty="0" err="1"/>
              <a:t>anesthesia</a:t>
            </a:r>
            <a:endParaRPr lang="en-GB" dirty="0"/>
          </a:p>
          <a:p>
            <a:pPr>
              <a:buFontTx/>
              <a:buNone/>
            </a:pPr>
            <a:r>
              <a:rPr lang="en-GB" dirty="0"/>
              <a:t>                        duration of surgery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Time to recovery shorter in P/F group</a:t>
            </a:r>
          </a:p>
          <a:p>
            <a:r>
              <a:rPr lang="en-GB"/>
              <a:t>Opposite effects on BP and HR</a:t>
            </a:r>
          </a:p>
          <a:p>
            <a:r>
              <a:rPr lang="en-GB"/>
              <a:t>P/F group 3 patients needed O2</a:t>
            </a:r>
          </a:p>
          <a:p>
            <a:endParaRPr lang="en-GB"/>
          </a:p>
          <a:p>
            <a:r>
              <a:rPr lang="en-GB"/>
              <a:t>Post-op agitation and vomiting higher in K/M group</a:t>
            </a:r>
          </a:p>
          <a:p>
            <a:r>
              <a:rPr lang="en-GB"/>
              <a:t>Airway obstruction (needing jaw thrust) higher in P/F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Ophthalmologist satisfaction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Bells </a:t>
            </a:r>
            <a:r>
              <a:rPr lang="en-GB" dirty="0"/>
              <a:t>phenomenon</a:t>
            </a:r>
          </a:p>
          <a:p>
            <a:r>
              <a:rPr lang="en-GB" dirty="0" err="1"/>
              <a:t>Nystagmus</a:t>
            </a:r>
            <a:endParaRPr lang="en-GB" dirty="0"/>
          </a:p>
          <a:p>
            <a:r>
              <a:rPr lang="en-GB" dirty="0"/>
              <a:t>Overall intra and post-op state</a:t>
            </a:r>
          </a:p>
          <a:p>
            <a:endParaRPr lang="en-GB" dirty="0"/>
          </a:p>
          <a:p>
            <a:r>
              <a:rPr lang="en-GB" dirty="0"/>
              <a:t>No significant difference</a:t>
            </a:r>
          </a:p>
          <a:p>
            <a:r>
              <a:rPr lang="en-GB" dirty="0"/>
              <a:t>(used suction ring for fixation)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Propofol</a:t>
            </a:r>
            <a:r>
              <a:rPr lang="en-GB" dirty="0" smtClean="0"/>
              <a:t> </a:t>
            </a:r>
            <a:r>
              <a:rPr lang="en-GB" dirty="0"/>
              <a:t>preferred</a:t>
            </a:r>
          </a:p>
          <a:p>
            <a:r>
              <a:rPr lang="en-GB" dirty="0"/>
              <a:t>Shorter acting </a:t>
            </a:r>
          </a:p>
          <a:p>
            <a:r>
              <a:rPr lang="en-GB" dirty="0"/>
              <a:t>Lower incidence of </a:t>
            </a:r>
            <a:r>
              <a:rPr lang="en-GB" dirty="0" err="1"/>
              <a:t>dysphoric</a:t>
            </a:r>
            <a:r>
              <a:rPr lang="en-GB" dirty="0"/>
              <a:t> effects</a:t>
            </a:r>
          </a:p>
          <a:p>
            <a:r>
              <a:rPr lang="en-GB" dirty="0"/>
              <a:t>Greater potential for airway compromise.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804</Words>
  <Application>Microsoft Office PowerPoint</Application>
  <PresentationFormat>On-screen Show (4:3)</PresentationFormat>
  <Paragraphs>253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Apex</vt:lpstr>
      <vt:lpstr>Comparison of 2 Anaesthesia techniques for pediatric refractive surgery</vt:lpstr>
      <vt:lpstr>Background</vt:lpstr>
      <vt:lpstr>Method</vt:lpstr>
      <vt:lpstr>Method</vt:lpstr>
      <vt:lpstr>Monitoring</vt:lpstr>
      <vt:lpstr>Results</vt:lpstr>
      <vt:lpstr>Results</vt:lpstr>
      <vt:lpstr>Ophthalmologist satisfaction</vt:lpstr>
      <vt:lpstr>Conclusions</vt:lpstr>
      <vt:lpstr>PRK and LASIK in accommodative esotropia</vt:lpstr>
      <vt:lpstr>Methods</vt:lpstr>
      <vt:lpstr>Pre-op – Group A</vt:lpstr>
      <vt:lpstr>30 days in CL</vt:lpstr>
      <vt:lpstr>Post –op results</vt:lpstr>
      <vt:lpstr>Pre-op Group B</vt:lpstr>
      <vt:lpstr>30 days in CL</vt:lpstr>
      <vt:lpstr>Post –op results</vt:lpstr>
      <vt:lpstr>Slide 18</vt:lpstr>
      <vt:lpstr>Essentials to success</vt:lpstr>
      <vt:lpstr>Slide 20</vt:lpstr>
      <vt:lpstr>Refractive surgery for Children</vt:lpstr>
      <vt:lpstr>Slide 22</vt:lpstr>
      <vt:lpstr>Who</vt:lpstr>
      <vt:lpstr>Who</vt:lpstr>
      <vt:lpstr>Who</vt:lpstr>
      <vt:lpstr>Strategy</vt:lpstr>
      <vt:lpstr>Surface ablation</vt:lpstr>
      <vt:lpstr>Phakic IOL</vt:lpstr>
      <vt:lpstr>Refractive lens exchange</vt:lpstr>
      <vt:lpstr>Efficacy</vt:lpstr>
      <vt:lpstr>Results - Surface ablation </vt:lpstr>
      <vt:lpstr>Results – Phakic IOL</vt:lpstr>
      <vt:lpstr>Surface ablation and Anisometropia</vt:lpstr>
      <vt:lpstr>Complications</vt:lpstr>
      <vt:lpstr>Surface ablation</vt:lpstr>
      <vt:lpstr>Phakic IOL </vt:lpstr>
      <vt:lpstr>Clear lens extraction</vt:lpstr>
      <vt:lpstr>Conclusions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Refractive surgery for Children</dc:title>
  <dc:creator>Lloyd Bender</dc:creator>
  <cp:lastModifiedBy>Lloyd Bender</cp:lastModifiedBy>
  <cp:revision>10</cp:revision>
  <dcterms:created xsi:type="dcterms:W3CDTF">2009-03-03T05:36:10Z</dcterms:created>
  <dcterms:modified xsi:type="dcterms:W3CDTF">2009-03-04T06:40:33Z</dcterms:modified>
</cp:coreProperties>
</file>