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73" r:id="rId13"/>
    <p:sldId id="279" r:id="rId14"/>
    <p:sldId id="283" r:id="rId15"/>
    <p:sldId id="284" r:id="rId16"/>
    <p:sldId id="280" r:id="rId17"/>
    <p:sldId id="281" r:id="rId18"/>
    <p:sldId id="286" r:id="rId19"/>
    <p:sldId id="292" r:id="rId20"/>
    <p:sldId id="288" r:id="rId21"/>
    <p:sldId id="290" r:id="rId22"/>
    <p:sldId id="291" r:id="rId23"/>
    <p:sldId id="289" r:id="rId24"/>
    <p:sldId id="285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40349-07EF-744D-AA8C-8D32F867CA05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CAF1E-40C1-4D45-BA87-4A0159EB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CAF1E-40C1-4D45-BA87-4A0159EB8D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02250BF8-2C22-454C-96A0-73EE58E0A26D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AD923EA-DB43-C143-A388-BE7A661DC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cbi.nlm.nih.gov/pubmed?term=Kloss%20S%5BAuthor%5D&amp;cauthor=true&amp;cauthor_uid=1611874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6118743" TargetMode="External"/><Relationship Id="rId3" Type="http://schemas.openxmlformats.org/officeDocument/2006/relationships/hyperlink" Target="http://www.ncbi.nlm.nih.gov/pubmed?term=Gr%C3%A4f%20M%5BAuthor%5D&amp;cauthor=true&amp;cauthor_uid=16118743" TargetMode="External"/><Relationship Id="rId5" Type="http://schemas.openxmlformats.org/officeDocument/2006/relationships/hyperlink" Target="http://www.ncbi.nlm.nih.gov/pubmed?term=Kaufmann%20H%5BAuthor%5D&amp;cauthor=true&amp;cauthor_uid=1611874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5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48" y="1150199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Brown’s syndrome  - subsequent surgeries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626" y="3886200"/>
            <a:ext cx="6015239" cy="1752600"/>
          </a:xfrm>
        </p:spPr>
        <p:txBody>
          <a:bodyPr/>
          <a:lstStyle/>
          <a:p>
            <a:r>
              <a:rPr lang="en-US" dirty="0" smtClean="0"/>
              <a:t>Lionel Kowal</a:t>
            </a:r>
          </a:p>
          <a:p>
            <a:r>
              <a:rPr lang="en-US" dirty="0" smtClean="0"/>
              <a:t>Melbourne, Australia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2942576"/>
            <a:ext cx="2565400" cy="317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2094" y="6320809"/>
            <a:ext cx="12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1898- 1978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8" y="274637"/>
            <a:ext cx="8229600" cy="29144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there is a L hypo &amp; restriction of </a:t>
            </a:r>
            <a:r>
              <a:rPr lang="en-US" sz="2400" dirty="0" err="1" smtClean="0"/>
              <a:t>upgaze</a:t>
            </a:r>
            <a:r>
              <a:rPr lang="en-US" sz="2400" dirty="0" smtClean="0"/>
              <a:t> of the L due to Brown’s , AND if we encourage the L to fix [e.g. patch the R to treat L amblyopia]  there will need to be extra innervation to the LSR to keep the L in / near  primary position</a:t>
            </a:r>
            <a:endParaRPr lang="en-US" sz="2400" dirty="0"/>
          </a:p>
        </p:txBody>
      </p:sp>
      <p:pic>
        <p:nvPicPr>
          <p:cNvPr id="4" name="Content Placeholder 3" descr="ey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295" b="-30295"/>
          <a:stretch>
            <a:fillRect/>
          </a:stretch>
        </p:blipFill>
        <p:spPr>
          <a:xfrm>
            <a:off x="1051692" y="2703080"/>
            <a:ext cx="749808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454004" y="448457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2226" y="588172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8238" y="451133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238" y="592314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Hering’s</a:t>
            </a:r>
            <a:r>
              <a:rPr lang="en-US" sz="2400" dirty="0" smtClean="0"/>
              <a:t> Law means there will then be increased innervation to the RSR, and the RSR will also become tight within months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ey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295" b="-30295"/>
          <a:stretch>
            <a:fillRect/>
          </a:stretch>
        </p:blipFill>
        <p:spPr>
          <a:xfrm>
            <a:off x="1095990" y="1447800"/>
            <a:ext cx="749808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439238" y="32006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6524" y="4846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8238" y="321357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238" y="4846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70585" y="2392457"/>
            <a:ext cx="1951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RSR gets tight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Whenever the R fixes, there will be a L hypo. </a:t>
            </a:r>
            <a:br>
              <a:rPr lang="en-US" sz="2400" dirty="0" smtClean="0"/>
            </a:br>
            <a:r>
              <a:rPr lang="en-US" sz="2400" dirty="0" smtClean="0"/>
              <a:t>‘Chronic’ L hypo will result in increasingly tight LIR.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ey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295" b="-30295"/>
          <a:stretch>
            <a:fillRect/>
          </a:stretch>
        </p:blipFill>
        <p:spPr>
          <a:xfrm>
            <a:off x="1081224" y="1447800"/>
            <a:ext cx="749808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409706" y="32006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1758" y="4846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8238" y="321357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238" y="4846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6511" y="4595221"/>
            <a:ext cx="259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LIR gets tighter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4574" y="5742195"/>
            <a:ext cx="797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Increasingly tight RSR and LIR (and chronically abnormal LSO) will probably </a:t>
            </a:r>
          </a:p>
          <a:p>
            <a:r>
              <a:rPr lang="en-US" dirty="0" smtClean="0"/>
              <a:t>result in ever increasing R hyper.   As well as fixing the tight SO, now need to recess </a:t>
            </a:r>
          </a:p>
          <a:p>
            <a:r>
              <a:rPr lang="en-US" dirty="0" smtClean="0"/>
              <a:t>RSR and LIR for comitant stable mechanically balanced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Superior oblique weakening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A.  Tenotomy / -</a:t>
            </a:r>
            <a:r>
              <a:rPr lang="en-US" dirty="0" err="1" smtClean="0"/>
              <a:t>ectomy</a:t>
            </a:r>
            <a:endParaRPr lang="en-US" dirty="0" smtClean="0"/>
          </a:p>
          <a:p>
            <a:r>
              <a:rPr lang="en-US" dirty="0" smtClean="0"/>
              <a:t>B.  Tenotomy / -</a:t>
            </a:r>
            <a:r>
              <a:rPr lang="en-US" dirty="0" err="1" smtClean="0"/>
              <a:t>ectomy</a:t>
            </a:r>
            <a:r>
              <a:rPr lang="en-US" dirty="0" smtClean="0"/>
              <a:t>  &amp; </a:t>
            </a:r>
            <a:r>
              <a:rPr lang="en-US" dirty="0" err="1" smtClean="0"/>
              <a:t>inf</a:t>
            </a:r>
            <a:r>
              <a:rPr lang="en-US" dirty="0" smtClean="0"/>
              <a:t>  obl weakening</a:t>
            </a:r>
          </a:p>
          <a:p>
            <a:r>
              <a:rPr lang="en-US" dirty="0" smtClean="0"/>
              <a:t>C.  Wright spacer</a:t>
            </a:r>
          </a:p>
          <a:p>
            <a:r>
              <a:rPr lang="en-US" dirty="0" smtClean="0"/>
              <a:t>D.  Suture spacer</a:t>
            </a:r>
          </a:p>
          <a:p>
            <a:r>
              <a:rPr lang="en-US" dirty="0" smtClean="0"/>
              <a:t>E.  Split tenotomy</a:t>
            </a:r>
          </a:p>
          <a:p>
            <a:r>
              <a:rPr lang="en-US" dirty="0" smtClean="0"/>
              <a:t>F.   ‘Sharpening’ [reducing the diameter; Gomez]</a:t>
            </a:r>
          </a:p>
          <a:p>
            <a:r>
              <a:rPr lang="en-US" dirty="0" smtClean="0"/>
              <a:t>G. Recession</a:t>
            </a:r>
          </a:p>
          <a:p>
            <a:pPr>
              <a:buNone/>
            </a:pPr>
            <a:r>
              <a:rPr lang="en-US" sz="3027" b="1" dirty="0" smtClean="0"/>
              <a:t>Need</a:t>
            </a:r>
            <a:r>
              <a:rPr lang="en-US" sz="3027" dirty="0" smtClean="0"/>
              <a:t> </a:t>
            </a:r>
            <a:r>
              <a:rPr lang="en-US" sz="3027" b="1" dirty="0" smtClean="0"/>
              <a:t>to demonstrate relief of restriction</a:t>
            </a:r>
            <a:endParaRPr lang="en-US" sz="3027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46" y="141763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Superior oblique weakening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A.  Tenotomy &amp; </a:t>
            </a:r>
            <a:r>
              <a:rPr lang="en-US" dirty="0" err="1" smtClean="0"/>
              <a:t>inf</a:t>
            </a:r>
            <a:r>
              <a:rPr lang="en-US" dirty="0" smtClean="0"/>
              <a:t>  obl weakening – some inadequate results</a:t>
            </a:r>
          </a:p>
          <a:p>
            <a:r>
              <a:rPr lang="en-US" dirty="0" smtClean="0"/>
              <a:t>B.  Wright spacer – some extrusions, orbital inflammation++ x2</a:t>
            </a:r>
          </a:p>
          <a:p>
            <a:r>
              <a:rPr lang="en-US" dirty="0" smtClean="0"/>
              <a:t>C.  Suture spacer – scarring / ineffective</a:t>
            </a:r>
          </a:p>
          <a:p>
            <a:r>
              <a:rPr lang="en-US" dirty="0" smtClean="0"/>
              <a:t>D.  Split tenotomy - n≈ 5-6; all good so far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8" y="274638"/>
            <a:ext cx="8254887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Split tenotomy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Thanks to Dr </a:t>
            </a:r>
            <a:r>
              <a:rPr lang="en-US" sz="3200" dirty="0" err="1" smtClean="0"/>
              <a:t>Cossari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98021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ossari sup obl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954" y="0"/>
            <a:ext cx="41637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Related to sup obl surgery</a:t>
            </a:r>
          </a:p>
          <a:p>
            <a:r>
              <a:rPr lang="en-US" sz="4000" dirty="0" smtClean="0"/>
              <a:t>2. Related to other effects of Brown’s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Re-ops directly related to sup obl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An inadequate result</a:t>
            </a:r>
          </a:p>
          <a:p>
            <a:r>
              <a:rPr lang="en-US" dirty="0" smtClean="0"/>
              <a:t>2. Scarring around suture: excise scar – convert to tenotomy</a:t>
            </a:r>
          </a:p>
          <a:p>
            <a:r>
              <a:rPr lang="en-US" dirty="0" smtClean="0"/>
              <a:t>3. Extrusion of spacer – fibrous capsule around spacer may maintain result &amp; no further treatment required</a:t>
            </a:r>
          </a:p>
          <a:p>
            <a:r>
              <a:rPr lang="en-US" dirty="0" smtClean="0"/>
              <a:t>4. Persistent progressive overcorrection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Re-op: an inadequate result</a:t>
            </a:r>
            <a:br>
              <a:rPr lang="en-US" dirty="0" smtClean="0"/>
            </a:br>
            <a:r>
              <a:rPr lang="en-US" sz="2222" b="1" dirty="0" smtClean="0"/>
              <a:t>Don’t rush – sometimes an inadequate result will improve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u="sng" dirty="0" smtClean="0">
                <a:solidFill>
                  <a:schemeClr val="tx2"/>
                </a:solidFill>
                <a:hlinkClick r:id="rId2"/>
              </a:rPr>
              <a:t>Klin Monbl Augenheilkd. 2005 Aug;222(8):630-7.</a:t>
            </a:r>
          </a:p>
          <a:p>
            <a:r>
              <a:rPr lang="en-US" sz="3789" b="1" u="sng" dirty="0" smtClean="0">
                <a:solidFill>
                  <a:schemeClr val="tx2"/>
                </a:solidFill>
                <a:hlinkClick r:id="rId2"/>
              </a:rPr>
              <a:t>Results of surgery for congenital Brown's syndrome.  </a:t>
            </a:r>
            <a:r>
              <a:rPr lang="en-US" sz="2947" u="sng" dirty="0" smtClean="0">
                <a:solidFill>
                  <a:schemeClr val="tx2"/>
                </a:solidFill>
                <a:hlinkClick r:id="rId2"/>
              </a:rPr>
              <a:t>[German]</a:t>
            </a:r>
            <a:r>
              <a:rPr lang="en-US" sz="2947" u="sng" dirty="0" smtClean="0">
                <a:solidFill>
                  <a:schemeClr val="tx2"/>
                </a:solidFill>
              </a:rPr>
              <a:t>  </a:t>
            </a:r>
            <a:r>
              <a:rPr lang="en-US" sz="3789" b="1" u="sng" dirty="0" smtClean="0">
                <a:solidFill>
                  <a:schemeClr val="tx2"/>
                </a:solidFill>
                <a:hlinkClick r:id="rId3"/>
              </a:rPr>
              <a:t>Gräf M, </a:t>
            </a:r>
            <a:r>
              <a:rPr lang="en-US" sz="3789" b="1" u="sng" dirty="0" smtClean="0">
                <a:solidFill>
                  <a:schemeClr val="tx2"/>
                </a:solidFill>
                <a:hlinkClick r:id="rId4"/>
              </a:rPr>
              <a:t>Kloss S, </a:t>
            </a:r>
            <a:r>
              <a:rPr lang="en-US" sz="3789" b="1" u="sng" dirty="0" smtClean="0">
                <a:solidFill>
                  <a:schemeClr val="tx2"/>
                </a:solidFill>
                <a:hlinkClick r:id="rId5"/>
              </a:rPr>
              <a:t>Kaufmann H</a:t>
            </a:r>
            <a:r>
              <a:rPr lang="en-US" sz="3789" b="1" u="sng" dirty="0" smtClean="0">
                <a:hlinkClick r:id="rId5"/>
              </a:rPr>
              <a:t>.</a:t>
            </a:r>
            <a:endParaRPr lang="en-US" sz="3789" b="1" u="sng" dirty="0" smtClean="0"/>
          </a:p>
          <a:p>
            <a:pPr>
              <a:buNone/>
            </a:pPr>
            <a:r>
              <a:rPr lang="en-US" sz="3789" dirty="0" smtClean="0"/>
              <a:t>Sx: SO recess in 22 pts.  At end of operation, elevation in adduction (forced duction test) was free. </a:t>
            </a:r>
          </a:p>
          <a:p>
            <a:pPr>
              <a:buNone/>
            </a:pPr>
            <a:r>
              <a:rPr lang="en-US" sz="3789" dirty="0" smtClean="0"/>
              <a:t>3 mo </a:t>
            </a:r>
            <a:r>
              <a:rPr lang="en-US" sz="3789" dirty="0" err="1" smtClean="0"/>
              <a:t>postop</a:t>
            </a:r>
            <a:r>
              <a:rPr lang="en-US" sz="3789" dirty="0" smtClean="0"/>
              <a:t>, </a:t>
            </a:r>
            <a:r>
              <a:rPr lang="en-US" sz="3789" b="1" i="1" dirty="0" smtClean="0"/>
              <a:t>in spite of free passive motility,  monocular elevation in adduction was only slightly improved to - 5 to 15° (median 5°). </a:t>
            </a:r>
          </a:p>
          <a:p>
            <a:pPr>
              <a:buNone/>
            </a:pPr>
            <a:r>
              <a:rPr lang="en-US" sz="3789" b="1" dirty="0" smtClean="0"/>
              <a:t>At the last visit, elevation in adduction (5 - 35°, median 15°) significantly improved.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sz="4211" i="1" dirty="0" smtClean="0"/>
              <a:t>?takes a while for mechanically abnormal inferior oblique to start functioning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Re-op: an inadequate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Don’t rush – sometimes an inadequate result will improve</a:t>
            </a:r>
          </a:p>
          <a:p>
            <a:pPr>
              <a:buNone/>
            </a:pPr>
            <a:r>
              <a:rPr lang="en-US" dirty="0" smtClean="0"/>
              <a:t>Similar anecdotal reports from Dr </a:t>
            </a:r>
            <a:r>
              <a:rPr lang="en-US" dirty="0" err="1" smtClean="0"/>
              <a:t>Cadera</a:t>
            </a:r>
            <a:r>
              <a:rPr lang="en-US" dirty="0" smtClean="0"/>
              <a:t>, Seattle</a:t>
            </a:r>
          </a:p>
          <a:p>
            <a:pPr>
              <a:buNone/>
            </a:pPr>
            <a:r>
              <a:rPr lang="en-US" i="1" dirty="0" smtClean="0"/>
              <a:t>I have had a few cases over the years that had an SO tenotomy (with and without IO weakening) who </a:t>
            </a:r>
            <a:r>
              <a:rPr lang="en-US" b="1" i="1" dirty="0" smtClean="0"/>
              <a:t>initially looked like nothing had been done for their Brown syndrome</a:t>
            </a:r>
            <a:r>
              <a:rPr lang="en-US" i="1" dirty="0" smtClean="0"/>
              <a:t>… all improved over 6 to 8 mo, some completely normal in elevation where there had been a marked deficiency at 1 month. …..I wait 6 or more months before declaring defeat.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Stager DR et </a:t>
            </a:r>
            <a:r>
              <a:rPr lang="en-US" dirty="0" err="1" smtClean="0"/>
              <a:t>alii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Long term results of </a:t>
            </a:r>
            <a:r>
              <a:rPr lang="en-US" b="1" dirty="0" smtClean="0"/>
              <a:t>silicone expander</a:t>
            </a:r>
            <a:r>
              <a:rPr lang="en-US" dirty="0" smtClean="0"/>
              <a:t>…	J AAPOS 1999:3;328-32</a:t>
            </a:r>
          </a:p>
          <a:p>
            <a:pPr>
              <a:buNone/>
            </a:pPr>
            <a:r>
              <a:rPr lang="en-US" i="1" dirty="0" smtClean="0"/>
              <a:t>Frequent </a:t>
            </a:r>
            <a:r>
              <a:rPr lang="en-US" i="1" dirty="0" err="1" smtClean="0"/>
              <a:t>undercorrection</a:t>
            </a:r>
            <a:r>
              <a:rPr lang="en-US" i="1" dirty="0" smtClean="0"/>
              <a:t> that improves with time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?takes a while for mechanically abnormal inferior oblique to start functioning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Brown’s?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Hypo &gt; on </a:t>
            </a:r>
            <a:r>
              <a:rPr lang="en-US" dirty="0" err="1" smtClean="0"/>
              <a:t>contralateral</a:t>
            </a:r>
            <a:r>
              <a:rPr lang="en-US" dirty="0" smtClean="0"/>
              <a:t> gaze</a:t>
            </a:r>
          </a:p>
          <a:p>
            <a:r>
              <a:rPr lang="en-US" dirty="0" smtClean="0"/>
              <a:t>FDT: sup obl tight</a:t>
            </a:r>
          </a:p>
          <a:p>
            <a:r>
              <a:rPr lang="en-US" dirty="0" smtClean="0"/>
              <a:t>FDT </a:t>
            </a:r>
            <a:r>
              <a:rPr lang="en-US" sz="2000" dirty="0" smtClean="0"/>
              <a:t>[nearly] </a:t>
            </a:r>
            <a:r>
              <a:rPr lang="en-US" dirty="0" smtClean="0"/>
              <a:t>free after sup obl tenotomy</a:t>
            </a:r>
          </a:p>
          <a:p>
            <a:pPr>
              <a:buNone/>
            </a:pPr>
            <a:r>
              <a:rPr lang="en-US" sz="2400" dirty="0" smtClean="0"/>
              <a:t>Tight &amp; lowered LR can simulate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Minor diagnostic criteria : </a:t>
            </a:r>
          </a:p>
          <a:p>
            <a:r>
              <a:rPr lang="en-US" sz="2400" dirty="0" smtClean="0"/>
              <a:t>V pattern, no A pattern, yes for A pattern, fundus </a:t>
            </a:r>
            <a:r>
              <a:rPr lang="en-US" sz="2400" dirty="0" err="1" smtClean="0"/>
              <a:t>intorsion</a:t>
            </a:r>
            <a:r>
              <a:rPr lang="en-US" sz="2400" dirty="0" smtClean="0"/>
              <a:t>,….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laura</a:t>
            </a:r>
            <a:r>
              <a:rPr lang="en-US" dirty="0" smtClean="0"/>
              <a:t> twining</a:t>
            </a:r>
            <a:endParaRPr lang="en-US" dirty="0"/>
          </a:p>
        </p:txBody>
      </p:sp>
      <p:pic>
        <p:nvPicPr>
          <p:cNvPr id="4" name="Content Placeholder 3" descr="Twining6weekspostop  UR (3)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694569" y="-1"/>
            <a:ext cx="6484179" cy="3566049"/>
          </a:xfrm>
        </p:spPr>
      </p:pic>
      <p:pic>
        <p:nvPicPr>
          <p:cNvPr id="5" name="Picture 4" descr="Twining3monthpostop 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67" y="0"/>
            <a:ext cx="4754733" cy="3566049"/>
          </a:xfrm>
          <a:prstGeom prst="rect">
            <a:avLst/>
          </a:prstGeom>
        </p:spPr>
      </p:pic>
      <p:pic>
        <p:nvPicPr>
          <p:cNvPr id="6" name="Picture 5" descr="LTwining9monthspostop U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28392"/>
            <a:ext cx="4706144" cy="3529608"/>
          </a:xfrm>
          <a:prstGeom prst="rect">
            <a:avLst/>
          </a:prstGeom>
        </p:spPr>
      </p:pic>
      <p:pic>
        <p:nvPicPr>
          <p:cNvPr id="7" name="Picture 6" descr="L.TwiningUpL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930" y="3328392"/>
            <a:ext cx="4647070" cy="3485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1767" y="974704"/>
            <a:ext cx="207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weeks </a:t>
            </a:r>
            <a:r>
              <a:rPr lang="en-US" b="1" dirty="0" err="1" smtClean="0"/>
              <a:t>postop</a:t>
            </a:r>
            <a:endParaRPr lang="en-US" b="1" dirty="0" smtClean="0"/>
          </a:p>
          <a:p>
            <a:r>
              <a:rPr lang="en-US" b="1" dirty="0" smtClean="0"/>
              <a:t>Inadequate result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75665" y="1698356"/>
            <a:ext cx="199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months </a:t>
            </a:r>
            <a:r>
              <a:rPr lang="en-US" b="1" dirty="0" err="1" smtClean="0"/>
              <a:t>postop</a:t>
            </a:r>
            <a:endParaRPr lang="en-US" b="1" dirty="0" smtClean="0"/>
          </a:p>
          <a:p>
            <a:r>
              <a:rPr lang="en-US" b="1" dirty="0" smtClean="0"/>
              <a:t>Better result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94407" y="5412478"/>
            <a:ext cx="199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months </a:t>
            </a:r>
            <a:r>
              <a:rPr lang="en-US" b="1" dirty="0" err="1" smtClean="0"/>
              <a:t>postop</a:t>
            </a:r>
            <a:endParaRPr lang="en-US" b="1" dirty="0" smtClean="0"/>
          </a:p>
          <a:p>
            <a:r>
              <a:rPr lang="en-US" b="1" dirty="0" smtClean="0"/>
              <a:t>Good result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34717" y="4570834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3.5 </a:t>
            </a:r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/>
              <a:t>postop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6727" y="348478"/>
            <a:ext cx="41825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RSO </a:t>
            </a:r>
            <a:r>
              <a:rPr lang="en-US" b="1" dirty="0" err="1" smtClean="0"/>
              <a:t>tenectomy</a:t>
            </a:r>
            <a:r>
              <a:rPr lang="en-US" b="1" dirty="0" smtClean="0"/>
              <a:t> terminal 10mm, </a:t>
            </a:r>
          </a:p>
          <a:p>
            <a:r>
              <a:rPr lang="en-US" b="1" dirty="0" smtClean="0"/>
              <a:t>RIO Parks’ recession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4014" y="6320805"/>
            <a:ext cx="64059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UNDER CORRECTIONS TEND TO GET BETTER : WAIT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Troublesome SOP [over correction]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</a:t>
            </a:r>
            <a:r>
              <a:rPr lang="en-US" u="sng" dirty="0" smtClean="0"/>
              <a:t>. without concurrent IO-</a:t>
            </a:r>
          </a:p>
          <a:p>
            <a:pPr>
              <a:buNone/>
            </a:pPr>
            <a:r>
              <a:rPr lang="en-US" dirty="0" smtClean="0"/>
              <a:t>Weaken the IO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after concurrent IO-</a:t>
            </a:r>
          </a:p>
          <a:p>
            <a:pPr>
              <a:buNone/>
            </a:pPr>
            <a:r>
              <a:rPr lang="en-US" dirty="0" smtClean="0"/>
              <a:t>Augment the IO weakening e.g. </a:t>
            </a:r>
            <a:r>
              <a:rPr lang="en-US" dirty="0" err="1" smtClean="0"/>
              <a:t>anteroplace</a:t>
            </a:r>
            <a:r>
              <a:rPr lang="en-US" dirty="0" smtClean="0"/>
              <a:t> a Parks’ or Fink recession</a:t>
            </a:r>
          </a:p>
          <a:p>
            <a:r>
              <a:rPr lang="en-US" dirty="0" smtClean="0"/>
              <a:t>3</a:t>
            </a:r>
            <a:r>
              <a:rPr lang="en-US" u="sng" dirty="0" smtClean="0"/>
              <a:t>. after spacer.</a:t>
            </a:r>
          </a:p>
          <a:p>
            <a:pPr>
              <a:buNone/>
            </a:pPr>
            <a:r>
              <a:rPr lang="en-US" dirty="0" smtClean="0"/>
              <a:t>Consecutive SOP [?10-20%] mimicked by &amp; may co-exist with adhesion between spacer &amp; nasal edge of SR </a:t>
            </a:r>
          </a:p>
          <a:p>
            <a:pPr>
              <a:buNone/>
            </a:pPr>
            <a:r>
              <a:rPr lang="en-US" dirty="0" smtClean="0"/>
              <a:t>Explore: clear adhesions if present &amp; remove spacer; convert to tenotomy &amp; do </a:t>
            </a:r>
            <a:r>
              <a:rPr lang="en-US" dirty="0" err="1" smtClean="0"/>
              <a:t>ipsilateral</a:t>
            </a:r>
            <a:r>
              <a:rPr lang="en-US" dirty="0" smtClean="0"/>
              <a:t> IO-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Twining9monthspostop  D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60360" y="0"/>
            <a:ext cx="7142957" cy="3928351"/>
          </a:xfrm>
        </p:spPr>
      </p:pic>
      <p:sp>
        <p:nvSpPr>
          <p:cNvPr id="5" name="TextBox 4"/>
          <p:cNvSpPr txBox="1"/>
          <p:nvPr/>
        </p:nvSpPr>
        <p:spPr>
          <a:xfrm>
            <a:off x="516827" y="2230011"/>
            <a:ext cx="153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mo </a:t>
            </a:r>
            <a:r>
              <a:rPr lang="en-US" b="1" dirty="0" err="1" smtClean="0"/>
              <a:t>postop</a:t>
            </a:r>
            <a:endParaRPr lang="en-US" b="1" dirty="0" smtClean="0"/>
          </a:p>
          <a:p>
            <a:r>
              <a:rPr lang="en-US" b="1" dirty="0" smtClean="0"/>
              <a:t>No RSO UA </a:t>
            </a:r>
            <a:endParaRPr lang="en-US" b="1" dirty="0"/>
          </a:p>
        </p:txBody>
      </p:sp>
      <p:pic>
        <p:nvPicPr>
          <p:cNvPr id="6" name="Picture 5" descr="L.TwiningHT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35" y="0"/>
            <a:ext cx="5237801" cy="3928351"/>
          </a:xfrm>
          <a:prstGeom prst="rect">
            <a:avLst/>
          </a:prstGeom>
        </p:spPr>
      </p:pic>
      <p:pic>
        <p:nvPicPr>
          <p:cNvPr id="7" name="Picture 6" descr="L.TwiningDownL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9218"/>
            <a:ext cx="5116441" cy="3837331"/>
          </a:xfrm>
          <a:prstGeom prst="rect">
            <a:avLst/>
          </a:prstGeom>
        </p:spPr>
      </p:pic>
      <p:pic>
        <p:nvPicPr>
          <p:cNvPr id="9" name="Picture 8" descr="L.TwiningPBar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135" y="3399218"/>
            <a:ext cx="5493784" cy="4120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196" y="3928351"/>
            <a:ext cx="178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3.5 </a:t>
            </a:r>
            <a:r>
              <a:rPr lang="en-US" b="1" dirty="0" err="1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/>
              <a:t>postop</a:t>
            </a:r>
            <a:endParaRPr lang="en-US" b="1" dirty="0" smtClean="0"/>
          </a:p>
          <a:p>
            <a:r>
              <a:rPr lang="en-US" b="1" dirty="0" smtClean="0"/>
              <a:t>Slight RSO UA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2387" y="6630895"/>
            <a:ext cx="130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3.5y </a:t>
            </a:r>
            <a:r>
              <a:rPr lang="en-US" b="1" dirty="0" err="1" smtClean="0"/>
              <a:t>postop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81072" y="3057151"/>
            <a:ext cx="130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3.5y </a:t>
            </a:r>
            <a:r>
              <a:rPr lang="en-US" b="1" dirty="0" err="1" smtClean="0"/>
              <a:t>postop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8601" y="274638"/>
            <a:ext cx="76988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UNDERCORRCTION  @ 6w.            OVER CORRECTED @ 3.5Y  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96802" y="6527554"/>
            <a:ext cx="46014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PRISM STRAIGHTENS HER HEAD TILT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worst re-operation case: </a:t>
            </a:r>
            <a:br>
              <a:rPr lang="en-US" dirty="0" smtClean="0"/>
            </a:br>
            <a:r>
              <a:rPr lang="en-US" dirty="0" smtClean="0"/>
              <a:t>Iatrogenic SOP that can’t be fixed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‘Grave Complications After Superior Oblique Tenotomy or </a:t>
            </a:r>
            <a:r>
              <a:rPr lang="en-US" b="1" dirty="0" err="1" smtClean="0"/>
              <a:t>Tenectomy</a:t>
            </a:r>
            <a:r>
              <a:rPr lang="en-US" b="1" dirty="0" smtClean="0"/>
              <a:t> for Brown Syndrome’</a:t>
            </a:r>
          </a:p>
          <a:p>
            <a:pPr>
              <a:buNone/>
            </a:pPr>
            <a:r>
              <a:rPr lang="en-US" b="1" dirty="0" smtClean="0"/>
              <a:t>Santiago &amp; Rosenbaum JAAPOS, 1997</a:t>
            </a:r>
          </a:p>
          <a:p>
            <a:pPr>
              <a:buNone/>
            </a:pPr>
            <a:r>
              <a:rPr lang="en-US" dirty="0" smtClean="0"/>
              <a:t>4 cases of persistent diplopia after SO tenotomy</a:t>
            </a:r>
          </a:p>
          <a:p>
            <a:pPr>
              <a:buNone/>
            </a:pPr>
            <a:r>
              <a:rPr lang="en-US" dirty="0" smtClean="0"/>
              <a:t>Only ¼ had successful re-</a:t>
            </a:r>
            <a:r>
              <a:rPr lang="en-US" dirty="0" err="1" smtClean="0"/>
              <a:t>anastomosis</a:t>
            </a:r>
            <a:r>
              <a:rPr lang="en-US" dirty="0" smtClean="0"/>
              <a:t> of SO &amp; good outcome</a:t>
            </a:r>
          </a:p>
          <a:p>
            <a:pPr>
              <a:buNone/>
            </a:pPr>
            <a:r>
              <a:rPr lang="en-US" dirty="0" smtClean="0"/>
              <a:t>‘</a:t>
            </a:r>
            <a:r>
              <a:rPr lang="en-US" i="1" dirty="0" smtClean="0"/>
              <a:t>Patients may be left with a permanent disability that may not be surgically reversible. </a:t>
            </a:r>
            <a:r>
              <a:rPr lang="en-US" dirty="0" smtClean="0"/>
              <a:t>…..</a:t>
            </a:r>
          </a:p>
          <a:p>
            <a:pPr>
              <a:buNone/>
            </a:pPr>
            <a:r>
              <a:rPr lang="en-US" i="1" dirty="0" smtClean="0"/>
              <a:t>An alternative surgical procedure that is potentially reversible should be considered. </a:t>
            </a:r>
          </a:p>
          <a:p>
            <a:pPr>
              <a:buNone/>
            </a:pPr>
            <a:r>
              <a:rPr lang="en-US" b="1" i="1" dirty="0" smtClean="0"/>
              <a:t>This should include a reliable method to recover both ends of the </a:t>
            </a:r>
            <a:r>
              <a:rPr lang="en-US" b="1" i="1" dirty="0" err="1" smtClean="0"/>
              <a:t>tenotomized</a:t>
            </a:r>
            <a:r>
              <a:rPr lang="en-US" b="1" i="1" dirty="0" smtClean="0"/>
              <a:t> superior oblique tendon in case the procedure needs to be modified at a later date </a:t>
            </a:r>
            <a:r>
              <a:rPr lang="en-US" i="1" dirty="0" smtClean="0"/>
              <a:t>e.g. by using </a:t>
            </a:r>
            <a:r>
              <a:rPr lang="en-US" i="1" dirty="0" err="1" smtClean="0"/>
              <a:t>nonabsorbable</a:t>
            </a:r>
            <a:r>
              <a:rPr lang="en-US" i="1" dirty="0" smtClean="0"/>
              <a:t> sutures (e.g., Mersilene, </a:t>
            </a:r>
            <a:r>
              <a:rPr lang="en-US" i="1" dirty="0" err="1" smtClean="0"/>
              <a:t>Novafil</a:t>
            </a:r>
            <a:r>
              <a:rPr lang="en-US" i="1" dirty="0" smtClean="0"/>
              <a:t>) to mark the cut ends of the tendon before allowing the tendon to retract (Knapp P. Personal communication, 1985)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Re-ops un-related to sup obl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Residual verticals:</a:t>
            </a:r>
          </a:p>
          <a:p>
            <a:r>
              <a:rPr lang="en-US" sz="4000" dirty="0" smtClean="0"/>
              <a:t>Will be </a:t>
            </a:r>
            <a:r>
              <a:rPr lang="en-US" sz="4000" dirty="0" err="1" smtClean="0"/>
              <a:t>ipsi</a:t>
            </a:r>
            <a:r>
              <a:rPr lang="en-US" sz="4000" dirty="0" smtClean="0"/>
              <a:t>-lateral IR tightness OR </a:t>
            </a:r>
            <a:r>
              <a:rPr lang="en-US" sz="4000" dirty="0" err="1" smtClean="0"/>
              <a:t>contralateral</a:t>
            </a:r>
            <a:r>
              <a:rPr lang="en-US" sz="4000" dirty="0" smtClean="0"/>
              <a:t> SR tightness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For the surgical enthusiast – take care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Variable &amp; sometimes good untreated natural history</a:t>
            </a:r>
          </a:p>
          <a:p>
            <a:r>
              <a:rPr lang="en-US" dirty="0" smtClean="0"/>
              <a:t>2. Imprecise diagnostic criteria</a:t>
            </a:r>
          </a:p>
          <a:p>
            <a:r>
              <a:rPr lang="en-US" dirty="0" smtClean="0"/>
              <a:t>3. Imprecise thresholds for considering surgery</a:t>
            </a:r>
          </a:p>
          <a:p>
            <a:r>
              <a:rPr lang="en-US" dirty="0" smtClean="0"/>
              <a:t>4. Numerous surgical approaches, all imperfect, all with morbidity</a:t>
            </a:r>
          </a:p>
          <a:p>
            <a:r>
              <a:rPr lang="en-US" dirty="0" smtClean="0"/>
              <a:t>5. SOP may become the dominant problem</a:t>
            </a:r>
          </a:p>
          <a:p>
            <a:r>
              <a:rPr lang="en-US" dirty="0" smtClean="0"/>
              <a:t>6. 2ary mechanical </a:t>
            </a:r>
            <a:r>
              <a:rPr lang="en-US" dirty="0" err="1" smtClean="0"/>
              <a:t>sequelae</a:t>
            </a:r>
            <a:r>
              <a:rPr lang="en-US" dirty="0" smtClean="0"/>
              <a:t> on </a:t>
            </a:r>
            <a:r>
              <a:rPr lang="en-US" dirty="0" err="1" smtClean="0"/>
              <a:t>ipsilateral</a:t>
            </a:r>
            <a:r>
              <a:rPr lang="en-US" dirty="0" smtClean="0"/>
              <a:t> IR and </a:t>
            </a:r>
            <a:r>
              <a:rPr lang="en-US" dirty="0" err="1" smtClean="0"/>
              <a:t>contralateral</a:t>
            </a:r>
            <a:r>
              <a:rPr lang="en-US" dirty="0" smtClean="0"/>
              <a:t> SR may come to dominate the clinical picture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  major groups:</a:t>
            </a:r>
          </a:p>
          <a:p>
            <a:r>
              <a:rPr lang="en-US" dirty="0" smtClean="0"/>
              <a:t>1. ‘congenital’/ childhood</a:t>
            </a:r>
          </a:p>
          <a:p>
            <a:r>
              <a:rPr lang="en-US" dirty="0" smtClean="0"/>
              <a:t>2. adult / acquired</a:t>
            </a:r>
          </a:p>
          <a:p>
            <a:r>
              <a:rPr lang="en-US" dirty="0" smtClean="0"/>
              <a:t>3. overlaps congenital / acquired A syndromes and </a:t>
            </a:r>
            <a:r>
              <a:rPr lang="en-US" dirty="0" err="1" smtClean="0"/>
              <a:t>inf</a:t>
            </a:r>
            <a:r>
              <a:rPr lang="en-US" dirty="0" smtClean="0"/>
              <a:t> obl paresis </a:t>
            </a:r>
            <a:r>
              <a:rPr lang="en-US" sz="1800" dirty="0" smtClean="0"/>
              <a:t>if that exists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Subtypes 1-3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/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abnormality of anatomy or of growth of:</a:t>
            </a:r>
          </a:p>
          <a:p>
            <a:r>
              <a:rPr lang="en-US" dirty="0" smtClean="0"/>
              <a:t>1. the anterior / reflected SO tendon</a:t>
            </a:r>
          </a:p>
          <a:p>
            <a:r>
              <a:rPr lang="en-US" dirty="0" smtClean="0"/>
              <a:t>1a: length</a:t>
            </a:r>
          </a:p>
          <a:p>
            <a:r>
              <a:rPr lang="en-US" dirty="0" smtClean="0"/>
              <a:t>1b: other features e.g. unusual path or insertion, &amp;/or</a:t>
            </a:r>
          </a:p>
          <a:p>
            <a:r>
              <a:rPr lang="en-US" dirty="0" smtClean="0"/>
              <a:t>2. the trochlea, or the tendon / trochlea unit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 natural 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Many get better</a:t>
            </a:r>
          </a:p>
          <a:p>
            <a:r>
              <a:rPr lang="en-US" dirty="0" smtClean="0"/>
              <a:t>Waddell </a:t>
            </a:r>
            <a:r>
              <a:rPr lang="en-US" sz="2595" dirty="0" smtClean="0"/>
              <a:t>(1982)</a:t>
            </a:r>
            <a:r>
              <a:rPr lang="en-US" dirty="0" smtClean="0"/>
              <a:t>:  n= 36, followed 1–14 </a:t>
            </a:r>
            <a:r>
              <a:rPr lang="en-US" dirty="0" err="1" smtClean="0"/>
              <a:t>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2/3 showed partial or complete improvement. </a:t>
            </a:r>
          </a:p>
          <a:p>
            <a:r>
              <a:rPr lang="en-US" dirty="0" err="1" smtClean="0"/>
              <a:t>Gregersen</a:t>
            </a:r>
            <a:r>
              <a:rPr lang="en-US" dirty="0" smtClean="0"/>
              <a:t> </a:t>
            </a:r>
            <a:r>
              <a:rPr lang="en-US" sz="2595" dirty="0" smtClean="0"/>
              <a:t>(1993) </a:t>
            </a:r>
            <a:r>
              <a:rPr lang="en-US" dirty="0" smtClean="0"/>
              <a:t>: n=10 followed over 13y. </a:t>
            </a:r>
          </a:p>
          <a:p>
            <a:pPr>
              <a:buNone/>
            </a:pPr>
            <a:r>
              <a:rPr lang="en-US" dirty="0" smtClean="0"/>
              <a:t>9 improved, </a:t>
            </a:r>
            <a:r>
              <a:rPr lang="en-US" b="1" dirty="0" smtClean="0"/>
              <a:t>3 completely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Kaban</a:t>
            </a:r>
            <a:r>
              <a:rPr lang="en-US" dirty="0" smtClean="0"/>
              <a:t> </a:t>
            </a:r>
            <a:r>
              <a:rPr lang="en-US" sz="2595" dirty="0" smtClean="0"/>
              <a:t>(1993)</a:t>
            </a:r>
            <a:r>
              <a:rPr lang="en-US" dirty="0" smtClean="0"/>
              <a:t>: </a:t>
            </a:r>
            <a:r>
              <a:rPr lang="en-US" b="1" dirty="0" smtClean="0"/>
              <a:t>full recovery in 10/60</a:t>
            </a:r>
          </a:p>
          <a:p>
            <a:pPr>
              <a:buNone/>
            </a:pPr>
            <a:r>
              <a:rPr lang="en-US" dirty="0" smtClean="0"/>
              <a:t>follow-up of 4y</a:t>
            </a:r>
          </a:p>
          <a:p>
            <a:r>
              <a:rPr lang="en-US" dirty="0" err="1" smtClean="0"/>
              <a:t>Moorfields</a:t>
            </a:r>
            <a:r>
              <a:rPr lang="en-US" dirty="0" smtClean="0"/>
              <a:t> </a:t>
            </a:r>
            <a:r>
              <a:rPr lang="en-US" sz="2595" dirty="0" smtClean="0"/>
              <a:t>(2009):  </a:t>
            </a:r>
            <a:r>
              <a:rPr lang="en-US" dirty="0" smtClean="0"/>
              <a:t>75% improved</a:t>
            </a:r>
          </a:p>
          <a:p>
            <a:r>
              <a:rPr lang="en-US" dirty="0" smtClean="0"/>
              <a:t>Lambert </a:t>
            </a:r>
            <a:r>
              <a:rPr lang="en-US" sz="2595" dirty="0" smtClean="0"/>
              <a:t>(2010)</a:t>
            </a:r>
            <a:r>
              <a:rPr lang="en-US" dirty="0" smtClean="0"/>
              <a:t>: 1 pt: onset Y1. </a:t>
            </a:r>
          </a:p>
          <a:p>
            <a:pPr>
              <a:buNone/>
            </a:pPr>
            <a:r>
              <a:rPr lang="en-US" dirty="0" smtClean="0"/>
              <a:t>no improvement by age 13, improved by 22.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When to intervene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Resistant amblyopia</a:t>
            </a:r>
          </a:p>
          <a:p>
            <a:endParaRPr lang="en-US" u="sng" dirty="0" smtClean="0"/>
          </a:p>
          <a:p>
            <a:r>
              <a:rPr lang="en-US" dirty="0" smtClean="0"/>
              <a:t>2. Looks weird</a:t>
            </a:r>
          </a:p>
          <a:p>
            <a:r>
              <a:rPr lang="en-US" dirty="0" smtClean="0"/>
              <a:t>-  eye movement</a:t>
            </a:r>
          </a:p>
          <a:p>
            <a:r>
              <a:rPr lang="en-US" dirty="0" smtClean="0"/>
              <a:t>-  </a:t>
            </a:r>
            <a:r>
              <a:rPr lang="en-US" dirty="0" err="1" smtClean="0"/>
              <a:t>abn</a:t>
            </a:r>
            <a:r>
              <a:rPr lang="en-US" dirty="0" smtClean="0"/>
              <a:t> head posture</a:t>
            </a:r>
          </a:p>
          <a:p>
            <a:endParaRPr lang="en-US" dirty="0" smtClean="0"/>
          </a:p>
          <a:p>
            <a:r>
              <a:rPr lang="en-US" dirty="0" smtClean="0"/>
              <a:t>3. Bothersome diplopia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788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    When to intervene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20" y="989472"/>
            <a:ext cx="5360708" cy="51366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/>
              <a:t>Too soon</a:t>
            </a:r>
          </a:p>
          <a:p>
            <a:r>
              <a:rPr lang="en-US" dirty="0" smtClean="0"/>
              <a:t>But many get better</a:t>
            </a:r>
          </a:p>
          <a:p>
            <a:r>
              <a:rPr lang="en-US" dirty="0" smtClean="0"/>
              <a:t>By interfering, will you make the natural history WORSE?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At the right time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Too late</a:t>
            </a:r>
          </a:p>
          <a:p>
            <a:r>
              <a:rPr lang="en-US" dirty="0" smtClean="0"/>
              <a:t>You will have allowed too many </a:t>
            </a:r>
            <a:r>
              <a:rPr lang="en-US" b="1" i="1" dirty="0" smtClean="0"/>
              <a:t>secondary mechanical effects</a:t>
            </a:r>
            <a:r>
              <a:rPr lang="en-US" dirty="0" smtClean="0"/>
              <a:t> to develop and distort the clinical picture and outcome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80" y="1240512"/>
            <a:ext cx="2597501" cy="2473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6080" y="3662527"/>
            <a:ext cx="287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tell the right time to </a:t>
            </a:r>
          </a:p>
          <a:p>
            <a:r>
              <a:rPr lang="en-US" dirty="0" smtClean="0"/>
              <a:t>intervene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mechanical effects </a:t>
            </a:r>
            <a:br>
              <a:rPr lang="en-US" dirty="0" smtClean="0"/>
            </a:br>
            <a:r>
              <a:rPr lang="en-US" sz="3556" dirty="0" smtClean="0"/>
              <a:t>from</a:t>
            </a:r>
            <a:r>
              <a:rPr lang="en-US" dirty="0" smtClean="0"/>
              <a:t> </a:t>
            </a:r>
            <a:r>
              <a:rPr lang="en-US" sz="3556" dirty="0" smtClean="0"/>
              <a:t>waiting too late to intervene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84088"/>
            <a:ext cx="749808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Tight IR from ‘chronic hypo’</a:t>
            </a:r>
          </a:p>
          <a:p>
            <a:endParaRPr lang="en-US" sz="4000" dirty="0" smtClean="0"/>
          </a:p>
          <a:p>
            <a:r>
              <a:rPr lang="en-US" sz="4000" dirty="0" smtClean="0"/>
              <a:t>2. Effects of fixation duress:</a:t>
            </a:r>
          </a:p>
          <a:p>
            <a:pPr>
              <a:buNone/>
            </a:pPr>
            <a:r>
              <a:rPr lang="en-US" sz="4000" dirty="0" smtClean="0"/>
              <a:t>tight </a:t>
            </a:r>
            <a:r>
              <a:rPr lang="en-US" sz="4000" dirty="0" err="1" smtClean="0"/>
              <a:t>contralateral</a:t>
            </a:r>
            <a:r>
              <a:rPr lang="en-US" sz="4000" dirty="0" smtClean="0"/>
              <a:t> SR also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u="sng" dirty="0" smtClean="0"/>
              <a:t>FIXATION DURESS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Consider normal vertical alignment. </a:t>
            </a:r>
            <a:br>
              <a:rPr lang="en-US" sz="2400" dirty="0" smtClean="0"/>
            </a:br>
            <a:r>
              <a:rPr lang="en-US" sz="2400" dirty="0" smtClean="0"/>
              <a:t>In primary position, there is equal baseline vertical (&amp; horizontal) innervation to all the EOMs. </a:t>
            </a:r>
            <a:endParaRPr lang="en-US" sz="2400" dirty="0"/>
          </a:p>
        </p:txBody>
      </p:sp>
      <p:pic>
        <p:nvPicPr>
          <p:cNvPr id="4" name="Content Placeholder 3" descr="ey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295" b="-3029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08388" y="3200616"/>
            <a:ext cx="39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1844" y="4846277"/>
            <a:ext cx="39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1686" y="321357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61218" y="4846277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986</TotalTime>
  <Words>1408</Words>
  <Application>Microsoft Macintosh PowerPoint</Application>
  <PresentationFormat>On-screen Show (4:3)</PresentationFormat>
  <Paragraphs>178</Paragraphs>
  <Slides>25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Brown’s syndrome  - subsequent surgeries</vt:lpstr>
      <vt:lpstr>What is Brown’s?</vt:lpstr>
      <vt:lpstr>Causes </vt:lpstr>
      <vt:lpstr>Congenital / childhood</vt:lpstr>
      <vt:lpstr>Variable natural history </vt:lpstr>
      <vt:lpstr>When to intervene </vt:lpstr>
      <vt:lpstr>    When to intervene </vt:lpstr>
      <vt:lpstr>Secondary mechanical effects  from waiting too late to intervene</vt:lpstr>
      <vt:lpstr>FIXATION DURESS Consider normal vertical alignment.  In primary position, there is equal baseline vertical (&amp; horizontal) innervation to all the EOMs. </vt:lpstr>
      <vt:lpstr>If there is a L hypo &amp; restriction of upgaze of the L due to Brown’s , AND if we encourage the L to fix [e.g. patch the R to treat L amblyopia]  there will need to be extra innervation to the LSR to keep the L in / near  primary position</vt:lpstr>
      <vt:lpstr>Hering’s Law means there will then be increased innervation to the RSR, and the RSR will also become tight within months </vt:lpstr>
      <vt:lpstr>Whenever the R fixes, there will be a L hypo.  ‘Chronic’ L hypo will result in increasingly tight LIR. </vt:lpstr>
      <vt:lpstr>First surgery</vt:lpstr>
      <vt:lpstr>Author’s preferences</vt:lpstr>
      <vt:lpstr>Split tenotomy Thanks to Dr Cossari</vt:lpstr>
      <vt:lpstr>Re-operations</vt:lpstr>
      <vt:lpstr>Re-ops directly related to sup obl surgery</vt:lpstr>
      <vt:lpstr>1. Re-op: an inadequate result Don’t rush – sometimes an inadequate result will improve </vt:lpstr>
      <vt:lpstr>1. Re-op: an inadequate result</vt:lpstr>
      <vt:lpstr>Eg laura twining</vt:lpstr>
      <vt:lpstr>Troublesome SOP [over correction] </vt:lpstr>
      <vt:lpstr>Slide 22</vt:lpstr>
      <vt:lpstr>The worst re-operation case:  Iatrogenic SOP that can’t be fixed</vt:lpstr>
      <vt:lpstr>Re-ops un-related to sup obl surgery</vt:lpstr>
      <vt:lpstr>For the surgical enthusiast – take care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Brown’s synndrome  - subsequent surgeries</dc:title>
  <dc:creator>lionel kowal</dc:creator>
  <cp:lastModifiedBy>lionel kowal</cp:lastModifiedBy>
  <cp:revision>11</cp:revision>
  <dcterms:created xsi:type="dcterms:W3CDTF">2012-09-11T08:48:23Z</dcterms:created>
  <dcterms:modified xsi:type="dcterms:W3CDTF">2012-09-11T08:52:16Z</dcterms:modified>
</cp:coreProperties>
</file>