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2" r:id="rId4"/>
    <p:sldId id="286" r:id="rId5"/>
    <p:sldId id="296" r:id="rId6"/>
    <p:sldId id="262" r:id="rId7"/>
    <p:sldId id="288" r:id="rId8"/>
    <p:sldId id="259" r:id="rId9"/>
    <p:sldId id="289" r:id="rId10"/>
    <p:sldId id="283" r:id="rId11"/>
    <p:sldId id="290" r:id="rId12"/>
    <p:sldId id="291" r:id="rId13"/>
    <p:sldId id="292" r:id="rId14"/>
    <p:sldId id="293" r:id="rId15"/>
    <p:sldId id="287" r:id="rId16"/>
    <p:sldId id="277" r:id="rId17"/>
    <p:sldId id="278" r:id="rId18"/>
    <p:sldId id="294" r:id="rId19"/>
    <p:sldId id="280" r:id="rId20"/>
    <p:sldId id="281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9F0C-516D-8C43-8E62-C342B9FB40A2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DD70-31A2-6F4D-A8C4-DE376AAE1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07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DD70-31A2-6F4D-A8C4-DE376AAE16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DD70-31A2-6F4D-A8C4-DE376AAE16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DD70-31A2-6F4D-A8C4-DE376AAE16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DD70-31A2-6F4D-A8C4-DE376AAE16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DD70-31A2-6F4D-A8C4-DE376AAE16D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309870-3BBB-B34C-81FC-E99F1AFF296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A82850-8943-2141-8D4C-2A3EBF2C7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61411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61411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jpeg"/><Relationship Id="rId4" Type="http://schemas.openxmlformats.org/officeDocument/2006/relationships/hyperlink" Target="http://www.ncbi.nlm.nih.gov/entrez/query.fcgi?db=pubmed&amp;cmd=Search&amp;term=%22Siepmann+K%22%5BAuthor%5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entrez/query.fcgi?db=pubmed&amp;cmd=Search&amp;term=%22Demer+JL%22%5BAuthor%5D" TargetMode="External"/><Relationship Id="rId3" Type="http://schemas.openxmlformats.org/officeDocument/2006/relationships/hyperlink" Target="http://www.ncbi.nlm.nih.gov/entrez/query.fcgi?db=pubmed&amp;cmd=Display&amp;dopt=pubmed_pubmed&amp;from_uid=7706039" TargetMode="External"/><Relationship Id="rId5" Type="http://schemas.openxmlformats.org/officeDocument/2006/relationships/hyperlink" Target="http://www.ncbi.nlm.nih.gov/entrez/query.fcgi?db=pubmed&amp;cmd=Search&amp;term=%22Herzau+V%22%5BAuthor%5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db=pubmed&amp;cmd=Search&amp;term=%22Sato+M%22%5BAuthor%5D" TargetMode="External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75307"/>
            <a:ext cx="6172200" cy="1894362"/>
          </a:xfrm>
        </p:spPr>
        <p:txBody>
          <a:bodyPr>
            <a:normAutofit/>
          </a:bodyPr>
          <a:lstStyle/>
          <a:p>
            <a:r>
              <a:rPr lang="en-US" dirty="0" smtClean="0"/>
              <a:t>‘Congenital’ Superior Oblique Palsy / Paresis:</a:t>
            </a:r>
            <a:br>
              <a:rPr lang="en-US" dirty="0" smtClean="0"/>
            </a:br>
            <a:r>
              <a:rPr lang="en-US" dirty="0" smtClean="0"/>
              <a:t>Is radiology useful?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190994"/>
            <a:ext cx="5740400" cy="266700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Dr Lionel Kowal</a:t>
            </a:r>
          </a:p>
          <a:p>
            <a:r>
              <a:rPr lang="en-US" sz="2000" dirty="0" smtClean="0"/>
              <a:t>Director Ocular Motility, Royal Victorian Eye and Ear Hospital</a:t>
            </a:r>
          </a:p>
          <a:p>
            <a:r>
              <a:rPr lang="en-US" sz="2000" dirty="0" smtClean="0"/>
              <a:t>Senior Fellow, University of Melbourne, Australia</a:t>
            </a:r>
          </a:p>
          <a:p>
            <a:endParaRPr lang="en-US" dirty="0" smtClean="0"/>
          </a:p>
          <a:p>
            <a:r>
              <a:rPr lang="en-US" u="sng" dirty="0" smtClean="0"/>
              <a:t>Dr Logan Mitchell</a:t>
            </a:r>
          </a:p>
          <a:p>
            <a:r>
              <a:rPr lang="en-US" sz="2000" dirty="0" smtClean="0"/>
              <a:t>Senior Lecturer – Ophthalmology </a:t>
            </a:r>
          </a:p>
          <a:p>
            <a:r>
              <a:rPr lang="en-US" sz="2000" dirty="0" smtClean="0"/>
              <a:t>University of </a:t>
            </a:r>
            <a:r>
              <a:rPr lang="en-US" sz="2000" dirty="0" err="1" smtClean="0"/>
              <a:t>Otago</a:t>
            </a:r>
            <a:r>
              <a:rPr lang="en-US" sz="2000" dirty="0" smtClean="0"/>
              <a:t>, Dunedin School of Medicine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542"/>
            <a:ext cx="7467600" cy="1143000"/>
          </a:xfrm>
        </p:spPr>
        <p:txBody>
          <a:bodyPr/>
          <a:lstStyle/>
          <a:p>
            <a:r>
              <a:rPr lang="en-US" b="1" dirty="0" smtClean="0"/>
              <a:t>surgical implications of floppy sup obl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Floppy SO tendon more common in RDSOP</a:t>
            </a:r>
          </a:p>
          <a:p>
            <a:r>
              <a:rPr lang="en-US" dirty="0" smtClean="0"/>
              <a:t>For many:   </a:t>
            </a:r>
            <a:r>
              <a:rPr lang="en-US" b="1" i="1" dirty="0" smtClean="0"/>
              <a:t>Floppy SO tendon is best treated with SO tightening </a:t>
            </a:r>
          </a:p>
          <a:p>
            <a:pPr>
              <a:buNone/>
            </a:pPr>
            <a:r>
              <a:rPr lang="en-US" dirty="0" smtClean="0"/>
              <a:t>It is good to know in advance if SO tightening may be required  -  more difficult than other surgeries, not in everyone’s repertoire, higher morbidity,..</a:t>
            </a:r>
          </a:p>
          <a:p>
            <a:pPr>
              <a:buNone/>
            </a:pPr>
            <a:r>
              <a:rPr lang="en-US" dirty="0" smtClean="0"/>
              <a:t>Since Sato, I have imaged most cases of CDSOP and anticipated an increased expectation of </a:t>
            </a:r>
            <a:r>
              <a:rPr lang="en-US" b="1" i="1" dirty="0" smtClean="0"/>
              <a:t>unequivocally floppy </a:t>
            </a:r>
            <a:r>
              <a:rPr lang="en-US" dirty="0" smtClean="0"/>
              <a:t>SO tendon in RDSOP  </a:t>
            </a:r>
            <a:r>
              <a:rPr lang="en-US" sz="2000" dirty="0" smtClean="0"/>
              <a:t>(in some of these the tendon may be absent or insert into </a:t>
            </a:r>
            <a:r>
              <a:rPr lang="en-US" sz="2000" dirty="0" err="1" smtClean="0"/>
              <a:t>Tenons</a:t>
            </a:r>
            <a:r>
              <a:rPr lang="en-US" sz="2000" dirty="0" smtClean="0"/>
              <a:t>) </a:t>
            </a:r>
            <a:r>
              <a:rPr lang="en-US" dirty="0" smtClean="0"/>
              <a:t>&amp; need for SO exploration &amp; tightening</a:t>
            </a:r>
          </a:p>
          <a:p>
            <a:pPr>
              <a:buNone/>
            </a:pPr>
            <a:r>
              <a:rPr lang="en-US" b="1" dirty="0" smtClean="0"/>
              <a:t>Have not encountered floppy SO with normal radiology </a:t>
            </a:r>
            <a:r>
              <a:rPr lang="en-US" dirty="0" smtClean="0"/>
              <a:t>[=Sato]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Congenital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575F6D"/>
                </a:solidFill>
              </a:rPr>
              <a:t>vs</a:t>
            </a:r>
            <a:r>
              <a:rPr lang="en-US" dirty="0" smtClean="0">
                <a:solidFill>
                  <a:srgbClr val="575F6D"/>
                </a:solidFill>
              </a:rPr>
              <a:t> Acquired SOP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‘</a:t>
            </a:r>
            <a:r>
              <a:rPr lang="en-US" b="1" dirty="0"/>
              <a:t>Congenital’ SOP</a:t>
            </a:r>
          </a:p>
          <a:p>
            <a:r>
              <a:rPr lang="en-US" dirty="0"/>
              <a:t>No history to suggest acquired SOP</a:t>
            </a:r>
          </a:p>
          <a:p>
            <a:r>
              <a:rPr lang="en-US" dirty="0"/>
              <a:t>Though can present @ any age, history goes back to childhood or adolescence</a:t>
            </a:r>
          </a:p>
          <a:p>
            <a:r>
              <a:rPr lang="en-US" dirty="0"/>
              <a:t>No head injury, birth trauma, vascular disease, ?MS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Acquired </a:t>
            </a:r>
            <a:r>
              <a:rPr lang="en-US" b="1" dirty="0"/>
              <a:t>SOP</a:t>
            </a:r>
          </a:p>
          <a:p>
            <a:r>
              <a:rPr lang="en-US" dirty="0"/>
              <a:t>Vascular disease</a:t>
            </a:r>
          </a:p>
          <a:p>
            <a:r>
              <a:rPr lang="en-US" dirty="0"/>
              <a:t>Head injury</a:t>
            </a:r>
          </a:p>
          <a:p>
            <a:r>
              <a:rPr lang="en-US" dirty="0"/>
              <a:t>Rare: SOP- specific CNS pathology</a:t>
            </a:r>
          </a:p>
          <a:p>
            <a:r>
              <a:rPr lang="en-US" dirty="0"/>
              <a:t>MS </a:t>
            </a:r>
          </a:p>
          <a:p>
            <a:r>
              <a:rPr lang="en-US" dirty="0"/>
              <a:t>New: Trochlear </a:t>
            </a:r>
            <a:r>
              <a:rPr lang="en-US" dirty="0" err="1"/>
              <a:t>schwannoma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Melbourne (</a:t>
            </a:r>
            <a:r>
              <a:rPr lang="en-US" dirty="0" err="1"/>
              <a:t>Kowal</a:t>
            </a:r>
            <a:r>
              <a:rPr lang="en-US" dirty="0"/>
              <a:t>) Cohort:  </a:t>
            </a:r>
            <a:br>
              <a:rPr lang="en-US" dirty="0"/>
            </a:br>
            <a:r>
              <a:rPr lang="en-US" dirty="0"/>
              <a:t>30 </a:t>
            </a:r>
            <a:r>
              <a:rPr lang="en-US" dirty="0" err="1"/>
              <a:t>pts</a:t>
            </a:r>
            <a:r>
              <a:rPr lang="en-US" dirty="0"/>
              <a:t> with congenital RDSOP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30% under </a:t>
            </a:r>
            <a:r>
              <a:rPr lang="en-US" dirty="0" smtClean="0"/>
              <a:t>10y</a:t>
            </a:r>
          </a:p>
          <a:p>
            <a:endParaRPr lang="en-US" dirty="0"/>
          </a:p>
          <a:p>
            <a:r>
              <a:rPr lang="en-US" dirty="0"/>
              <a:t>30% age 31-</a:t>
            </a:r>
            <a:r>
              <a:rPr lang="en-US" dirty="0" smtClean="0"/>
              <a:t>50</a:t>
            </a:r>
          </a:p>
          <a:p>
            <a:endParaRPr lang="en-US" dirty="0"/>
          </a:p>
          <a:p>
            <a:r>
              <a:rPr lang="en-US" dirty="0"/>
              <a:t>Average age </a:t>
            </a:r>
            <a:r>
              <a:rPr lang="en-US" dirty="0" smtClean="0"/>
              <a:t>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 had </a:t>
            </a:r>
            <a:r>
              <a:rPr lang="en-US" dirty="0" smtClean="0"/>
              <a:t>surgery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17</a:t>
            </a:r>
            <a:r>
              <a:rPr lang="en-US" dirty="0"/>
              <a:t>/</a:t>
            </a:r>
            <a:r>
              <a:rPr lang="en-US" dirty="0" smtClean="0"/>
              <a:t>20   </a:t>
            </a:r>
            <a:r>
              <a:rPr lang="en-US" dirty="0"/>
              <a:t>one </a:t>
            </a:r>
            <a:r>
              <a:rPr lang="en-US" dirty="0" smtClean="0"/>
              <a:t>surgery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16/20   one muscle.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2/20     2 </a:t>
            </a:r>
            <a:r>
              <a:rPr lang="en-US" dirty="0" smtClean="0"/>
              <a:t>muscles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1/20     2 </a:t>
            </a:r>
            <a:r>
              <a:rPr lang="en-US" dirty="0" smtClean="0"/>
              <a:t>surgeries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2/20     3 or more surgeries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Melbourne (</a:t>
            </a:r>
            <a:r>
              <a:rPr lang="en-US" dirty="0" err="1"/>
              <a:t>Kowal</a:t>
            </a:r>
            <a:r>
              <a:rPr lang="en-US" dirty="0"/>
              <a:t>) Cohort:  </a:t>
            </a:r>
            <a:br>
              <a:rPr lang="en-US" dirty="0"/>
            </a:br>
            <a:r>
              <a:rPr lang="en-US" dirty="0" smtClean="0"/>
              <a:t>20 </a:t>
            </a:r>
            <a:r>
              <a:rPr lang="en-US" dirty="0" err="1"/>
              <a:t>pts</a:t>
            </a:r>
            <a:r>
              <a:rPr lang="en-US" dirty="0"/>
              <a:t> </a:t>
            </a:r>
            <a:r>
              <a:rPr lang="en-US" dirty="0" smtClean="0"/>
              <a:t>operated for congenital </a:t>
            </a:r>
            <a:r>
              <a:rPr lang="en-US" dirty="0"/>
              <a:t>RDSOP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 3 had floppy SO tendons</a:t>
            </a:r>
          </a:p>
          <a:p>
            <a:pPr lvl="1"/>
            <a:r>
              <a:rPr lang="en-US" sz="3300" dirty="0" smtClean="0"/>
              <a:t>2/3 SO plicate   [1/2 2</a:t>
            </a:r>
            <a:r>
              <a:rPr lang="en-US" sz="3300" baseline="30000" dirty="0" smtClean="0"/>
              <a:t>nd</a:t>
            </a:r>
            <a:r>
              <a:rPr lang="en-US" sz="3300" dirty="0" smtClean="0"/>
              <a:t> surgery] </a:t>
            </a:r>
          </a:p>
          <a:p>
            <a:pPr lvl="1"/>
            <a:r>
              <a:rPr lang="en-US" sz="3300" dirty="0" smtClean="0"/>
              <a:t>1/3 SO plicate + IO AT</a:t>
            </a:r>
          </a:p>
          <a:p>
            <a:pPr lvl="1"/>
            <a:endParaRPr lang="en-US" sz="3300" dirty="0" smtClean="0"/>
          </a:p>
          <a:p>
            <a:r>
              <a:rPr lang="en-US" sz="3600" dirty="0" smtClean="0"/>
              <a:t> 2 </a:t>
            </a:r>
            <a:r>
              <a:rPr lang="en-US" sz="3600" dirty="0"/>
              <a:t>tight SR: SR </a:t>
            </a:r>
            <a:r>
              <a:rPr lang="en-US" sz="3600" dirty="0" err="1"/>
              <a:t>Rc</a:t>
            </a:r>
            <a:r>
              <a:rPr lang="en-US" sz="3600" dirty="0"/>
              <a:t>  </a:t>
            </a:r>
            <a:endParaRPr lang="en-US" sz="3600" dirty="0" smtClean="0"/>
          </a:p>
          <a:p>
            <a:pPr lvl="1"/>
            <a:r>
              <a:rPr lang="en-US" sz="3300" dirty="0" smtClean="0"/>
              <a:t>[</a:t>
            </a:r>
            <a:r>
              <a:rPr lang="en-US" sz="3300" dirty="0"/>
              <a:t>1/2 IR Rc also</a:t>
            </a:r>
            <a:r>
              <a:rPr lang="en-US" sz="3300" dirty="0" smtClean="0"/>
              <a:t>]</a:t>
            </a:r>
          </a:p>
          <a:p>
            <a:pPr lvl="1">
              <a:buNone/>
            </a:pPr>
            <a:endParaRPr lang="en-US" sz="3300" dirty="0" smtClean="0"/>
          </a:p>
          <a:p>
            <a:pPr lvl="1">
              <a:buNone/>
            </a:pPr>
            <a:r>
              <a:rPr lang="en-US" sz="3200" i="1" dirty="0" smtClean="0"/>
              <a:t>NO cases of absent SO tendon or of tendon inserting into </a:t>
            </a:r>
            <a:r>
              <a:rPr lang="en-US" sz="3200" i="1" dirty="0" err="1" smtClean="0"/>
              <a:t>Tenons</a:t>
            </a:r>
            <a:endParaRPr lang="en-US" sz="3200" i="1" dirty="0" smtClean="0"/>
          </a:p>
          <a:p>
            <a:pPr lvl="1">
              <a:buNone/>
            </a:pPr>
            <a:endParaRPr lang="en-US" sz="3300" dirty="0" smtClean="0"/>
          </a:p>
          <a:p>
            <a:pPr lvl="1">
              <a:buNone/>
            </a:pPr>
            <a:r>
              <a:rPr lang="en-US" sz="2595" i="1" dirty="0" smtClean="0"/>
              <a:t>A colleague </a:t>
            </a:r>
            <a:r>
              <a:rPr lang="en-US" sz="2595" i="1" dirty="0" smtClean="0"/>
              <a:t>in Melbourne has had one case where tendon inserted into Tenons</a:t>
            </a:r>
          </a:p>
          <a:p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Melbourne (</a:t>
            </a:r>
            <a:r>
              <a:rPr lang="en-US" dirty="0" err="1"/>
              <a:t>Kowal</a:t>
            </a:r>
            <a:r>
              <a:rPr lang="en-US" dirty="0"/>
              <a:t>) Cohort:  </a:t>
            </a:r>
            <a:br>
              <a:rPr lang="en-US" dirty="0"/>
            </a:br>
            <a:r>
              <a:rPr lang="en-US" dirty="0"/>
              <a:t>20 </a:t>
            </a:r>
            <a:r>
              <a:rPr lang="en-US" dirty="0" err="1"/>
              <a:t>pts</a:t>
            </a:r>
            <a:r>
              <a:rPr lang="en-US" dirty="0"/>
              <a:t> operated for congenital RDSOP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17/20   one surgery</a:t>
            </a:r>
          </a:p>
          <a:p>
            <a:endParaRPr lang="en-US" sz="3600" dirty="0" smtClean="0"/>
          </a:p>
          <a:p>
            <a:r>
              <a:rPr lang="en-US" sz="3600" dirty="0" smtClean="0"/>
              <a:t>16/20   one muscle</a:t>
            </a:r>
          </a:p>
          <a:p>
            <a:endParaRPr lang="en-US" sz="3600" dirty="0" smtClean="0"/>
          </a:p>
          <a:p>
            <a:r>
              <a:rPr lang="en-US" sz="3600" dirty="0" smtClean="0"/>
              <a:t>14/16: one muscle, one surgery = </a:t>
            </a:r>
            <a:r>
              <a:rPr lang="en-US" sz="3600" dirty="0" err="1" smtClean="0"/>
              <a:t>Inf</a:t>
            </a:r>
            <a:r>
              <a:rPr lang="en-US" sz="3600" dirty="0" smtClean="0"/>
              <a:t> Obl  </a:t>
            </a:r>
          </a:p>
          <a:p>
            <a:pPr lvl="1"/>
            <a:r>
              <a:rPr lang="en-US" sz="3200" dirty="0" smtClean="0"/>
              <a:t> 1/16: = SR</a:t>
            </a:r>
          </a:p>
          <a:p>
            <a:pPr lvl="1"/>
            <a:r>
              <a:rPr lang="en-US" sz="3200" dirty="0" smtClean="0"/>
              <a:t> 1/16: = 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6369317"/>
              </p:ext>
            </p:extLst>
          </p:nvPr>
        </p:nvGraphicFramePr>
        <p:xfrm>
          <a:off x="754218" y="982206"/>
          <a:ext cx="7932582" cy="4914216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2644194"/>
                <a:gridCol w="2644194"/>
                <a:gridCol w="2644194"/>
              </a:tblGrid>
              <a:tr h="409518">
                <a:tc>
                  <a:txBody>
                    <a:bodyPr/>
                    <a:lstStyle/>
                    <a:p>
                      <a:r>
                        <a:rPr lang="en-US" dirty="0" smtClean="0"/>
                        <a:t>005  M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RSO</a:t>
                      </a:r>
                      <a:r>
                        <a:rPr lang="en-US" baseline="0" dirty="0" smtClean="0"/>
                        <a:t> plicate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015  D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76092"/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LH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76092"/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LSO plicate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76092"/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022</a:t>
                      </a:r>
                      <a:r>
                        <a:rPr lang="en-US" b="1" baseline="0" dirty="0" smtClean="0"/>
                        <a:t>  W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76092"/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LH 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76092"/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 LSO+, ATLIO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rgbClr val="376092"/>
                        </a:gs>
                        <a:gs pos="100000">
                          <a:srgbClr val="FFFFF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376092">
                        <a:alpha val="16000"/>
                      </a:srgb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alpha val="16000"/>
                          </a:schemeClr>
                        </a:gs>
                        <a:gs pos="1000"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4"/>
            <a:ext cx="8229600" cy="1143000"/>
          </a:xfrm>
        </p:spPr>
        <p:txBody>
          <a:bodyPr/>
          <a:lstStyle/>
          <a:p>
            <a:r>
              <a:rPr lang="en-US" dirty="0" smtClean="0"/>
              <a:t>3 cases of floppy sup obl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5896424"/>
            <a:ext cx="831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None of the floppy sup obliques can be definitely predicted by measurements</a:t>
            </a:r>
          </a:p>
          <a:p>
            <a:r>
              <a:rPr lang="en-US" b="1" dirty="0" smtClean="0"/>
              <a:t>Marked lateral incomitance  in  #015 &amp; #022 suspicious of floppy SO</a:t>
            </a:r>
          </a:p>
          <a:p>
            <a:endParaRPr lang="en-US" dirty="0" smtClean="0"/>
          </a:p>
          <a:p>
            <a:endParaRPr lang="en-US" b="1" dirty="0"/>
          </a:p>
        </p:txBody>
      </p:sp>
      <p:grpSp>
        <p:nvGrpSpPr>
          <p:cNvPr id="3" name="Group 13"/>
          <p:cNvGrpSpPr/>
          <p:nvPr/>
        </p:nvGrpSpPr>
        <p:grpSpPr>
          <a:xfrm>
            <a:off x="6692338" y="1428335"/>
            <a:ext cx="352800" cy="352800"/>
            <a:chOff x="7045138" y="982207"/>
            <a:chExt cx="1310628" cy="1323977"/>
          </a:xfrm>
        </p:grpSpPr>
        <p:sp>
          <p:nvSpPr>
            <p:cNvPr id="15" name="Oval 14"/>
            <p:cNvSpPr/>
            <p:nvPr/>
          </p:nvSpPr>
          <p:spPr>
            <a:xfrm>
              <a:off x="7045138" y="982207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00453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697468" y="1421889"/>
            <a:ext cx="352800" cy="352800"/>
            <a:chOff x="7045138" y="982207"/>
            <a:chExt cx="1310628" cy="1323977"/>
          </a:xfrm>
        </p:grpSpPr>
        <p:sp>
          <p:nvSpPr>
            <p:cNvPr id="18" name="Oval 17"/>
            <p:cNvSpPr/>
            <p:nvPr/>
          </p:nvSpPr>
          <p:spPr>
            <a:xfrm>
              <a:off x="7045138" y="982207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700453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409437" y="1823206"/>
            <a:ext cx="352800" cy="352800"/>
            <a:chOff x="1668687" y="4539351"/>
            <a:chExt cx="1310628" cy="1323977"/>
          </a:xfrm>
        </p:grpSpPr>
        <p:sp>
          <p:nvSpPr>
            <p:cNvPr id="21" name="Oval 20"/>
            <p:cNvSpPr/>
            <p:nvPr/>
          </p:nvSpPr>
          <p:spPr>
            <a:xfrm>
              <a:off x="1668687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797049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2426114" y="1823206"/>
            <a:ext cx="352800" cy="352800"/>
            <a:chOff x="1668687" y="4539351"/>
            <a:chExt cx="1310628" cy="1323977"/>
          </a:xfrm>
        </p:grpSpPr>
        <p:sp>
          <p:nvSpPr>
            <p:cNvPr id="27" name="Oval 26"/>
            <p:cNvSpPr/>
            <p:nvPr/>
          </p:nvSpPr>
          <p:spPr>
            <a:xfrm>
              <a:off x="1668687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97049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7697468" y="1823206"/>
            <a:ext cx="352800" cy="352800"/>
            <a:chOff x="6682293" y="4539351"/>
            <a:chExt cx="1310628" cy="1323977"/>
          </a:xfrm>
        </p:grpSpPr>
        <p:sp>
          <p:nvSpPr>
            <p:cNvPr id="30" name="Oval 29"/>
            <p:cNvSpPr/>
            <p:nvPr/>
          </p:nvSpPr>
          <p:spPr>
            <a:xfrm>
              <a:off x="6682293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05174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6692338" y="1826896"/>
            <a:ext cx="352800" cy="352800"/>
            <a:chOff x="6682293" y="4539351"/>
            <a:chExt cx="1310628" cy="1323977"/>
          </a:xfrm>
        </p:grpSpPr>
        <p:sp>
          <p:nvSpPr>
            <p:cNvPr id="33" name="Oval 32"/>
            <p:cNvSpPr/>
            <p:nvPr/>
          </p:nvSpPr>
          <p:spPr>
            <a:xfrm>
              <a:off x="6682293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05174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1409437" y="2239108"/>
            <a:ext cx="352800" cy="352800"/>
            <a:chOff x="102126" y="4556652"/>
            <a:chExt cx="1310628" cy="1323977"/>
          </a:xfrm>
        </p:grpSpPr>
        <p:sp>
          <p:nvSpPr>
            <p:cNvPr id="36" name="Oval 35"/>
            <p:cNvSpPr/>
            <p:nvPr/>
          </p:nvSpPr>
          <p:spPr>
            <a:xfrm>
              <a:off x="102126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1557" y="521188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2431384" y="2240908"/>
            <a:ext cx="352800" cy="352800"/>
            <a:chOff x="102126" y="4556652"/>
            <a:chExt cx="1310628" cy="1323977"/>
          </a:xfrm>
        </p:grpSpPr>
        <p:sp>
          <p:nvSpPr>
            <p:cNvPr id="39" name="Oval 38"/>
            <p:cNvSpPr/>
            <p:nvPr/>
          </p:nvSpPr>
          <p:spPr>
            <a:xfrm>
              <a:off x="102126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1557" y="521188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0"/>
          <p:cNvGrpSpPr/>
          <p:nvPr/>
        </p:nvGrpSpPr>
        <p:grpSpPr>
          <a:xfrm>
            <a:off x="6692338" y="2237308"/>
            <a:ext cx="352800" cy="352800"/>
            <a:chOff x="4939292" y="4519914"/>
            <a:chExt cx="1310628" cy="1323977"/>
          </a:xfrm>
        </p:grpSpPr>
        <p:sp>
          <p:nvSpPr>
            <p:cNvPr id="42" name="Oval 41"/>
            <p:cNvSpPr/>
            <p:nvPr/>
          </p:nvSpPr>
          <p:spPr>
            <a:xfrm>
              <a:off x="4939292" y="4519914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554071" y="519837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3"/>
          <p:cNvGrpSpPr/>
          <p:nvPr/>
        </p:nvGrpSpPr>
        <p:grpSpPr>
          <a:xfrm>
            <a:off x="7697468" y="2240908"/>
            <a:ext cx="352800" cy="352800"/>
            <a:chOff x="4939292" y="4519914"/>
            <a:chExt cx="1310628" cy="1323977"/>
          </a:xfrm>
        </p:grpSpPr>
        <p:sp>
          <p:nvSpPr>
            <p:cNvPr id="45" name="Oval 44"/>
            <p:cNvSpPr/>
            <p:nvPr/>
          </p:nvSpPr>
          <p:spPr>
            <a:xfrm>
              <a:off x="4939292" y="4519914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554071" y="519837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6"/>
          <p:cNvGrpSpPr/>
          <p:nvPr/>
        </p:nvGrpSpPr>
        <p:grpSpPr>
          <a:xfrm>
            <a:off x="1409437" y="1414825"/>
            <a:ext cx="352800" cy="352800"/>
            <a:chOff x="3516799" y="982206"/>
            <a:chExt cx="1310628" cy="1323977"/>
          </a:xfrm>
        </p:grpSpPr>
        <p:sp>
          <p:nvSpPr>
            <p:cNvPr id="48" name="Oval 47"/>
            <p:cNvSpPr/>
            <p:nvPr/>
          </p:nvSpPr>
          <p:spPr>
            <a:xfrm>
              <a:off x="3516799" y="982206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712717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49"/>
          <p:cNvGrpSpPr/>
          <p:nvPr/>
        </p:nvGrpSpPr>
        <p:grpSpPr>
          <a:xfrm>
            <a:off x="2426114" y="1419408"/>
            <a:ext cx="352800" cy="352800"/>
            <a:chOff x="3516799" y="982206"/>
            <a:chExt cx="1310628" cy="1323977"/>
          </a:xfrm>
        </p:grpSpPr>
        <p:sp>
          <p:nvSpPr>
            <p:cNvPr id="51" name="Oval 50"/>
            <p:cNvSpPr/>
            <p:nvPr/>
          </p:nvSpPr>
          <p:spPr>
            <a:xfrm>
              <a:off x="3516799" y="982206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712717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53"/>
          <p:cNvGrpSpPr/>
          <p:nvPr/>
        </p:nvGrpSpPr>
        <p:grpSpPr>
          <a:xfrm>
            <a:off x="6694296" y="3053362"/>
            <a:ext cx="352800" cy="352800"/>
            <a:chOff x="7045138" y="982207"/>
            <a:chExt cx="1310628" cy="1323977"/>
          </a:xfrm>
        </p:grpSpPr>
        <p:sp>
          <p:nvSpPr>
            <p:cNvPr id="88" name="Oval 87"/>
            <p:cNvSpPr/>
            <p:nvPr/>
          </p:nvSpPr>
          <p:spPr>
            <a:xfrm>
              <a:off x="7045138" y="982207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700453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54"/>
          <p:cNvGrpSpPr/>
          <p:nvPr/>
        </p:nvGrpSpPr>
        <p:grpSpPr>
          <a:xfrm>
            <a:off x="7699426" y="3060426"/>
            <a:ext cx="352800" cy="352800"/>
            <a:chOff x="7045138" y="982207"/>
            <a:chExt cx="1310628" cy="1323977"/>
          </a:xfrm>
        </p:grpSpPr>
        <p:sp>
          <p:nvSpPr>
            <p:cNvPr id="86" name="Oval 85"/>
            <p:cNvSpPr/>
            <p:nvPr/>
          </p:nvSpPr>
          <p:spPr>
            <a:xfrm>
              <a:off x="7045138" y="982207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700453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55"/>
          <p:cNvGrpSpPr/>
          <p:nvPr/>
        </p:nvGrpSpPr>
        <p:grpSpPr>
          <a:xfrm>
            <a:off x="1411395" y="3461743"/>
            <a:ext cx="352800" cy="352800"/>
            <a:chOff x="1668687" y="4539351"/>
            <a:chExt cx="1310628" cy="1323977"/>
          </a:xfrm>
        </p:grpSpPr>
        <p:sp>
          <p:nvSpPr>
            <p:cNvPr id="84" name="Oval 83"/>
            <p:cNvSpPr/>
            <p:nvPr/>
          </p:nvSpPr>
          <p:spPr>
            <a:xfrm>
              <a:off x="1668687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797049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2428072" y="3461743"/>
            <a:ext cx="352800" cy="352800"/>
            <a:chOff x="1668687" y="4539351"/>
            <a:chExt cx="1310628" cy="1323977"/>
          </a:xfrm>
        </p:grpSpPr>
        <p:sp>
          <p:nvSpPr>
            <p:cNvPr id="82" name="Oval 81"/>
            <p:cNvSpPr/>
            <p:nvPr/>
          </p:nvSpPr>
          <p:spPr>
            <a:xfrm>
              <a:off x="1668687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797049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57"/>
          <p:cNvGrpSpPr/>
          <p:nvPr/>
        </p:nvGrpSpPr>
        <p:grpSpPr>
          <a:xfrm>
            <a:off x="7699426" y="3461743"/>
            <a:ext cx="352800" cy="352800"/>
            <a:chOff x="6682293" y="4539351"/>
            <a:chExt cx="1310628" cy="1323977"/>
          </a:xfrm>
        </p:grpSpPr>
        <p:sp>
          <p:nvSpPr>
            <p:cNvPr id="80" name="Oval 79"/>
            <p:cNvSpPr/>
            <p:nvPr/>
          </p:nvSpPr>
          <p:spPr>
            <a:xfrm>
              <a:off x="6682293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405174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6694296" y="3465433"/>
            <a:ext cx="352800" cy="352800"/>
            <a:chOff x="6682293" y="4539351"/>
            <a:chExt cx="1310628" cy="1323977"/>
          </a:xfrm>
        </p:grpSpPr>
        <p:sp>
          <p:nvSpPr>
            <p:cNvPr id="78" name="Oval 77"/>
            <p:cNvSpPr/>
            <p:nvPr/>
          </p:nvSpPr>
          <p:spPr>
            <a:xfrm>
              <a:off x="6682293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405174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59"/>
          <p:cNvGrpSpPr/>
          <p:nvPr/>
        </p:nvGrpSpPr>
        <p:grpSpPr>
          <a:xfrm>
            <a:off x="1411395" y="3877645"/>
            <a:ext cx="352800" cy="352800"/>
            <a:chOff x="102126" y="4556652"/>
            <a:chExt cx="1310628" cy="1323977"/>
          </a:xfrm>
        </p:grpSpPr>
        <p:sp>
          <p:nvSpPr>
            <p:cNvPr id="76" name="Oval 75"/>
            <p:cNvSpPr/>
            <p:nvPr/>
          </p:nvSpPr>
          <p:spPr>
            <a:xfrm>
              <a:off x="102126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11557" y="521188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60"/>
          <p:cNvGrpSpPr/>
          <p:nvPr/>
        </p:nvGrpSpPr>
        <p:grpSpPr>
          <a:xfrm>
            <a:off x="2433342" y="3879445"/>
            <a:ext cx="352800" cy="352800"/>
            <a:chOff x="102126" y="4556652"/>
            <a:chExt cx="1310628" cy="1323977"/>
          </a:xfrm>
        </p:grpSpPr>
        <p:sp>
          <p:nvSpPr>
            <p:cNvPr id="74" name="Oval 73"/>
            <p:cNvSpPr/>
            <p:nvPr/>
          </p:nvSpPr>
          <p:spPr>
            <a:xfrm>
              <a:off x="102126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11557" y="521188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61"/>
          <p:cNvGrpSpPr/>
          <p:nvPr/>
        </p:nvGrpSpPr>
        <p:grpSpPr>
          <a:xfrm>
            <a:off x="6694296" y="3875845"/>
            <a:ext cx="352800" cy="352800"/>
            <a:chOff x="4939292" y="4519914"/>
            <a:chExt cx="1310628" cy="1323977"/>
          </a:xfrm>
        </p:grpSpPr>
        <p:sp>
          <p:nvSpPr>
            <p:cNvPr id="72" name="Oval 71"/>
            <p:cNvSpPr/>
            <p:nvPr/>
          </p:nvSpPr>
          <p:spPr>
            <a:xfrm>
              <a:off x="4939292" y="4519914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554071" y="519837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62"/>
          <p:cNvGrpSpPr/>
          <p:nvPr/>
        </p:nvGrpSpPr>
        <p:grpSpPr>
          <a:xfrm>
            <a:off x="7699426" y="3879445"/>
            <a:ext cx="352800" cy="352800"/>
            <a:chOff x="4939292" y="4519914"/>
            <a:chExt cx="1310628" cy="1323977"/>
          </a:xfrm>
        </p:grpSpPr>
        <p:sp>
          <p:nvSpPr>
            <p:cNvPr id="70" name="Oval 69"/>
            <p:cNvSpPr/>
            <p:nvPr/>
          </p:nvSpPr>
          <p:spPr>
            <a:xfrm>
              <a:off x="4939292" y="4519914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554071" y="519837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63"/>
          <p:cNvGrpSpPr/>
          <p:nvPr/>
        </p:nvGrpSpPr>
        <p:grpSpPr>
          <a:xfrm>
            <a:off x="1411395" y="3053362"/>
            <a:ext cx="352800" cy="352800"/>
            <a:chOff x="3516799" y="982206"/>
            <a:chExt cx="1310628" cy="1323977"/>
          </a:xfrm>
        </p:grpSpPr>
        <p:sp>
          <p:nvSpPr>
            <p:cNvPr id="68" name="Oval 67"/>
            <p:cNvSpPr/>
            <p:nvPr/>
          </p:nvSpPr>
          <p:spPr>
            <a:xfrm>
              <a:off x="3516799" y="982206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712717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64"/>
          <p:cNvGrpSpPr/>
          <p:nvPr/>
        </p:nvGrpSpPr>
        <p:grpSpPr>
          <a:xfrm>
            <a:off x="2428072" y="3057945"/>
            <a:ext cx="352800" cy="352800"/>
            <a:chOff x="3516799" y="982206"/>
            <a:chExt cx="1310628" cy="1323977"/>
          </a:xfrm>
        </p:grpSpPr>
        <p:sp>
          <p:nvSpPr>
            <p:cNvPr id="66" name="Oval 65"/>
            <p:cNvSpPr/>
            <p:nvPr/>
          </p:nvSpPr>
          <p:spPr>
            <a:xfrm>
              <a:off x="3516799" y="982206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712717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90"/>
          <p:cNvGrpSpPr/>
          <p:nvPr/>
        </p:nvGrpSpPr>
        <p:grpSpPr>
          <a:xfrm>
            <a:off x="6692338" y="4693491"/>
            <a:ext cx="352800" cy="352800"/>
            <a:chOff x="7045138" y="982207"/>
            <a:chExt cx="1310628" cy="1323977"/>
          </a:xfrm>
        </p:grpSpPr>
        <p:sp>
          <p:nvSpPr>
            <p:cNvPr id="125" name="Oval 124"/>
            <p:cNvSpPr/>
            <p:nvPr/>
          </p:nvSpPr>
          <p:spPr>
            <a:xfrm>
              <a:off x="7045138" y="982207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700453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91"/>
          <p:cNvGrpSpPr/>
          <p:nvPr/>
        </p:nvGrpSpPr>
        <p:grpSpPr>
          <a:xfrm>
            <a:off x="7697468" y="4687045"/>
            <a:ext cx="352800" cy="352800"/>
            <a:chOff x="7045138" y="982207"/>
            <a:chExt cx="1310628" cy="1323977"/>
          </a:xfrm>
        </p:grpSpPr>
        <p:sp>
          <p:nvSpPr>
            <p:cNvPr id="123" name="Oval 122"/>
            <p:cNvSpPr/>
            <p:nvPr/>
          </p:nvSpPr>
          <p:spPr>
            <a:xfrm>
              <a:off x="7045138" y="982207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700453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92"/>
          <p:cNvGrpSpPr/>
          <p:nvPr/>
        </p:nvGrpSpPr>
        <p:grpSpPr>
          <a:xfrm>
            <a:off x="1409437" y="5101872"/>
            <a:ext cx="352800" cy="352800"/>
            <a:chOff x="1668687" y="4539351"/>
            <a:chExt cx="1310628" cy="1323977"/>
          </a:xfrm>
        </p:grpSpPr>
        <p:sp>
          <p:nvSpPr>
            <p:cNvPr id="121" name="Oval 120"/>
            <p:cNvSpPr/>
            <p:nvPr/>
          </p:nvSpPr>
          <p:spPr>
            <a:xfrm>
              <a:off x="1668687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797049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93"/>
          <p:cNvGrpSpPr/>
          <p:nvPr/>
        </p:nvGrpSpPr>
        <p:grpSpPr>
          <a:xfrm>
            <a:off x="2426114" y="5101872"/>
            <a:ext cx="352800" cy="352800"/>
            <a:chOff x="1668687" y="4539351"/>
            <a:chExt cx="1310628" cy="1323977"/>
          </a:xfrm>
        </p:grpSpPr>
        <p:sp>
          <p:nvSpPr>
            <p:cNvPr id="119" name="Oval 118"/>
            <p:cNvSpPr/>
            <p:nvPr/>
          </p:nvSpPr>
          <p:spPr>
            <a:xfrm>
              <a:off x="1668687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1797049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94"/>
          <p:cNvGrpSpPr/>
          <p:nvPr/>
        </p:nvGrpSpPr>
        <p:grpSpPr>
          <a:xfrm>
            <a:off x="7697468" y="5101872"/>
            <a:ext cx="352800" cy="352800"/>
            <a:chOff x="6682293" y="4539351"/>
            <a:chExt cx="1310628" cy="1323977"/>
          </a:xfrm>
        </p:grpSpPr>
        <p:sp>
          <p:nvSpPr>
            <p:cNvPr id="117" name="Oval 116"/>
            <p:cNvSpPr/>
            <p:nvPr/>
          </p:nvSpPr>
          <p:spPr>
            <a:xfrm>
              <a:off x="6682293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405174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95"/>
          <p:cNvGrpSpPr/>
          <p:nvPr/>
        </p:nvGrpSpPr>
        <p:grpSpPr>
          <a:xfrm>
            <a:off x="6692338" y="5105562"/>
            <a:ext cx="352800" cy="352800"/>
            <a:chOff x="6682293" y="4539351"/>
            <a:chExt cx="1310628" cy="1323977"/>
          </a:xfrm>
        </p:grpSpPr>
        <p:sp>
          <p:nvSpPr>
            <p:cNvPr id="115" name="Oval 114"/>
            <p:cNvSpPr/>
            <p:nvPr/>
          </p:nvSpPr>
          <p:spPr>
            <a:xfrm>
              <a:off x="6682293" y="4539351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405174" y="4944651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96"/>
          <p:cNvGrpSpPr/>
          <p:nvPr/>
        </p:nvGrpSpPr>
        <p:grpSpPr>
          <a:xfrm>
            <a:off x="1409437" y="5517774"/>
            <a:ext cx="352800" cy="352800"/>
            <a:chOff x="102126" y="4556652"/>
            <a:chExt cx="1310628" cy="1323977"/>
          </a:xfrm>
        </p:grpSpPr>
        <p:sp>
          <p:nvSpPr>
            <p:cNvPr id="113" name="Oval 112"/>
            <p:cNvSpPr/>
            <p:nvPr/>
          </p:nvSpPr>
          <p:spPr>
            <a:xfrm>
              <a:off x="102126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11557" y="521188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97"/>
          <p:cNvGrpSpPr/>
          <p:nvPr/>
        </p:nvGrpSpPr>
        <p:grpSpPr>
          <a:xfrm>
            <a:off x="2431384" y="5519574"/>
            <a:ext cx="352800" cy="352800"/>
            <a:chOff x="102126" y="4556652"/>
            <a:chExt cx="1310628" cy="1323977"/>
          </a:xfrm>
        </p:grpSpPr>
        <p:sp>
          <p:nvSpPr>
            <p:cNvPr id="111" name="Oval 110"/>
            <p:cNvSpPr/>
            <p:nvPr/>
          </p:nvSpPr>
          <p:spPr>
            <a:xfrm>
              <a:off x="102126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11557" y="521188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98"/>
          <p:cNvGrpSpPr/>
          <p:nvPr/>
        </p:nvGrpSpPr>
        <p:grpSpPr>
          <a:xfrm>
            <a:off x="6692338" y="5515974"/>
            <a:ext cx="352800" cy="352800"/>
            <a:chOff x="4939292" y="4519914"/>
            <a:chExt cx="1310628" cy="1323977"/>
          </a:xfrm>
        </p:grpSpPr>
        <p:sp>
          <p:nvSpPr>
            <p:cNvPr id="109" name="Oval 108"/>
            <p:cNvSpPr/>
            <p:nvPr/>
          </p:nvSpPr>
          <p:spPr>
            <a:xfrm>
              <a:off x="4939292" y="4519914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554071" y="519837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99"/>
          <p:cNvGrpSpPr/>
          <p:nvPr/>
        </p:nvGrpSpPr>
        <p:grpSpPr>
          <a:xfrm>
            <a:off x="7697468" y="5519574"/>
            <a:ext cx="352800" cy="352800"/>
            <a:chOff x="4939292" y="4519914"/>
            <a:chExt cx="1310628" cy="1323977"/>
          </a:xfrm>
        </p:grpSpPr>
        <p:sp>
          <p:nvSpPr>
            <p:cNvPr id="107" name="Oval 106"/>
            <p:cNvSpPr/>
            <p:nvPr/>
          </p:nvSpPr>
          <p:spPr>
            <a:xfrm>
              <a:off x="4939292" y="4519914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54071" y="5198376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100"/>
          <p:cNvGrpSpPr/>
          <p:nvPr/>
        </p:nvGrpSpPr>
        <p:grpSpPr>
          <a:xfrm>
            <a:off x="1409437" y="4693491"/>
            <a:ext cx="352800" cy="352800"/>
            <a:chOff x="3516799" y="982206"/>
            <a:chExt cx="1310628" cy="1323977"/>
          </a:xfrm>
        </p:grpSpPr>
        <p:sp>
          <p:nvSpPr>
            <p:cNvPr id="105" name="Oval 104"/>
            <p:cNvSpPr/>
            <p:nvPr/>
          </p:nvSpPr>
          <p:spPr>
            <a:xfrm>
              <a:off x="3516799" y="982206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712717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101"/>
          <p:cNvGrpSpPr/>
          <p:nvPr/>
        </p:nvGrpSpPr>
        <p:grpSpPr>
          <a:xfrm>
            <a:off x="2426114" y="4698074"/>
            <a:ext cx="352800" cy="352800"/>
            <a:chOff x="3516799" y="982206"/>
            <a:chExt cx="1310628" cy="1323977"/>
          </a:xfrm>
        </p:grpSpPr>
        <p:sp>
          <p:nvSpPr>
            <p:cNvPr id="103" name="Oval 102"/>
            <p:cNvSpPr/>
            <p:nvPr/>
          </p:nvSpPr>
          <p:spPr>
            <a:xfrm>
              <a:off x="3516799" y="982206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712717" y="119161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126"/>
          <p:cNvGrpSpPr/>
          <p:nvPr/>
        </p:nvGrpSpPr>
        <p:grpSpPr>
          <a:xfrm>
            <a:off x="4070775" y="1826896"/>
            <a:ext cx="352800" cy="352800"/>
            <a:chOff x="3287100" y="4556652"/>
            <a:chExt cx="1310628" cy="1323977"/>
          </a:xfrm>
        </p:grpSpPr>
        <p:sp>
          <p:nvSpPr>
            <p:cNvPr id="128" name="Oval 127"/>
            <p:cNvSpPr/>
            <p:nvPr/>
          </p:nvSpPr>
          <p:spPr>
            <a:xfrm>
              <a:off x="3287100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712717" y="496195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129"/>
          <p:cNvGrpSpPr/>
          <p:nvPr/>
        </p:nvGrpSpPr>
        <p:grpSpPr>
          <a:xfrm>
            <a:off x="5020363" y="1823206"/>
            <a:ext cx="352800" cy="352800"/>
            <a:chOff x="3287100" y="4556652"/>
            <a:chExt cx="1310628" cy="1323977"/>
          </a:xfrm>
        </p:grpSpPr>
        <p:sp>
          <p:nvSpPr>
            <p:cNvPr id="131" name="Oval 130"/>
            <p:cNvSpPr/>
            <p:nvPr/>
          </p:nvSpPr>
          <p:spPr>
            <a:xfrm>
              <a:off x="3287100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712717" y="496195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132"/>
          <p:cNvGrpSpPr/>
          <p:nvPr/>
        </p:nvGrpSpPr>
        <p:grpSpPr>
          <a:xfrm>
            <a:off x="4070637" y="3461178"/>
            <a:ext cx="352800" cy="352800"/>
            <a:chOff x="3287100" y="4556652"/>
            <a:chExt cx="1310628" cy="1323977"/>
          </a:xfrm>
        </p:grpSpPr>
        <p:sp>
          <p:nvSpPr>
            <p:cNvPr id="134" name="Oval 133"/>
            <p:cNvSpPr/>
            <p:nvPr/>
          </p:nvSpPr>
          <p:spPr>
            <a:xfrm>
              <a:off x="3287100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712717" y="496195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135"/>
          <p:cNvGrpSpPr/>
          <p:nvPr/>
        </p:nvGrpSpPr>
        <p:grpSpPr>
          <a:xfrm>
            <a:off x="5020873" y="3461743"/>
            <a:ext cx="352800" cy="352800"/>
            <a:chOff x="3287100" y="4556652"/>
            <a:chExt cx="1310628" cy="1323977"/>
          </a:xfrm>
        </p:grpSpPr>
        <p:sp>
          <p:nvSpPr>
            <p:cNvPr id="137" name="Oval 136"/>
            <p:cNvSpPr/>
            <p:nvPr/>
          </p:nvSpPr>
          <p:spPr>
            <a:xfrm>
              <a:off x="3287100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712717" y="496195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138"/>
          <p:cNvGrpSpPr/>
          <p:nvPr/>
        </p:nvGrpSpPr>
        <p:grpSpPr>
          <a:xfrm>
            <a:off x="4070775" y="5105562"/>
            <a:ext cx="352800" cy="352800"/>
            <a:chOff x="3287100" y="4556652"/>
            <a:chExt cx="1310628" cy="1323977"/>
          </a:xfrm>
        </p:grpSpPr>
        <p:sp>
          <p:nvSpPr>
            <p:cNvPr id="140" name="Oval 139"/>
            <p:cNvSpPr/>
            <p:nvPr/>
          </p:nvSpPr>
          <p:spPr>
            <a:xfrm>
              <a:off x="3287100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712717" y="496195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141"/>
          <p:cNvGrpSpPr/>
          <p:nvPr/>
        </p:nvGrpSpPr>
        <p:grpSpPr>
          <a:xfrm>
            <a:off x="5020363" y="5101872"/>
            <a:ext cx="352800" cy="352800"/>
            <a:chOff x="3287100" y="4556652"/>
            <a:chExt cx="1310628" cy="1323977"/>
          </a:xfrm>
        </p:grpSpPr>
        <p:sp>
          <p:nvSpPr>
            <p:cNvPr id="143" name="Oval 142"/>
            <p:cNvSpPr/>
            <p:nvPr/>
          </p:nvSpPr>
          <p:spPr>
            <a:xfrm>
              <a:off x="3287100" y="4556652"/>
              <a:ext cx="1310628" cy="132397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712717" y="4961952"/>
              <a:ext cx="459396" cy="472849"/>
            </a:xfrm>
            <a:prstGeom prst="ellipse">
              <a:avLst/>
            </a:prstGeom>
            <a:gradFill>
              <a:gsLst>
                <a:gs pos="58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8673"/>
            <a:ext cx="36955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5</a:t>
            </a:r>
            <a:br>
              <a:rPr lang="en-US" dirty="0" smtClean="0"/>
            </a:br>
            <a:r>
              <a:rPr lang="en-US" dirty="0" smtClean="0"/>
              <a:t>Floppy SO, not suspected on rotations</a:t>
            </a:r>
            <a:endParaRPr lang="en-US" dirty="0"/>
          </a:p>
        </p:txBody>
      </p:sp>
      <p:pic>
        <p:nvPicPr>
          <p:cNvPr id="7" name="Content Placeholder 6" descr="case 5.tif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78826" r="-78826"/>
          <a:stretch>
            <a:fillRect/>
          </a:stretch>
        </p:blipFill>
        <p:spPr>
          <a:xfrm>
            <a:off x="-2482580" y="2332037"/>
            <a:ext cx="8229600" cy="4525963"/>
          </a:xfrm>
        </p:spPr>
      </p:pic>
      <p:pic>
        <p:nvPicPr>
          <p:cNvPr id="5" name="Picture 4" descr="image2012-08-30-19382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793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22, LSO UA obvious on versions</a:t>
            </a:r>
            <a:endParaRPr lang="en-US" dirty="0"/>
          </a:p>
        </p:txBody>
      </p:sp>
      <p:pic>
        <p:nvPicPr>
          <p:cNvPr id="4" name="Content Placeholder 3" descr="case 22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8565" r="-78565"/>
          <a:stretch>
            <a:fillRect/>
          </a:stretch>
        </p:blipFill>
        <p:spPr>
          <a:xfrm>
            <a:off x="-1561227" y="2332037"/>
            <a:ext cx="8229600" cy="4525963"/>
          </a:xfrm>
        </p:spPr>
      </p:pic>
      <p:pic>
        <p:nvPicPr>
          <p:cNvPr id="5" name="Picture 4" descr="case 2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17" y="2332037"/>
            <a:ext cx="48496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cases of congenital RDSOP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36270" cy="487375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3/20 that went to surgery had floppy sup </a:t>
            </a:r>
            <a:r>
              <a:rPr lang="en-US" sz="3200" dirty="0" err="1" smtClean="0"/>
              <a:t>obliques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Sato experience NOT relevant to Australian population </a:t>
            </a:r>
            <a:endParaRPr lang="en-US" sz="3200" dirty="0"/>
          </a:p>
          <a:p>
            <a:pPr lvl="1"/>
            <a:r>
              <a:rPr lang="en-US" sz="2900" dirty="0" smtClean="0"/>
              <a:t>9/15 radiologically atrophic SO = floppy</a:t>
            </a:r>
          </a:p>
          <a:p>
            <a:pPr lvl="1"/>
            <a:r>
              <a:rPr lang="en-US" sz="2900" dirty="0" smtClean="0"/>
              <a:t>A difference from Melbourne cohort very unlikely due to chance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dirty="0" smtClean="0"/>
              <a:t> = 0.015)</a:t>
            </a:r>
          </a:p>
          <a:p>
            <a:pPr lvl="1"/>
            <a:r>
              <a:rPr lang="en-US" sz="2800" dirty="0" smtClean="0"/>
              <a:t>5/15 c.f. 0/20 tendons were absent or inserted into </a:t>
            </a:r>
            <a:r>
              <a:rPr lang="en-US" sz="2800" dirty="0" err="1" smtClean="0"/>
              <a:t>Tenons</a:t>
            </a:r>
            <a:r>
              <a:rPr lang="en-US" sz="2800" dirty="0" smtClean="0"/>
              <a:t>  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dirty="0" smtClean="0"/>
              <a:t>=0.02)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Splitters/ </a:t>
            </a:r>
            <a:r>
              <a:rPr lang="en-US" dirty="0" err="1" smtClean="0"/>
              <a:t>lumpers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Clinical diagnosis  SOP confirmed physiologically or radiologically ~50% of cases</a:t>
            </a:r>
          </a:p>
          <a:p>
            <a:r>
              <a:rPr lang="en-US" sz="3200" dirty="0" smtClean="0"/>
              <a:t>RDSOP is surgically significant in 3/20 = 15% of cases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490"/>
            <a:ext cx="7467600" cy="1143000"/>
          </a:xfrm>
        </p:spPr>
        <p:txBody>
          <a:bodyPr/>
          <a:lstStyle/>
          <a:p>
            <a:r>
              <a:rPr lang="en-US" dirty="0" smtClean="0"/>
              <a:t>SOP:  </a:t>
            </a:r>
            <a:r>
              <a:rPr lang="en-US" dirty="0" err="1" smtClean="0"/>
              <a:t>Lumpers</a:t>
            </a:r>
            <a:r>
              <a:rPr lang="en-US" dirty="0" smtClean="0"/>
              <a:t> and splitters</a:t>
            </a:r>
            <a:br>
              <a:rPr lang="en-US" dirty="0" smtClean="0"/>
            </a:br>
            <a:r>
              <a:rPr lang="en-US" dirty="0" smtClean="0"/>
              <a:t>has never been tested prospectively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9826"/>
            <a:ext cx="6956015" cy="56581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err="1" smtClean="0">
                <a:solidFill>
                  <a:srgbClr val="FF0000"/>
                </a:solidFill>
              </a:rPr>
              <a:t>Lumpers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Every pt with a vertical misalignment that is or could be SOP has a standard </a:t>
            </a:r>
            <a:r>
              <a:rPr lang="en-US" dirty="0" err="1" smtClean="0"/>
              <a:t>inf</a:t>
            </a:r>
            <a:r>
              <a:rPr lang="en-US" dirty="0" smtClean="0"/>
              <a:t> obl weakening as 1</a:t>
            </a:r>
            <a:r>
              <a:rPr lang="en-US" baseline="30000" dirty="0" smtClean="0"/>
              <a:t>st</a:t>
            </a:r>
            <a:r>
              <a:rPr lang="en-US" dirty="0" smtClean="0"/>
              <a:t> procedure</a:t>
            </a:r>
          </a:p>
          <a:p>
            <a:endParaRPr lang="en-US" dirty="0" smtClean="0"/>
          </a:p>
          <a:p>
            <a:r>
              <a:rPr lang="en-US" dirty="0" err="1" smtClean="0"/>
              <a:t>Nucci</a:t>
            </a:r>
            <a:r>
              <a:rPr lang="en-US" dirty="0" smtClean="0"/>
              <a:t> P</a:t>
            </a:r>
          </a:p>
          <a:p>
            <a:pPr>
              <a:buNone/>
            </a:pPr>
            <a:r>
              <a:rPr lang="en-US" b="1" dirty="0" smtClean="0"/>
              <a:t>Superior oblique palsy: promoting a simpler approach.    </a:t>
            </a:r>
            <a:r>
              <a:rPr lang="en-US" dirty="0" err="1" smtClean="0"/>
              <a:t>Eur</a:t>
            </a:r>
            <a:r>
              <a:rPr lang="en-US" dirty="0" smtClean="0"/>
              <a:t> J </a:t>
            </a:r>
            <a:r>
              <a:rPr lang="en-US" dirty="0" err="1" smtClean="0"/>
              <a:t>Ophthal</a:t>
            </a:r>
            <a:r>
              <a:rPr lang="en-US" dirty="0" smtClean="0"/>
              <a:t>. 2006 Jan-Feb;16(1):1-2.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err="1" smtClean="0"/>
              <a:t>Kolling</a:t>
            </a:r>
            <a:r>
              <a:rPr lang="en-US" dirty="0" smtClean="0"/>
              <a:t> in </a:t>
            </a:r>
            <a:r>
              <a:rPr lang="en-US" dirty="0" err="1" smtClean="0"/>
              <a:t>Kaeser</a:t>
            </a:r>
            <a:r>
              <a:rPr lang="en-US" dirty="0" smtClean="0"/>
              <a:t> et al</a:t>
            </a:r>
            <a:endParaRPr lang="en-US" u="sng" dirty="0" smtClean="0"/>
          </a:p>
          <a:p>
            <a:pPr>
              <a:buNone/>
            </a:pPr>
            <a:r>
              <a:rPr lang="en-US" b="1" dirty="0" smtClean="0"/>
              <a:t>Inferior oblique muscle recession with and without superior oblique tendon tuck for treatment of unilateral congenital superior oblique palsy         </a:t>
            </a:r>
          </a:p>
          <a:p>
            <a:pPr>
              <a:buNone/>
            </a:pPr>
            <a:r>
              <a:rPr lang="en-US" dirty="0" smtClean="0"/>
              <a:t>J AAPOS 2012;16:26-31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Splitters</a:t>
            </a:r>
          </a:p>
          <a:p>
            <a:r>
              <a:rPr lang="en-US" dirty="0" smtClean="0"/>
              <a:t>Is it Knapp 1,2,3,…,</a:t>
            </a:r>
            <a:r>
              <a:rPr lang="en-US" dirty="0" smtClean="0"/>
              <a:t>7? … </a:t>
            </a:r>
            <a:r>
              <a:rPr lang="en-US" dirty="0" smtClean="0"/>
              <a:t>based on measurements and </a:t>
            </a:r>
          </a:p>
          <a:p>
            <a:pPr>
              <a:buNone/>
            </a:pPr>
            <a:r>
              <a:rPr lang="en-US" dirty="0" smtClean="0"/>
              <a:t>versions..&amp; </a:t>
            </a:r>
            <a:r>
              <a:rPr lang="en-US" b="1" dirty="0" smtClean="0"/>
              <a:t>specific treatment for each type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24" y="4649959"/>
            <a:ext cx="1537676" cy="198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CDSOP: Do we </a:t>
            </a:r>
            <a:r>
              <a:rPr lang="en-US" b="1" dirty="0" smtClean="0"/>
              <a:t>need</a:t>
            </a:r>
            <a:r>
              <a:rPr lang="en-US" dirty="0" smtClean="0"/>
              <a:t> to know if the SOP is radiologically normal?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Floppy SO is rare / absent  with normal radiology </a:t>
            </a:r>
          </a:p>
          <a:p>
            <a:r>
              <a:rPr lang="en-US" dirty="0" smtClean="0"/>
              <a:t>Floppy SO  unusual even with abnormal radiology. </a:t>
            </a:r>
          </a:p>
          <a:p>
            <a:pPr lvl="1"/>
            <a:r>
              <a:rPr lang="en-US" sz="1700" dirty="0" smtClean="0"/>
              <a:t>Other helpful findings  might be large lateral incomitance and large version deficit [but not reliable] </a:t>
            </a:r>
            <a:endParaRPr lang="en-US" dirty="0" smtClean="0"/>
          </a:p>
          <a:p>
            <a:r>
              <a:rPr lang="en-US" dirty="0" smtClean="0"/>
              <a:t>If SO tightening is comfortably in your repertoire, no need to image. </a:t>
            </a:r>
          </a:p>
          <a:p>
            <a:r>
              <a:rPr lang="en-US" dirty="0" smtClean="0"/>
              <a:t>If SO tightening is NOT  in your repertoire, a normal scan probably excludes floppy SO. RDSOP implies a floppy SO will be found in a small number of cases, 15% in this series.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 of lecture:  </a:t>
            </a:r>
            <a:r>
              <a:rPr lang="en-US" b="1" dirty="0" smtClean="0"/>
              <a:t>‘Congenital’ Superior Oblique Palsy / Paresis:</a:t>
            </a:r>
            <a:br>
              <a:rPr lang="en-US" b="1" dirty="0" smtClean="0"/>
            </a:br>
            <a:r>
              <a:rPr lang="en-US" b="1" dirty="0" smtClean="0"/>
              <a:t>Is radiology useful?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Answer:</a:t>
            </a:r>
          </a:p>
          <a:p>
            <a:r>
              <a:rPr lang="en-US" sz="3200" dirty="0" smtClean="0"/>
              <a:t>Each population needs to answer this Q</a:t>
            </a:r>
          </a:p>
          <a:p>
            <a:r>
              <a:rPr lang="en-US" sz="3200" dirty="0" smtClean="0"/>
              <a:t>In Sato’s cohort in Japan, RDSOP is much more frequently associated with floppy, absent and abnormal insertion of tendons than in </a:t>
            </a:r>
            <a:r>
              <a:rPr lang="en-US" sz="2000" dirty="0" smtClean="0"/>
              <a:t>[predominantly Caucasian] </a:t>
            </a:r>
            <a:r>
              <a:rPr lang="en-US" sz="3200" dirty="0" smtClean="0"/>
              <a:t>Australia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newest splitters  </a:t>
            </a:r>
            <a:br>
              <a:rPr lang="en-US" dirty="0" smtClean="0"/>
            </a:br>
            <a:r>
              <a:rPr lang="en-US" dirty="0" smtClean="0"/>
              <a:t>NEW definitions of 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Simonsz</a:t>
            </a:r>
            <a:r>
              <a:rPr lang="en-US" sz="4000" dirty="0" smtClean="0"/>
              <a:t>:  </a:t>
            </a:r>
          </a:p>
          <a:p>
            <a:pPr>
              <a:buNone/>
            </a:pPr>
            <a:r>
              <a:rPr lang="en-US" sz="4000" dirty="0" smtClean="0"/>
              <a:t>if the SOM does not contract after </a:t>
            </a:r>
            <a:r>
              <a:rPr lang="en-US" sz="4000" dirty="0" err="1" smtClean="0"/>
              <a:t>succinylcholine</a:t>
            </a:r>
            <a:r>
              <a:rPr lang="en-US" sz="4000" dirty="0" smtClean="0"/>
              <a:t> stimulation during surgery</a:t>
            </a:r>
          </a:p>
          <a:p>
            <a:r>
              <a:rPr lang="en-US" sz="4000" dirty="0" smtClean="0"/>
              <a:t>2. Demer: </a:t>
            </a:r>
          </a:p>
          <a:p>
            <a:pPr>
              <a:buNone/>
            </a:pPr>
            <a:r>
              <a:rPr lang="en-US" sz="4000" dirty="0" smtClean="0"/>
              <a:t>if the SOM is atrophic on coronal scans   </a:t>
            </a:r>
          </a:p>
          <a:p>
            <a:pPr>
              <a:buNone/>
            </a:pPr>
            <a:r>
              <a:rPr lang="en-US" sz="4000" dirty="0" smtClean="0"/>
              <a:t>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2222" dirty="0" smtClean="0"/>
              <a:t>The newest splitters   1 : </a:t>
            </a:r>
            <a:r>
              <a:rPr lang="en-US" sz="2222" dirty="0" err="1" smtClean="0"/>
              <a:t>Simonsz</a:t>
            </a:r>
            <a:r>
              <a:rPr lang="en-US" sz="2222" dirty="0" smtClean="0"/>
              <a:t>     :   2 similar papers</a:t>
            </a:r>
            <a:br>
              <a:rPr lang="en-US" sz="2222" dirty="0" smtClean="0"/>
            </a:br>
            <a:r>
              <a:rPr lang="en-US" sz="2222" dirty="0" smtClean="0"/>
              <a:t>ALL pts diagnosed ‘sop’ by subspecialist ophthalmologists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78" u="sng" dirty="0" smtClean="0"/>
              <a:t>.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98410"/>
            <a:ext cx="7467600" cy="4873752"/>
          </a:xfrm>
        </p:spPr>
        <p:txBody>
          <a:bodyPr>
            <a:noAutofit/>
          </a:bodyPr>
          <a:lstStyle/>
          <a:p>
            <a:r>
              <a:rPr lang="en-US" dirty="0" err="1" smtClean="0"/>
              <a:t>Expt</a:t>
            </a:r>
            <a:r>
              <a:rPr lang="en-US" dirty="0" smtClean="0"/>
              <a:t> 1 [GA, before &amp; </a:t>
            </a:r>
            <a:r>
              <a:rPr lang="en-US" dirty="0" smtClean="0"/>
              <a:t>after </a:t>
            </a:r>
            <a:r>
              <a:rPr lang="en-US" dirty="0" smtClean="0"/>
              <a:t>IV </a:t>
            </a:r>
            <a:r>
              <a:rPr lang="en-US" dirty="0" err="1" smtClean="0"/>
              <a:t>succinylcholine</a:t>
            </a:r>
            <a:r>
              <a:rPr lang="en-US" dirty="0" smtClean="0"/>
              <a:t>] : 7/14: non-contracting SOM = true SOP, but others ‘contracted vividly’ : </a:t>
            </a:r>
            <a:r>
              <a:rPr lang="en-US" b="1" dirty="0" smtClean="0"/>
              <a:t>Incompatible</a:t>
            </a:r>
            <a:r>
              <a:rPr lang="en-US" dirty="0" smtClean="0"/>
              <a:t> with diagnosis of SOP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i="1" dirty="0" smtClean="0"/>
              <a:t>Clinically diagnosed SOP = ‘true’ SOP ~ ½ the time</a:t>
            </a:r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r>
              <a:rPr lang="en-US" sz="1400" i="1" dirty="0" smtClean="0"/>
              <a:t>H. J. </a:t>
            </a:r>
            <a:r>
              <a:rPr lang="en-US" sz="1400" i="1" dirty="0" err="1" smtClean="0"/>
              <a:t>Simonsz.et</a:t>
            </a:r>
            <a:r>
              <a:rPr lang="en-US" sz="1400" i="1" dirty="0" smtClean="0"/>
              <a:t> al. Length-Tension Curves of Human Eye Muscles During </a:t>
            </a:r>
            <a:r>
              <a:rPr lang="en-US" sz="1400" i="1" dirty="0" err="1" smtClean="0"/>
              <a:t>Succinylcholine-lnduced</a:t>
            </a:r>
            <a:r>
              <a:rPr lang="en-US" sz="1400" i="1" dirty="0" smtClean="0"/>
              <a:t> Contraction. IOVS ,  August 1988 &amp; </a:t>
            </a:r>
            <a:r>
              <a:rPr lang="en-US" sz="1400" i="1" dirty="0" smtClean="0">
                <a:hlinkClick r:id="rId2"/>
              </a:rPr>
              <a:t>Klin Monbl Augenheilkd. 1992 May;200(5):414-7.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2222" dirty="0" smtClean="0"/>
              <a:t>The newest splitters   1 : </a:t>
            </a:r>
            <a:r>
              <a:rPr lang="en-US" sz="2222" dirty="0" err="1" smtClean="0"/>
              <a:t>Simonsz</a:t>
            </a:r>
            <a:r>
              <a:rPr lang="en-US" sz="2222" dirty="0" smtClean="0"/>
              <a:t>     :   2 similar papers</a:t>
            </a:r>
            <a:br>
              <a:rPr lang="en-US" sz="2222" dirty="0" smtClean="0"/>
            </a:br>
            <a:r>
              <a:rPr lang="en-US" sz="2222" dirty="0" smtClean="0"/>
              <a:t>ALL pts diagnosed ‘sop’ by subspecialist ophthalmologists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78" u="sng" dirty="0" smtClean="0"/>
              <a:t>.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71090"/>
            <a:ext cx="7467600" cy="4873752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Expt</a:t>
            </a:r>
            <a:r>
              <a:rPr lang="en-US" dirty="0" smtClean="0"/>
              <a:t> 2: topical anesthesia:  </a:t>
            </a:r>
          </a:p>
          <a:p>
            <a:r>
              <a:rPr lang="en-US" dirty="0" smtClean="0"/>
              <a:t>3 recordings: pt looked ahead, into the field of action of the muscle, out of the field of action of the muscle. </a:t>
            </a:r>
          </a:p>
          <a:p>
            <a:r>
              <a:rPr lang="en-US" dirty="0" smtClean="0"/>
              <a:t>Some patients  had a non-contracting SOM </a:t>
            </a:r>
            <a:r>
              <a:rPr lang="en-US" sz="2000" dirty="0" smtClean="0"/>
              <a:t>&amp; stiff inferior oblique muscle</a:t>
            </a:r>
            <a:r>
              <a:rPr lang="en-US" dirty="0" smtClean="0"/>
              <a:t> = true SOP. </a:t>
            </a:r>
          </a:p>
          <a:p>
            <a:r>
              <a:rPr lang="en-US" dirty="0" smtClean="0"/>
              <a:t>Others had SOM that contracted vividly :</a:t>
            </a:r>
          </a:p>
          <a:p>
            <a:pPr>
              <a:buNone/>
            </a:pPr>
            <a:r>
              <a:rPr lang="en-US" b="1" dirty="0" smtClean="0"/>
              <a:t>  Incompatible</a:t>
            </a:r>
            <a:r>
              <a:rPr lang="en-US" dirty="0" smtClean="0"/>
              <a:t> with diagnosis of SOP</a:t>
            </a:r>
          </a:p>
          <a:p>
            <a:pPr>
              <a:buNone/>
            </a:pPr>
            <a:r>
              <a:rPr lang="en-US" sz="2800" b="1" i="1" dirty="0" smtClean="0"/>
              <a:t>Clinically diagnosed SOP = ‘true’ SOP ~ ½ the time</a:t>
            </a:r>
          </a:p>
          <a:p>
            <a:pPr>
              <a:buNone/>
            </a:pPr>
            <a:r>
              <a:rPr lang="en-US" sz="1400" i="1" dirty="0" smtClean="0"/>
              <a:t>H. J. </a:t>
            </a:r>
            <a:r>
              <a:rPr lang="en-US" sz="1400" i="1" dirty="0" err="1" smtClean="0"/>
              <a:t>Simonsz.et</a:t>
            </a:r>
            <a:r>
              <a:rPr lang="en-US" sz="1400" i="1" dirty="0" smtClean="0"/>
              <a:t> al. Length-Tension Curves of Human Eye Muscles During </a:t>
            </a:r>
            <a:r>
              <a:rPr lang="en-US" sz="1400" i="1" dirty="0" err="1" smtClean="0"/>
              <a:t>Succinylcholine-lnduced</a:t>
            </a:r>
            <a:r>
              <a:rPr lang="en-US" sz="1400" i="1" dirty="0" smtClean="0"/>
              <a:t> Contraction. IOVS ,  August 1988 &amp;</a:t>
            </a:r>
          </a:p>
          <a:p>
            <a:pPr>
              <a:buNone/>
            </a:pPr>
            <a:r>
              <a:rPr lang="en-US" sz="1400" i="1" dirty="0" smtClean="0">
                <a:hlinkClick r:id="rId2"/>
              </a:rPr>
              <a:t>Klin Monbl Augenheilkd. 1992 May;200(5):414-7.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1400" i="1" dirty="0" smtClean="0"/>
              <a:t>  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65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The newest splitters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Clinically diagnosed SOP   </a:t>
            </a:r>
            <a:r>
              <a:rPr lang="en-US" sz="2800" b="1" dirty="0" smtClean="0"/>
              <a:t>CDSOP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Radiologically diagnosed SOP   </a:t>
            </a:r>
            <a:r>
              <a:rPr lang="en-US" sz="2800" b="1" dirty="0" smtClean="0"/>
              <a:t>RDSOP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347074"/>
            <a:ext cx="4031803" cy="44866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Demer &amp; </a:t>
            </a:r>
            <a:r>
              <a:rPr lang="en-US" sz="2800" dirty="0" err="1" smtClean="0"/>
              <a:t>Herzau</a:t>
            </a:r>
            <a:r>
              <a:rPr lang="en-US" sz="2800" dirty="0" smtClean="0"/>
              <a:t>:</a:t>
            </a:r>
          </a:p>
          <a:p>
            <a:r>
              <a:rPr lang="en-US" sz="2800" b="1" dirty="0" smtClean="0"/>
              <a:t>RDSOP found in ~ 50% of those with CDSOP</a:t>
            </a:r>
            <a:endParaRPr lang="en-US" sz="4400" b="1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33CC"/>
              </a:solidFill>
              <a:hlinkClick r:id="rId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946" dirty="0" smtClean="0">
                <a:solidFill>
                  <a:srgbClr val="0033CC"/>
                </a:solidFill>
                <a:hlinkClick r:id="rId2"/>
              </a:rPr>
              <a:t>Demer JL</a:t>
            </a:r>
            <a:r>
              <a:rPr lang="en-US" sz="1946" dirty="0" smtClean="0"/>
              <a:t> et al </a:t>
            </a:r>
            <a:r>
              <a:rPr lang="en-US" sz="1946" dirty="0" smtClean="0">
                <a:solidFill>
                  <a:srgbClr val="336699"/>
                </a:solidFill>
                <a:hlinkClick r:id="rId3"/>
              </a:rPr>
              <a:t> </a:t>
            </a:r>
            <a:r>
              <a:rPr lang="en-US" sz="1946" b="1" dirty="0" smtClean="0"/>
              <a:t>MRI of the functional anatomy of the sup obl muscle.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730" dirty="0" smtClean="0"/>
              <a:t>IOVS 1995 &amp; 1994 AAPOS / ISA joint meeting proceedings</a:t>
            </a:r>
            <a:endParaRPr lang="en-US" sz="1946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162" b="1" dirty="0" smtClean="0">
                <a:solidFill>
                  <a:srgbClr val="0033CC"/>
                </a:solidFill>
                <a:hlinkClick r:id="rId4"/>
              </a:rPr>
              <a:t>Siepmann K</a:t>
            </a:r>
            <a:r>
              <a:rPr lang="en-US" sz="2162" dirty="0" smtClean="0"/>
              <a:t>, </a:t>
            </a:r>
            <a:r>
              <a:rPr lang="en-US" sz="2162" b="1" dirty="0" smtClean="0">
                <a:solidFill>
                  <a:srgbClr val="0033CC"/>
                </a:solidFill>
                <a:hlinkClick r:id="rId5"/>
              </a:rPr>
              <a:t>Herzau V</a:t>
            </a:r>
            <a:r>
              <a:rPr lang="en-US" sz="2162" b="1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730" dirty="0" err="1" smtClean="0"/>
              <a:t>Klin</a:t>
            </a:r>
            <a:r>
              <a:rPr lang="en-US" sz="1730" dirty="0" smtClean="0"/>
              <a:t> </a:t>
            </a:r>
            <a:r>
              <a:rPr lang="en-US" sz="1730" dirty="0" err="1" smtClean="0"/>
              <a:t>Monatsbl</a:t>
            </a:r>
            <a:r>
              <a:rPr lang="en-US" sz="1730" dirty="0" smtClean="0"/>
              <a:t> </a:t>
            </a:r>
            <a:r>
              <a:rPr lang="en-US" sz="1730" dirty="0" err="1" smtClean="0"/>
              <a:t>Augenheilkd</a:t>
            </a:r>
            <a:r>
              <a:rPr lang="en-US" sz="1730" dirty="0" smtClean="0"/>
              <a:t>. 2005 May</a:t>
            </a:r>
            <a:endParaRPr lang="en-US" sz="3459" dirty="0" smtClean="0"/>
          </a:p>
        </p:txBody>
      </p:sp>
      <p:pic>
        <p:nvPicPr>
          <p:cNvPr id="4" name="Picture 3" descr="sop arix cooper 1.0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803" y="2347074"/>
            <a:ext cx="5570461" cy="3661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50%</a:t>
            </a:r>
            <a:r>
              <a:rPr lang="en-US" dirty="0" smtClean="0"/>
              <a:t> of CDSOP confirmed as accurate by L</a:t>
            </a:r>
            <a:r>
              <a:rPr lang="en-US" dirty="0" smtClean="0"/>
              <a:t>-T and radiology: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about the other 50% false +</a:t>
            </a:r>
            <a:r>
              <a:rPr lang="en-US" dirty="0" err="1" smtClean="0"/>
              <a:t>ves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Some may be resolved SOP leaving minimal atrophy</a:t>
            </a:r>
          </a:p>
          <a:p>
            <a:r>
              <a:rPr lang="en-US" sz="3600" dirty="0" smtClean="0"/>
              <a:t>Many [?most] are probably variants of orbital anatomy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err="1" smtClean="0"/>
              <a:t>Lumpers</a:t>
            </a:r>
            <a:r>
              <a:rPr lang="en-US" sz="2000" u="sng" dirty="0" smtClean="0"/>
              <a:t>:</a:t>
            </a:r>
          </a:p>
          <a:p>
            <a:r>
              <a:rPr lang="en-US" sz="2000" dirty="0" smtClean="0"/>
              <a:t>Every pt with a vertical misalignment that is or could be SOP gets </a:t>
            </a:r>
            <a:r>
              <a:rPr lang="en-US" sz="2000" dirty="0" err="1" smtClean="0"/>
              <a:t>inf</a:t>
            </a:r>
            <a:r>
              <a:rPr lang="en-US" sz="2000" dirty="0" smtClean="0"/>
              <a:t> obl weakening as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procedure</a:t>
            </a:r>
          </a:p>
          <a:p>
            <a:pPr>
              <a:buNone/>
            </a:pPr>
            <a:r>
              <a:rPr lang="en-US" sz="2000" u="sng" dirty="0" smtClean="0"/>
              <a:t>Splitters:</a:t>
            </a:r>
          </a:p>
          <a:p>
            <a:r>
              <a:rPr lang="en-US" sz="2000" dirty="0" smtClean="0"/>
              <a:t>Is it Knapp 1,2,3,…,7? There clinical / surgical implications of splitting, &amp; specific treatment for each subtype</a:t>
            </a:r>
          </a:p>
          <a:p>
            <a:pPr>
              <a:buNone/>
            </a:pPr>
            <a:r>
              <a:rPr lang="en-US" sz="2000" u="sng" dirty="0" smtClean="0"/>
              <a:t>Newest splitters:</a:t>
            </a:r>
          </a:p>
          <a:p>
            <a:r>
              <a:rPr lang="en-US" sz="2000" dirty="0" smtClean="0"/>
              <a:t>Is there a </a:t>
            </a:r>
            <a:r>
              <a:rPr lang="en-US" sz="2000" dirty="0" err="1" smtClean="0"/>
              <a:t>Simonsz</a:t>
            </a:r>
            <a:r>
              <a:rPr lang="en-US" sz="2000" dirty="0" smtClean="0"/>
              <a:t>- type SOP?</a:t>
            </a:r>
          </a:p>
          <a:p>
            <a:r>
              <a:rPr lang="en-US" sz="2000" dirty="0" smtClean="0"/>
              <a:t>Is there RDSOP?</a:t>
            </a:r>
          </a:p>
          <a:p>
            <a:pPr>
              <a:buNone/>
            </a:pPr>
            <a:r>
              <a:rPr lang="en-US" b="1" dirty="0" smtClean="0"/>
              <a:t>Seminal Q: are there any clinical / surgical implications of the newest splitting?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Seminal Q: are there clinical / surgical implications of the newest splitting?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412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33CC"/>
                </a:solidFill>
                <a:hlinkClick r:id="rId2"/>
              </a:rPr>
              <a:t>Sato M</a:t>
            </a:r>
            <a:r>
              <a:rPr lang="en-US" sz="2000" dirty="0" smtClean="0"/>
              <a:t>. </a:t>
            </a:r>
            <a:r>
              <a:rPr lang="en-US" sz="1400" b="1" dirty="0" smtClean="0"/>
              <a:t>Magnetic resonance imaging and tendon anomaly associated with congenital superior oblique palsy. </a:t>
            </a:r>
            <a:r>
              <a:rPr lang="en-US" sz="1400" dirty="0" smtClean="0"/>
              <a:t>Am J </a:t>
            </a:r>
            <a:r>
              <a:rPr lang="en-US" sz="1400" dirty="0" err="1" smtClean="0"/>
              <a:t>Ophthalmol</a:t>
            </a:r>
            <a:r>
              <a:rPr lang="en-US" sz="1400" dirty="0" smtClean="0"/>
              <a:t>. 1999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N=31   </a:t>
            </a:r>
            <a:r>
              <a:rPr lang="en-US" sz="1800" b="1" dirty="0" smtClean="0"/>
              <a:t>RDSOP: MOST </a:t>
            </a:r>
            <a:r>
              <a:rPr lang="en-US" sz="1400" b="1" dirty="0" smtClean="0"/>
              <a:t>9/15 </a:t>
            </a:r>
            <a:r>
              <a:rPr lang="en-US" sz="1800" b="1" dirty="0" smtClean="0"/>
              <a:t>have SO tendon laxity</a:t>
            </a:r>
          </a:p>
          <a:p>
            <a:pPr>
              <a:buNone/>
            </a:pPr>
            <a:r>
              <a:rPr lang="en-US" sz="1800" b="1" dirty="0" smtClean="0"/>
              <a:t>Most </a:t>
            </a:r>
            <a:r>
              <a:rPr lang="en-US" sz="1400" b="1" dirty="0" smtClean="0"/>
              <a:t>5/9 </a:t>
            </a:r>
            <a:r>
              <a:rPr lang="en-US" sz="1800" b="1" dirty="0" smtClean="0"/>
              <a:t>of these have</a:t>
            </a:r>
            <a:r>
              <a:rPr lang="en-US" sz="1800" b="1" dirty="0" smtClean="0"/>
              <a:t> tendons that are both floppy and abnormal – tendons are absent </a:t>
            </a:r>
            <a:r>
              <a:rPr lang="en-US" sz="1800" b="1" dirty="0" smtClean="0"/>
              <a:t>or insert into Tenons</a:t>
            </a:r>
          </a:p>
          <a:p>
            <a:pPr>
              <a:buNone/>
            </a:pPr>
            <a:r>
              <a:rPr lang="en-US" sz="1800" b="1" dirty="0" smtClean="0"/>
              <a:t>4/15 tendons are floppy and insert into sclera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ato #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365" y="3869249"/>
            <a:ext cx="4387330" cy="2994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683" y="4436682"/>
            <a:ext cx="1673071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Dr Sato</a:t>
            </a:r>
          </a:p>
          <a:p>
            <a:r>
              <a:rPr lang="en-US" b="1" dirty="0" smtClean="0"/>
              <a:t>Local </a:t>
            </a:r>
            <a:r>
              <a:rPr lang="en-US" b="1" dirty="0" err="1" smtClean="0"/>
              <a:t>organiser</a:t>
            </a:r>
            <a:r>
              <a:rPr lang="en-US" b="1" dirty="0" smtClean="0"/>
              <a:t> of December  2014 ISA meeting in Kyoto – watch for it</a:t>
            </a:r>
          </a:p>
          <a:p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6080238" y="5366426"/>
            <a:ext cx="513442" cy="1345931"/>
          </a:xfrm>
          <a:prstGeom prst="donut">
            <a:avLst>
              <a:gd name="adj" fmla="val 87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9157</TotalTime>
  <Words>1444</Words>
  <Application>Microsoft Macintosh PowerPoint</Application>
  <PresentationFormat>On-screen Show (4:3)</PresentationFormat>
  <Paragraphs>191</Paragraphs>
  <Slides>21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‘Congenital’ Superior Oblique Palsy / Paresis: Is radiology useful? </vt:lpstr>
      <vt:lpstr>SOP:  Lumpers and splitters has never been tested prospectively</vt:lpstr>
      <vt:lpstr>The newest splitters   NEW definitions of SOP</vt:lpstr>
      <vt:lpstr>The newest splitters   1 : Simonsz     :   2 similar papers ALL pts diagnosed ‘sop’ by subspecialist ophthalmologists . </vt:lpstr>
      <vt:lpstr>The newest splitters   1 : Simonsz     :   2 similar papers ALL pts diagnosed ‘sop’ by subspecialist ophthalmologists . </vt:lpstr>
      <vt:lpstr>The newest splitters 2 Clinically diagnosed SOP   CDSOP Radiologically diagnosed SOP   RDSOP</vt:lpstr>
      <vt:lpstr>50% of CDSOP confirmed as accurate by L-T and radiology:  what about the other 50% false +ves?</vt:lpstr>
      <vt:lpstr>21st century options</vt:lpstr>
      <vt:lpstr>Seminal Q: are there clinical / surgical implications of the newest splitting?</vt:lpstr>
      <vt:lpstr>surgical implications of floppy sup obl </vt:lpstr>
      <vt:lpstr>Congenital vs Acquired SOP</vt:lpstr>
      <vt:lpstr>Melbourne (Kowal) Cohort:   30 pts with congenital RDSOP</vt:lpstr>
      <vt:lpstr>Melbourne (Kowal) Cohort:   20 pts operated for congenital RDSOP</vt:lpstr>
      <vt:lpstr>Melbourne (Kowal) Cohort:   20 pts operated for congenital RDSOP</vt:lpstr>
      <vt:lpstr>3 cases of floppy sup obl</vt:lpstr>
      <vt:lpstr>Case 5 Floppy SO, not suspected on rotations</vt:lpstr>
      <vt:lpstr>Case 22, LSO UA obvious on versions</vt:lpstr>
      <vt:lpstr>30 cases of congenital RDSOP </vt:lpstr>
      <vt:lpstr>Splitters/ lumpers</vt:lpstr>
      <vt:lpstr>CDSOP: Do we need to know if the SOP is radiologically normal? </vt:lpstr>
      <vt:lpstr>Title of lecture:  ‘Congenital’ Superior Oblique Palsy / Paresis: Is radiology useful?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Superior Oblique Palsy / Paresis: Is radiology useful? </dc:title>
  <dc:creator>lionel kowal</dc:creator>
  <cp:lastModifiedBy>lionel kowal</cp:lastModifiedBy>
  <cp:revision>25</cp:revision>
  <dcterms:created xsi:type="dcterms:W3CDTF">2012-09-11T08:16:02Z</dcterms:created>
  <dcterms:modified xsi:type="dcterms:W3CDTF">2012-09-11T08:45:17Z</dcterms:modified>
</cp:coreProperties>
</file>